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32" r:id="rId2"/>
    <p:sldId id="538" r:id="rId3"/>
    <p:sldId id="539" r:id="rId4"/>
    <p:sldId id="541" r:id="rId5"/>
    <p:sldId id="514" r:id="rId6"/>
    <p:sldId id="534" r:id="rId7"/>
    <p:sldId id="522" r:id="rId8"/>
    <p:sldId id="513" r:id="rId9"/>
    <p:sldId id="523" r:id="rId10"/>
    <p:sldId id="524" r:id="rId11"/>
    <p:sldId id="547" r:id="rId12"/>
    <p:sldId id="44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63300"/>
    <a:srgbClr val="C1C1FF"/>
    <a:srgbClr val="9999FF"/>
    <a:srgbClr val="66FF99"/>
    <a:srgbClr val="C4EBFC"/>
    <a:srgbClr val="ABE2FB"/>
    <a:srgbClr val="1CC1FC"/>
    <a:srgbClr val="CC6600"/>
    <a:srgbClr val="C488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88155" autoAdjust="0"/>
  </p:normalViewPr>
  <p:slideViewPr>
    <p:cSldViewPr>
      <p:cViewPr>
        <p:scale>
          <a:sx n="69" d="100"/>
          <a:sy n="69" d="100"/>
        </p:scale>
        <p:origin x="-150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Y1%20medee\Aj%20infografik%202016%20-%20Cop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.11.04%20sainaa\2016.10%20sar%20Ervvl%20mend%20taniltsuulga\12%20&#1089;&#1072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.11.04%20sainaa\2016.10%20sar%20Ervvl%20mend%20taniltsuulga\12%20&#1089;&#1072;&#108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Y1%20medee\Aj%20infografik%202016%20-%20Cop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Y1%20medee\Aj%20infografik%202016%20-%20Cop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7.0655270655270705E-2"/>
                  <c:y val="0.14611872146118721"/>
                </c:manualLayout>
              </c:layout>
              <c:showVal val="1"/>
            </c:dLbl>
            <c:dLbl>
              <c:idx val="1"/>
              <c:layout>
                <c:manualLayout>
                  <c:x val="-6.3817663817663947E-2"/>
                  <c:y val="0.13698630136986326"/>
                </c:manualLayout>
              </c:layout>
              <c:showVal val="1"/>
            </c:dLbl>
            <c:dLbl>
              <c:idx val="2"/>
              <c:layout>
                <c:manualLayout>
                  <c:x val="-2.0512820512820447E-2"/>
                  <c:y val="-0.10958904109589036"/>
                </c:manualLayout>
              </c:layout>
              <c:showVal val="1"/>
            </c:dLbl>
            <c:dLbl>
              <c:idx val="3"/>
              <c:layout>
                <c:manualLayout>
                  <c:x val="-3.4188034188034191E-2"/>
                  <c:y val="-0.16438356164383547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Sheet2!$C$13:$F$13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Sheet2!$C$14:$F$14</c:f>
              <c:numCache>
                <c:formatCode>General</c:formatCode>
                <c:ptCount val="4"/>
                <c:pt idx="0">
                  <c:v>113.2</c:v>
                </c:pt>
                <c:pt idx="1">
                  <c:v>116.2</c:v>
                </c:pt>
                <c:pt idx="2">
                  <c:v>106.7</c:v>
                </c:pt>
                <c:pt idx="3">
                  <c:v>106.9</c:v>
                </c:pt>
              </c:numCache>
            </c:numRef>
          </c:val>
        </c:ser>
        <c:marker val="1"/>
        <c:axId val="66729472"/>
        <c:axId val="66813952"/>
      </c:lineChart>
      <c:catAx>
        <c:axId val="66729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6813952"/>
        <c:crosses val="autoZero"/>
        <c:auto val="1"/>
        <c:lblAlgn val="ctr"/>
        <c:lblOffset val="100"/>
      </c:catAx>
      <c:valAx>
        <c:axId val="66813952"/>
        <c:scaling>
          <c:orientation val="minMax"/>
        </c:scaling>
        <c:delete val="1"/>
        <c:axPos val="l"/>
        <c:numFmt formatCode="General" sourceLinked="1"/>
        <c:tickLblPos val="none"/>
        <c:crossAx val="6672947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mn-MN" sz="14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Амаржсан эх, амьд төрсөн хүүхдийн тоо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тоогоор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7180467091295118"/>
          <c:y val="5.214152700186217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Sheet1!$D$3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Sheet1!$C$6:$C$7</c:f>
              <c:strCache>
                <c:ptCount val="2"/>
                <c:pt idx="0">
                  <c:v>Амаржсан эх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Sheet1!$J$4:$K$4</c:f>
              <c:numCache>
                <c:formatCode>General</c:formatCode>
                <c:ptCount val="2"/>
                <c:pt idx="0">
                  <c:v>237</c:v>
                </c:pt>
                <c:pt idx="1">
                  <c:v>240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Sheet1!$C$6:$C$7</c:f>
              <c:strCache>
                <c:ptCount val="2"/>
                <c:pt idx="0">
                  <c:v>Амаржсан эх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Sheet1!$J$5:$K$5</c:f>
              <c:numCache>
                <c:formatCode>General</c:formatCode>
                <c:ptCount val="2"/>
                <c:pt idx="0">
                  <c:v>193</c:v>
                </c:pt>
                <c:pt idx="1">
                  <c:v>195</c:v>
                </c:pt>
              </c:numCache>
            </c:numRef>
          </c:val>
        </c:ser>
        <c:dLbls>
          <c:showVal val="1"/>
        </c:dLbls>
        <c:overlap val="-25"/>
        <c:axId val="68521984"/>
        <c:axId val="68523520"/>
      </c:barChart>
      <c:catAx>
        <c:axId val="685219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8523520"/>
        <c:crosses val="autoZero"/>
        <c:auto val="1"/>
        <c:lblAlgn val="ctr"/>
        <c:lblOffset val="100"/>
      </c:catAx>
      <c:valAx>
        <c:axId val="68523520"/>
        <c:scaling>
          <c:orientation val="minMax"/>
        </c:scaling>
        <c:delete val="1"/>
        <c:axPos val="l"/>
        <c:numFmt formatCode="General" sourceLinked="1"/>
        <c:tickLblPos val="none"/>
        <c:crossAx val="685219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mn-MN" sz="14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 нас баралт, нялхсын эндэгдэл </a:t>
            </a:r>
            <a:r>
              <a:rPr lang="mn-MN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/тоогоор/</a:t>
            </a:r>
            <a:r>
              <a:rPr lang="mn-MN" sz="1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384697552340842"/>
          <c:y val="3.965303593556385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Sheet1!$D$3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Sheet1!$C$4:$C$5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Sheet1!$G$4:$H$4</c:f>
              <c:numCache>
                <c:formatCode>General</c:formatCode>
                <c:ptCount val="2"/>
                <c:pt idx="0">
                  <c:v>61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Sheet1!$C$4:$C$5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Sheet1!$G$5:$H$5</c:f>
              <c:numCache>
                <c:formatCode>General</c:formatCode>
                <c:ptCount val="2"/>
                <c:pt idx="0">
                  <c:v>55</c:v>
                </c:pt>
                <c:pt idx="1">
                  <c:v>4</c:v>
                </c:pt>
              </c:numCache>
            </c:numRef>
          </c:val>
        </c:ser>
        <c:dLbls>
          <c:showVal val="1"/>
        </c:dLbls>
        <c:overlap val="-25"/>
        <c:axId val="68569728"/>
        <c:axId val="68579712"/>
      </c:barChart>
      <c:catAx>
        <c:axId val="68569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8579712"/>
        <c:crosses val="autoZero"/>
        <c:auto val="1"/>
        <c:lblAlgn val="ctr"/>
        <c:lblOffset val="100"/>
      </c:catAx>
      <c:valAx>
        <c:axId val="68579712"/>
        <c:scaling>
          <c:orientation val="minMax"/>
        </c:scaling>
        <c:delete val="1"/>
        <c:axPos val="l"/>
        <c:numFmt formatCode="General" sourceLinked="1"/>
        <c:tickLblPos val="none"/>
        <c:crossAx val="6856972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Sheet1!$A$53</c:f>
              <c:strCache>
                <c:ptCount val="1"/>
                <c:pt idx="0">
                  <c:v>Боловсруулах үйлдвэр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Sheet1!$B$33:$F$33</c:f>
              <c:numCache>
                <c:formatCode>0.0</c:formatCode>
                <c:ptCount val="5"/>
                <c:pt idx="0">
                  <c:v>17.8</c:v>
                </c:pt>
                <c:pt idx="1">
                  <c:v>33.9</c:v>
                </c:pt>
                <c:pt idx="2">
                  <c:v>38.6</c:v>
                </c:pt>
                <c:pt idx="3">
                  <c:v>44.2</c:v>
                </c:pt>
                <c:pt idx="4" formatCode="General">
                  <c:v>49.9</c:v>
                </c:pt>
              </c:numCache>
            </c:numRef>
          </c:val>
        </c:ser>
        <c:ser>
          <c:idx val="1"/>
          <c:order val="1"/>
          <c:tx>
            <c:strRef>
              <c:f>Sheet1!$A$54</c:f>
              <c:strCache>
                <c:ptCount val="1"/>
                <c:pt idx="0">
                  <c:v>Цахилгаан, дулааны эрчим хүч үйлдвэрлэл, усан хангамж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Sheet1!$B$34:$F$34</c:f>
              <c:numCache>
                <c:formatCode>0.0</c:formatCode>
                <c:ptCount val="5"/>
                <c:pt idx="0" formatCode="General">
                  <c:v>82.2</c:v>
                </c:pt>
                <c:pt idx="1">
                  <c:v>66.099999999999994</c:v>
                </c:pt>
                <c:pt idx="2">
                  <c:v>61.4</c:v>
                </c:pt>
                <c:pt idx="3">
                  <c:v>55.8</c:v>
                </c:pt>
                <c:pt idx="4" formatCode="General">
                  <c:v>50.1</c:v>
                </c:pt>
              </c:numCache>
            </c:numRef>
          </c:val>
        </c:ser>
        <c:dLbls>
          <c:showVal val="1"/>
        </c:dLbls>
        <c:gapWidth val="75"/>
        <c:axId val="67255296"/>
        <c:axId val="67281664"/>
      </c:barChart>
      <c:catAx>
        <c:axId val="67255296"/>
        <c:scaling>
          <c:orientation val="minMax"/>
        </c:scaling>
        <c:axPos val="b"/>
        <c:majorTickMark val="none"/>
        <c:tickLblPos val="nextTo"/>
        <c:crossAx val="67281664"/>
        <c:crosses val="autoZero"/>
        <c:auto val="1"/>
        <c:lblAlgn val="ctr"/>
        <c:lblOffset val="100"/>
      </c:catAx>
      <c:valAx>
        <c:axId val="67281664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72552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9"/>
  <c:chart>
    <c:plotArea>
      <c:layout>
        <c:manualLayout>
          <c:layoutTarget val="inner"/>
          <c:xMode val="edge"/>
          <c:yMode val="edge"/>
          <c:x val="0.12227654235528264"/>
          <c:y val="0.12042312892706597"/>
          <c:w val="0.84268275174398133"/>
          <c:h val="0.65650690237829024"/>
        </c:manualLayout>
      </c:layout>
      <c:barChart>
        <c:barDir val="col"/>
        <c:grouping val="clustered"/>
        <c:ser>
          <c:idx val="0"/>
          <c:order val="0"/>
          <c:tx>
            <c:strRef>
              <c:f>Sheet1!$A$53</c:f>
              <c:strCache>
                <c:ptCount val="1"/>
                <c:pt idx="0">
                  <c:v>Боловсруулах үйлдвэр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Sheet1!$B$42:$F$42</c:f>
              <c:numCache>
                <c:formatCode>General</c:formatCode>
                <c:ptCount val="5"/>
                <c:pt idx="0" formatCode="0.0">
                  <c:v>563.4</c:v>
                </c:pt>
                <c:pt idx="1">
                  <c:v>710.9</c:v>
                </c:pt>
                <c:pt idx="2" formatCode="0.0">
                  <c:v>1013.5</c:v>
                </c:pt>
                <c:pt idx="3" formatCode="0.0">
                  <c:v>1188</c:v>
                </c:pt>
                <c:pt idx="4" formatCode="0.0">
                  <c:v>1390.2</c:v>
                </c:pt>
              </c:numCache>
            </c:numRef>
          </c:val>
        </c:ser>
        <c:ser>
          <c:idx val="1"/>
          <c:order val="1"/>
          <c:tx>
            <c:strRef>
              <c:f>Sheet1!$A$54</c:f>
              <c:strCache>
                <c:ptCount val="1"/>
                <c:pt idx="0">
                  <c:v>Цахилгаан, дулааны эрчим хүч үйлдвэрлэл, усан хангамж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Sheet1!$B$43:$F$43</c:f>
              <c:numCache>
                <c:formatCode>General</c:formatCode>
                <c:ptCount val="5"/>
                <c:pt idx="0">
                  <c:v>2609.5</c:v>
                </c:pt>
                <c:pt idx="1">
                  <c:v>1385.9</c:v>
                </c:pt>
                <c:pt idx="2" formatCode="0.0">
                  <c:v>1615.4</c:v>
                </c:pt>
                <c:pt idx="3">
                  <c:v>1499</c:v>
                </c:pt>
                <c:pt idx="4">
                  <c:v>1393</c:v>
                </c:pt>
              </c:numCache>
            </c:numRef>
          </c:val>
        </c:ser>
        <c:dLbls>
          <c:showVal val="1"/>
        </c:dLbls>
        <c:gapWidth val="75"/>
        <c:axId val="68847872"/>
        <c:axId val="68857856"/>
      </c:barChart>
      <c:catAx>
        <c:axId val="688478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8857856"/>
        <c:crosses val="autoZero"/>
        <c:auto val="1"/>
        <c:lblAlgn val="ctr"/>
        <c:lblOffset val="100"/>
      </c:catAx>
      <c:valAx>
        <c:axId val="68857856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88478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mn-MN" sz="18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lang="mn-MN" sz="18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малын зүй бус хорогдол </a:t>
            </a:r>
            <a:r>
              <a:rPr lang="mn-MN" sz="14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/сүүлийн 5 жил, толгойгоор/</a:t>
            </a:r>
            <a:endParaRPr lang="en-US" sz="14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4.1218637992831576E-2"/>
                  <c:y val="-6.097560975609756E-2"/>
                </c:manualLayout>
              </c:layout>
              <c:showVal val="1"/>
            </c:dLbl>
            <c:dLbl>
              <c:idx val="1"/>
              <c:layout>
                <c:manualLayout>
                  <c:x val="-3.9426523297491002E-2"/>
                  <c:y val="-8.5365853658536606E-2"/>
                </c:manualLayout>
              </c:layout>
              <c:showVal val="1"/>
            </c:dLbl>
            <c:dLbl>
              <c:idx val="2"/>
              <c:layout>
                <c:manualLayout>
                  <c:x val="-5.9139784946236583E-2"/>
                  <c:y val="-8.5365853658536606E-2"/>
                </c:manualLayout>
              </c:layout>
              <c:showVal val="1"/>
            </c:dLbl>
            <c:dLbl>
              <c:idx val="3"/>
              <c:layout>
                <c:manualLayout>
                  <c:x val="-4.6594982078853049E-2"/>
                  <c:y val="-4.8780487804878106E-2"/>
                </c:manualLayout>
              </c:layout>
              <c:showVal val="1"/>
            </c:dLbl>
            <c:dLbl>
              <c:idx val="4"/>
              <c:layout>
                <c:manualLayout>
                  <c:x val="-1.4336917562724011E-2"/>
                  <c:y val="-3.252032520325203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Sheet1!$B$4:$B$8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Sheet1!$C$4:$C$8</c:f>
              <c:numCache>
                <c:formatCode>General</c:formatCode>
                <c:ptCount val="5"/>
                <c:pt idx="0">
                  <c:v>21855</c:v>
                </c:pt>
                <c:pt idx="1">
                  <c:v>7395</c:v>
                </c:pt>
                <c:pt idx="2">
                  <c:v>1294</c:v>
                </c:pt>
                <c:pt idx="3">
                  <c:v>47787</c:v>
                </c:pt>
                <c:pt idx="4">
                  <c:v>8325</c:v>
                </c:pt>
              </c:numCache>
            </c:numRef>
          </c:val>
        </c:ser>
        <c:dLbls>
          <c:showVal val="1"/>
        </c:dLbls>
        <c:marker val="1"/>
        <c:axId val="69181824"/>
        <c:axId val="69183360"/>
      </c:lineChart>
      <c:catAx>
        <c:axId val="691818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183360"/>
        <c:crosses val="autoZero"/>
        <c:auto val="1"/>
        <c:lblAlgn val="ctr"/>
        <c:lblOffset val="100"/>
      </c:catAx>
      <c:valAx>
        <c:axId val="691833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9181824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768F30-3978-4EB8-9B1C-5A8E27F219A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748C6D-F82D-4352-9A80-C87F1D248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20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28CDA-34C5-4C72-B0F1-3D7BB35306F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1" y="4415157"/>
            <a:ext cx="5608640" cy="4183697"/>
          </a:xfrm>
          <a:prstGeom prst="rect">
            <a:avLst/>
          </a:prstGeom>
        </p:spPr>
        <p:txBody>
          <a:bodyPr vert="horz" lIns="90818" tIns="45409" rIns="90818" bIns="4540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7EF5EC-0510-4F23-84BE-838873A69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50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A941-C8AA-4372-A724-CB1B603760B7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8B3C-D66E-4ADF-99E2-2D78C0F22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2AE5-DD10-40D6-8357-767550BC62B0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EFFB-E695-41C1-B440-59921F348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6169-29E2-4E40-A9B8-89A7603C7279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0F68-38C5-4145-8986-25DC162F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2723-455B-4E7C-8252-55F7083A17D9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10A6-507A-4F06-8C52-CE20B734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C6F-A819-462F-8BEB-A8879A407427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6FBB-E1C7-4DB1-96EC-79072B5A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8346-BB27-4579-B94E-20EB69129CF8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2505-0A00-4B20-A1B3-B8139449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8EDE-44DE-4575-A0D2-B1C18169491E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FAB7-4DC9-4CA2-88CF-4550A01E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1177-AFDE-4C8A-96F8-4F7C590F7FD6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7029-C94B-4A37-8F01-7C7DBF8C1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AF44-C6A1-431B-8365-0F37F7A927B6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2020-6E71-4268-B638-44D0900F3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4241-23C1-46FF-9D51-47D75E33A220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B126-337F-40F2-ACA9-7CDF736E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77E8-A385-4CAD-98F7-4220D7D7CB3E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DE8B-3AB0-4DA0-98F1-BFDFEF083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A0995-9E5B-47A8-8988-B45A5F9A5E37}" type="datetime1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F94B20-1311-49DC-9101-20D0F0039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609600"/>
            <a:ext cx="8077200" cy="571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65077" y="571500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mn-MN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371600" cy="1143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0" y="838200"/>
          <a:ext cx="6934202" cy="2616387"/>
        </p:xfrm>
        <a:graphic>
          <a:graphicData uri="http://schemas.openxmlformats.org/drawingml/2006/table">
            <a:tbl>
              <a:tblPr/>
              <a:tblGrid>
                <a:gridCol w="2639468"/>
                <a:gridCol w="715789"/>
                <a:gridCol w="715789"/>
                <a:gridCol w="715789"/>
                <a:gridCol w="715789"/>
                <a:gridCol w="715789"/>
                <a:gridCol w="715789"/>
              </a:tblGrid>
              <a:tr h="3175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САЛБАРЫН НИЙТ БҮТЭЭГДЭХҮҮН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/оны үнээр, сая.төг/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34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1759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3172.9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2096.8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2628.9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2687.6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2783.2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51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1188.0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1390.2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63518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2609.5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1385.9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1615.4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524000" y="3581400"/>
          <a:ext cx="6934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600200"/>
            <a:ext cx="609600" cy="457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 descr="C:\Documents and Settings\All Users\Documents\Information logo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295400" cy="114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9200" y="854909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ХӨДӨӨ АЖ АХУЙ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 сарын 1-ний  байдлаар аймгийн хэмжээгээр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lang="mn-MN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.3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мянган мал хорогдоод байгаа нь өнгөрсөн оны мөн үеэс 5.7 дахин буюу 39.5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мянган толгойгоор  буурсан  байна. Нийт хорогдолд хээлтэгчийн хорогдол </a:t>
            </a:r>
            <a:r>
              <a:rPr lang="mn-MN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6.0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бог малын хорогдол 89.2 хувь, бод малын хорогдол 10.8 хувийг тус тус эзэлж байна. 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295400" y="2895600"/>
          <a:ext cx="7086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657600"/>
            <a:ext cx="7772400" cy="609600"/>
          </a:xfrm>
        </p:spPr>
        <p:txBody>
          <a:bodyPr/>
          <a:lstStyle/>
          <a:p>
            <a:pPr algn="ctr"/>
            <a:r>
              <a:rPr lang="mn-M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6FBB-E1C7-4DB1-96EC-79072B5A51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120738" y="4343400"/>
            <a:ext cx="472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> </a:t>
            </a:r>
            <a:b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</a:b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> </a:t>
            </a:r>
            <a:r>
              <a:rPr lang="mn-MN" dirty="0" smtClean="0">
                <a:solidFill>
                  <a:srgbClr val="663300"/>
                </a:solidFill>
                <a:latin typeface="Arial Mon" pitchFamily="34" charset="0"/>
                <a:cs typeface="+mn-cs"/>
              </a:rPr>
              <a:t>Завхан аймгийн статистикийн хэлтэс </a:t>
            </a: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/>
            </a:r>
            <a:b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</a:br>
            <a:endParaRPr lang="en-US" dirty="0">
              <a:solidFill>
                <a:srgbClr val="663300"/>
              </a:solidFill>
              <a:latin typeface="Arial Mon" pitchFamily="34" charset="0"/>
              <a:cs typeface="+mn-cs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069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762000"/>
          </a:xfrm>
        </p:spPr>
        <p:txBody>
          <a:bodyPr/>
          <a:lstStyle/>
          <a:p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НИЙГМИЙН </a:t>
            </a:r>
            <a:r>
              <a:rPr lang="mn-M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ҮЗҮҮЛЭЛТ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Нийгмийн даатгал </a:t>
            </a:r>
            <a:r>
              <a:rPr lang="mn-MN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/жилийн эцсийн байдлаар/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074" name="Picture 2" descr="C:\Documents and Settings\All Users\Documents\Information logo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990600" cy="762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 rot="10800000" flipV="1">
            <a:off x="914400" y="3595301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Аймгийн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хэмжээгээр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нийгмийн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даатгалын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сангаас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эхний 2 сард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9.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9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мянган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хүнд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5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8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тэр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бум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төгрөгийн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тэтгэвэр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тэтгэмж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олгож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6.2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тэр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бум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төгрөгийн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нийгмийн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даатгалын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шимтгэлийн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орлогыг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төвлөрүүл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с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эн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 байна.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Эхний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2 сард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104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86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хүн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нийгмийн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даатгалд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хамрагдсаны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84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86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буюу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8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0.9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хувь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нь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төсөвт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байгууллаг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а,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ААНэгж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байгууллагын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даатгуулагч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2000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 иргэн буюу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1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9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mn-MN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хувь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нь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сайн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дурын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даатгалд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хамрагдсан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байна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mn-MN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026" name="Chart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Chart 1"/>
          <p:cNvPicPr>
            <a:picLocks noChangeArrowheads="1"/>
          </p:cNvPicPr>
          <p:nvPr/>
        </p:nvPicPr>
        <p:blipFill>
          <a:blip r:embed="rId4" cstate="print"/>
          <a:srcRect b="-111"/>
          <a:stretch>
            <a:fillRect/>
          </a:stretch>
        </p:blipFill>
        <p:spPr bwMode="auto">
          <a:xfrm>
            <a:off x="4648201" y="1447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186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762000"/>
          </a:xfrm>
        </p:spPr>
        <p:txBody>
          <a:bodyPr/>
          <a:lstStyle/>
          <a:p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ХҮН АМ, НИЙГМИЙН </a:t>
            </a:r>
            <a:r>
              <a:rPr lang="mn-M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ҮЗҮҮЛЭЛТ -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 descr="C:\Documents and Settings\All Users\Documents\Information logo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990600" cy="762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90600" y="4176980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/>
            <a:r>
              <a:rPr lang="en-US" sz="2000" dirty="0" err="1" smtClean="0">
                <a:solidFill>
                  <a:srgbClr val="000000"/>
                </a:solidFill>
              </a:rPr>
              <a:t>Эхний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2 </a:t>
            </a:r>
            <a:r>
              <a:rPr lang="en-US" sz="2000" dirty="0" err="1" smtClean="0">
                <a:solidFill>
                  <a:srgbClr val="000000"/>
                </a:solidFill>
              </a:rPr>
              <a:t>сард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1118 </a:t>
            </a:r>
            <a:r>
              <a:rPr lang="en-US" sz="2000" dirty="0" err="1" smtClean="0">
                <a:solidFill>
                  <a:srgbClr val="000000"/>
                </a:solidFill>
              </a:rPr>
              <a:t>хүн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хөдөлмөр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эрхлэлтийн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албанд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бүртгэгдсэн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үеэс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mn-MN" sz="2000" dirty="0" smtClean="0">
                <a:solidFill>
                  <a:srgbClr val="000000"/>
                </a:solidFill>
              </a:rPr>
              <a:t>14.6 </a:t>
            </a:r>
            <a:r>
              <a:rPr lang="en-US" sz="2000" dirty="0" err="1" smtClean="0">
                <a:solidFill>
                  <a:srgbClr val="000000"/>
                </a:solidFill>
              </a:rPr>
              <a:t>хувь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буюу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163 </a:t>
            </a:r>
            <a:r>
              <a:rPr lang="en-US" sz="2000" dirty="0" err="1" smtClean="0">
                <a:solidFill>
                  <a:srgbClr val="000000"/>
                </a:solidFill>
              </a:rPr>
              <a:t>хүнээр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өсч, 45 хүн хөдөлмөрийн хэлтсээр зуучлуулан ажилд орсон байна</a:t>
            </a:r>
            <a:r>
              <a:rPr kumimoji="0" lang="mn-M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mn-M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Chart 3"/>
          <p:cNvPicPr>
            <a:picLocks noChangeArrowheads="1"/>
          </p:cNvPicPr>
          <p:nvPr/>
        </p:nvPicPr>
        <p:blipFill>
          <a:blip r:embed="rId3" cstate="print"/>
          <a:srcRect b="-29"/>
          <a:stretch>
            <a:fillRect/>
          </a:stretch>
        </p:blipFill>
        <p:spPr bwMode="auto">
          <a:xfrm>
            <a:off x="3124200" y="1447800"/>
            <a:ext cx="27527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186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ХЭРЭГЛЭЭНИЙ</a:t>
            </a:r>
            <a:r>
              <a:rPr lang="mn-M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БАРАА БҮТЭЭГДЭХҮҮНИЙ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ҮНИЙН ИНДЕКС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295400" y="4191000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en-US" sz="2000" dirty="0" err="1" smtClean="0">
                <a:solidFill>
                  <a:srgbClr val="000000"/>
                </a:solidFill>
              </a:rPr>
              <a:t>Хэрэглээний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бараа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үйлчилгээний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ерөнхий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индекс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-р </a:t>
            </a:r>
            <a:r>
              <a:rPr lang="en-US" sz="2000" dirty="0" err="1" smtClean="0">
                <a:solidFill>
                  <a:srgbClr val="000000"/>
                </a:solidFill>
              </a:rPr>
              <a:t>сард</a:t>
            </a:r>
            <a:r>
              <a:rPr lang="en-US" sz="2000" dirty="0" smtClean="0">
                <a:solidFill>
                  <a:srgbClr val="000000"/>
                </a:solidFill>
              </a:rPr>
              <a:t> 1</a:t>
            </a:r>
            <a:r>
              <a:rPr lang="mn-MN" sz="2000" dirty="0" smtClean="0">
                <a:solidFill>
                  <a:srgbClr val="000000"/>
                </a:solidFill>
              </a:rPr>
              <a:t>06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mn-MN" sz="2000" dirty="0" smtClean="0">
                <a:solidFill>
                  <a:srgbClr val="000000"/>
                </a:solidFill>
              </a:rPr>
              <a:t>9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хувь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болж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үеэс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0.2 хувиар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өссө</a:t>
            </a:r>
            <a:r>
              <a:rPr lang="mn-MN" sz="2000" dirty="0" smtClean="0">
                <a:solidFill>
                  <a:srgbClr val="000000"/>
                </a:solidFill>
              </a:rPr>
              <a:t>н байна.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752600" y="1981200"/>
          <a:ext cx="6048375" cy="205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364163"/>
          </a:xfrm>
        </p:spPr>
        <p:txBody>
          <a:bodyPr/>
          <a:lstStyle/>
          <a:p>
            <a:pPr algn="just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          </a:t>
            </a:r>
            <a:endParaRPr lang="en-US" sz="17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mn-M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ы эхний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сарын эрүүл мэндийн мэдээгээр манай аймагт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193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эх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амаржиж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195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хүүхэд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ихэр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тохиолдол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амьгүй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төрөлтийн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тохиолдол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бүртгэгдсэн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төрсөн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эхчүүдийн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.6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охидын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22.3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35-аас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дээш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насны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эмэгтэйчүүдийн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эзэлж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төрөлтийн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18.1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кесар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хагалгаагаар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төрсөн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амын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түвшин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1000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2.72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оноос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0.65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промил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буурсан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хэмжээнд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баралтын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55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тохиолдол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бүртгэгдсэн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онтой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тохиолдол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буюу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9.8 хувиар буурч,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баралтын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23.6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эмнэлэгийн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эзэлж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байна.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баралтад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хүүхдийн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6 буюу 10.9 хувь,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гадны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шалтгаант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14.5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хорт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хавдраар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буюу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30.9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ь, бусад шалтгаанаар 24 буюу 43.7 хувийг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эзэлж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mn-M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Халдварт бус өвчин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9.7 мянгад хүрч өнгөрсөн оноос 4.9 мянгаар буюу 2.0 дахин өссөн байна.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7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914400" cy="76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5334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b="1" dirty="0" smtClean="0">
                <a:solidFill>
                  <a:srgbClr val="000000"/>
                </a:solidFill>
              </a:rPr>
              <a:t>ЭРҮҮЛ МЭНД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b="1" dirty="0" smtClean="0">
                <a:solidFill>
                  <a:srgbClr val="000000"/>
                </a:solidFill>
              </a:rPr>
              <a:t>ЭРҮҮЛ МЭНД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/>
          <a:lstStyle/>
          <a:p>
            <a:pPr algn="just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Халдварт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өвчин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хэмжээнд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халдварт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өвчний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106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тохиолдол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бүртгэгдсэн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10000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15.0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промил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ногдож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йна. Энэ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онтой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халдварт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өвчин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45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тохиолдл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оор өссөн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Үүнд 1.9 хувь буюу 2 халдварт шар, 0.9 хувь буюу 1 цусан суулга, 4.7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нь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буюу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сүрье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э, 15.1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буюу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алхин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цэцэг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77.4 хувь буюу 82 нь бэлгийн замын халдварт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өвчлөл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эзэлж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Амбулаторийн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тусламж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үйлчилгээ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Амбулаториор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56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үйлчилсний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5.5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буюу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3.1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эмнэлэгт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хэвтэн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эмчлүүлсэн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хэмжээнд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түргэн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тусламжийн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3.9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дуудлага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бүртгэгдсэний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15.8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алсын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дуудлага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эзэлж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Энэ сард 218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жирэмсэн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эмэгтэйг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шинээр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хяналтанд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авсан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9144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 АМ, НИЙГМИЙН ҮЗҮҮЛЭЛТ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Эрүүл мэнд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914400" cy="7620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799" y="3581401"/>
          <a:ext cx="7620001" cy="2895600"/>
        </p:xfrm>
        <a:graphic>
          <a:graphicData uri="http://schemas.openxmlformats.org/drawingml/2006/table">
            <a:tbl>
              <a:tblPr/>
              <a:tblGrid>
                <a:gridCol w="2161310"/>
                <a:gridCol w="1330036"/>
                <a:gridCol w="1330036"/>
                <a:gridCol w="2798619"/>
              </a:tblGrid>
              <a:tr h="331127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Үзүүлэлт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Хувь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45033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Амаржсан эх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18.6 хувиар буурсан.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38781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Төрсөн хүүхэд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18.8 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буурсан.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473128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нас баралт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9.8 хувиар буурсан.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730804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Нялхсын эндэгдэл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52239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Халдварт өвчнөөр өвчлөгчдийн тоо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1.7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дахин өссөн.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838200" y="990600"/>
          <a:ext cx="4114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724400" y="990600"/>
          <a:ext cx="3810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302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924800" cy="5440363"/>
          </a:xfrm>
        </p:spPr>
        <p:txBody>
          <a:bodyPr/>
          <a:lstStyle/>
          <a:p>
            <a:pPr algn="ctr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n-US" sz="1800" dirty="0" smtClean="0"/>
              <a:t>	</a:t>
            </a:r>
            <a:r>
              <a:rPr lang="en-US" sz="2000" dirty="0" smtClean="0"/>
              <a:t>	</a:t>
            </a:r>
            <a:r>
              <a:rPr lang="en-US" sz="2400" dirty="0" err="1" smtClean="0">
                <a:solidFill>
                  <a:srgbClr val="000000"/>
                </a:solidFill>
              </a:rPr>
              <a:t>Аж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үйлдвэрийн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нийт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бүтээгдэхүүний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mn-MN" sz="2400" dirty="0" smtClean="0">
                <a:solidFill>
                  <a:srgbClr val="000000"/>
                </a:solidFill>
              </a:rPr>
              <a:t>эхний </a:t>
            </a:r>
            <a:r>
              <a:rPr lang="en-US" sz="2400" dirty="0" smtClean="0">
                <a:solidFill>
                  <a:srgbClr val="000000"/>
                </a:solidFill>
              </a:rPr>
              <a:t>2</a:t>
            </a:r>
            <a:r>
              <a:rPr lang="mn-MN" sz="2400" dirty="0" smtClean="0">
                <a:solidFill>
                  <a:srgbClr val="000000"/>
                </a:solidFill>
              </a:rPr>
              <a:t> сарын </a:t>
            </a:r>
            <a:r>
              <a:rPr lang="en-US" sz="2400" dirty="0" err="1" smtClean="0">
                <a:solidFill>
                  <a:srgbClr val="000000"/>
                </a:solidFill>
              </a:rPr>
              <a:t>байдлаар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оны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үнээр</a:t>
            </a:r>
            <a:r>
              <a:rPr lang="en-US" sz="2400" dirty="0" smtClean="0">
                <a:solidFill>
                  <a:srgbClr val="000000"/>
                </a:solidFill>
              </a:rPr>
              <a:t>  2783.2 </a:t>
            </a:r>
            <a:r>
              <a:rPr lang="en-US" sz="2400" dirty="0" err="1" smtClean="0">
                <a:solidFill>
                  <a:srgbClr val="000000"/>
                </a:solidFill>
              </a:rPr>
              <a:t>сая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төгрөг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болж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он</a:t>
            </a:r>
            <a:r>
              <a:rPr lang="mn-MN" sz="2400" dirty="0" smtClean="0">
                <a:solidFill>
                  <a:srgbClr val="000000"/>
                </a:solidFill>
              </a:rPr>
              <a:t>оос </a:t>
            </a:r>
            <a:r>
              <a:rPr lang="en-US" sz="2400" dirty="0" smtClean="0">
                <a:solidFill>
                  <a:srgbClr val="000000"/>
                </a:solidFill>
              </a:rPr>
              <a:t>3.6 </a:t>
            </a:r>
            <a:r>
              <a:rPr lang="en-US" sz="2400" dirty="0" err="1" smtClean="0">
                <a:solidFill>
                  <a:srgbClr val="000000"/>
                </a:solidFill>
              </a:rPr>
              <a:t>хувиар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буюу</a:t>
            </a:r>
            <a:r>
              <a:rPr lang="en-US" sz="2400" dirty="0" smtClean="0">
                <a:solidFill>
                  <a:srgbClr val="000000"/>
                </a:solidFill>
              </a:rPr>
              <a:t>  95.6 </a:t>
            </a:r>
            <a:r>
              <a:rPr lang="en-US" sz="2400" dirty="0" err="1" smtClean="0">
                <a:solidFill>
                  <a:srgbClr val="000000"/>
                </a:solidFill>
              </a:rPr>
              <a:t>сая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төгрөгөөр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mn-MN" sz="2400" dirty="0" smtClean="0">
                <a:solidFill>
                  <a:srgbClr val="000000"/>
                </a:solidFill>
              </a:rPr>
              <a:t>өссөн байна.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	</a:t>
            </a:r>
            <a:r>
              <a:rPr lang="mn-MN" sz="2400" dirty="0" smtClean="0">
                <a:solidFill>
                  <a:srgbClr val="000000"/>
                </a:solidFill>
              </a:rPr>
              <a:t>Н</a:t>
            </a:r>
            <a:r>
              <a:rPr lang="en-US" sz="2400" dirty="0" err="1" smtClean="0">
                <a:solidFill>
                  <a:srgbClr val="000000"/>
                </a:solidFill>
              </a:rPr>
              <a:t>ийт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үйлдвэрлэлд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цахилгаан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дулаан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усан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хангамжийн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50 </a:t>
            </a:r>
            <a:r>
              <a:rPr lang="en-US" sz="2400" dirty="0" err="1" smtClean="0">
                <a:solidFill>
                  <a:srgbClr val="000000"/>
                </a:solidFill>
              </a:rPr>
              <a:t>хувийг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хүнсний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 25.0 </a:t>
            </a:r>
            <a:r>
              <a:rPr lang="en-US" sz="2400" dirty="0" err="1" smtClean="0">
                <a:solidFill>
                  <a:srgbClr val="000000"/>
                </a:solidFill>
              </a:rPr>
              <a:t>хув</a:t>
            </a:r>
            <a:r>
              <a:rPr lang="mn-MN" sz="2400" dirty="0" smtClean="0">
                <a:solidFill>
                  <a:srgbClr val="000000"/>
                </a:solidFill>
              </a:rPr>
              <a:t>ь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хувцас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 23.7 </a:t>
            </a:r>
            <a:r>
              <a:rPr lang="en-US" sz="2400" dirty="0" err="1" smtClean="0">
                <a:solidFill>
                  <a:srgbClr val="000000"/>
                </a:solidFill>
              </a:rPr>
              <a:t>хув</a:t>
            </a:r>
            <a:r>
              <a:rPr lang="mn-MN" sz="2400" dirty="0" smtClean="0">
                <a:solidFill>
                  <a:srgbClr val="000000"/>
                </a:solidFill>
              </a:rPr>
              <a:t>ь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mn-MN" sz="2400" dirty="0" smtClean="0">
                <a:solidFill>
                  <a:srgbClr val="000000"/>
                </a:solidFill>
              </a:rPr>
              <a:t>эсгий , эсгий эдлэл үйлдвэрлэл 0.1 хувь ,</a:t>
            </a:r>
            <a:r>
              <a:rPr lang="en-US" sz="2400" dirty="0" err="1" smtClean="0">
                <a:solidFill>
                  <a:srgbClr val="000000"/>
                </a:solidFill>
              </a:rPr>
              <a:t>модон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эдлэл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 0.8 </a:t>
            </a:r>
            <a:r>
              <a:rPr lang="en-US" sz="2400" dirty="0" err="1" smtClean="0">
                <a:solidFill>
                  <a:srgbClr val="000000"/>
                </a:solidFill>
              </a:rPr>
              <a:t>хув</a:t>
            </a:r>
            <a:r>
              <a:rPr lang="mn-MN" sz="2400" dirty="0" smtClean="0">
                <a:solidFill>
                  <a:srgbClr val="000000"/>
                </a:solidFill>
              </a:rPr>
              <a:t>ь</a:t>
            </a:r>
            <a:r>
              <a:rPr lang="en-US" sz="2400" dirty="0" smtClean="0">
                <a:solidFill>
                  <a:srgbClr val="000000"/>
                </a:solidFill>
              </a:rPr>
              <a:t>,  </a:t>
            </a:r>
            <a:r>
              <a:rPr lang="en-US" sz="2400" dirty="0" err="1" smtClean="0">
                <a:solidFill>
                  <a:srgbClr val="000000"/>
                </a:solidFill>
              </a:rPr>
              <a:t>бусад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0.4 </a:t>
            </a:r>
            <a:r>
              <a:rPr lang="en-US" sz="2400" dirty="0" err="1" smtClean="0">
                <a:solidFill>
                  <a:srgbClr val="000000"/>
                </a:solidFill>
              </a:rPr>
              <a:t>хувийг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тус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тус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эзэлж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байна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r>
              <a:rPr lang="mn-MN" sz="2400" dirty="0" smtClean="0">
                <a:solidFill>
                  <a:srgbClr val="000000"/>
                </a:solidFill>
              </a:rPr>
              <a:t> 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mn-MN" sz="2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endParaRPr lang="mn-MN" sz="2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		.</a:t>
            </a:r>
          </a:p>
          <a:p>
            <a:pPr>
              <a:buNone/>
            </a:pPr>
            <a:r>
              <a:rPr lang="en-US" sz="2000" dirty="0" smtClean="0"/>
              <a:t>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mn-MN" sz="2000" dirty="0" smtClean="0"/>
              <a:t> </a:t>
            </a:r>
            <a:r>
              <a:rPr lang="en-US" sz="2000" dirty="0" smtClean="0"/>
              <a:t>    </a:t>
            </a:r>
          </a:p>
          <a:p>
            <a:pPr algn="just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mn-MN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371600" cy="1143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381000"/>
            <a:ext cx="5867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ҮЙЛДВЭРИЙН САЛБАРЫН НИЙТ ҮЙЛДВЭРЛЭЛ </a:t>
            </a:r>
            <a:b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mn-M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/ОНЫ ҮНЭЭР/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ҮЙЛДВЭРИЙН САЛБАРЫН НИЙТ ҮЙЛДВЭРЛЭЛ </a:t>
            </a:r>
            <a:b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8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371600" cy="1143000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66800" y="1219202"/>
          <a:ext cx="7391399" cy="1981198"/>
        </p:xfrm>
        <a:graphic>
          <a:graphicData uri="http://schemas.openxmlformats.org/drawingml/2006/table">
            <a:tbl>
              <a:tblPr/>
              <a:tblGrid>
                <a:gridCol w="2813501"/>
                <a:gridCol w="762983"/>
                <a:gridCol w="762983"/>
                <a:gridCol w="762983"/>
                <a:gridCol w="762983"/>
                <a:gridCol w="762983"/>
                <a:gridCol w="762983"/>
              </a:tblGrid>
              <a:tr h="2809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АЖ ҮЙЛДВЭРИЙН САЛБАРЫН НИЙТ БҮТЭЭГДЭХҮҮН /хувиар/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9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95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8091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1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56183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600200"/>
            <a:ext cx="609600" cy="457200"/>
          </a:xfrm>
          <a:prstGeom prst="rect">
            <a:avLst/>
          </a:prstGeom>
          <a:noFill/>
        </p:spPr>
      </p:pic>
      <p:graphicFrame>
        <p:nvGraphicFramePr>
          <p:cNvPr id="13" name="Chart 12"/>
          <p:cNvGraphicFramePr/>
          <p:nvPr/>
        </p:nvGraphicFramePr>
        <p:xfrm>
          <a:off x="1066800" y="3581400"/>
          <a:ext cx="7391400" cy="233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273661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Судалгааны үр дүн 1">
  <a:themeElements>
    <a:clrScheme name="Custom 2">
      <a:dk1>
        <a:srgbClr val="938953"/>
      </a:dk1>
      <a:lt1>
        <a:srgbClr val="FFFFFF"/>
      </a:lt1>
      <a:dk2>
        <a:srgbClr val="938953"/>
      </a:dk2>
      <a:lt2>
        <a:srgbClr val="EEECE1"/>
      </a:lt2>
      <a:accent1>
        <a:srgbClr val="0070C0"/>
      </a:accent1>
      <a:accent2>
        <a:srgbClr val="FF0000"/>
      </a:accent2>
      <a:accent3>
        <a:srgbClr val="92D050"/>
      </a:accent3>
      <a:accent4>
        <a:srgbClr val="7030A0"/>
      </a:accent4>
      <a:accent5>
        <a:srgbClr val="00B0F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9510</TotalTime>
  <Words>360</Words>
  <Application>Microsoft Office PowerPoint</Application>
  <PresentationFormat>On-screen Show (4:3)</PresentationFormat>
  <Paragraphs>147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Судалгааны үр дүн 1</vt:lpstr>
      <vt:lpstr>Slide 1</vt:lpstr>
      <vt:lpstr>               НИЙГМИЙН ҮЗҮҮЛЭЛТ – Нийгмийн даатгал /жилийн эцсийн байдлаар/</vt:lpstr>
      <vt:lpstr>               ХҮН АМ, НИЙГМИЙН ҮЗҮҮЛЭЛТ - Хөдөлмөр</vt:lpstr>
      <vt:lpstr>ХЭРЭГЛЭЭНИЙ БАРАА БҮТЭЭГДЭХҮҮНИЙ                                ҮНИЙН ИНДЕКС</vt:lpstr>
      <vt:lpstr>Slide 5</vt:lpstr>
      <vt:lpstr>ЭРҮҮЛ МЭНД</vt:lpstr>
      <vt:lpstr>      ХҮН АМ, НИЙГМИЙН ҮЗҮҮЛЭЛТ-Эрүүл мэнд</vt:lpstr>
      <vt:lpstr>Slide 8</vt:lpstr>
      <vt:lpstr>АЖ ҮЙЛДВЭРИЙН САЛБАРЫН НИЙТ ҮЙЛДВЭРЛЭЛ  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lkhagvatseren</dc:creator>
  <cp:lastModifiedBy>sainbayar_ts</cp:lastModifiedBy>
  <cp:revision>1075</cp:revision>
  <cp:lastPrinted>2014-03-10T06:51:59Z</cp:lastPrinted>
  <dcterms:created xsi:type="dcterms:W3CDTF">2012-05-08T06:38:29Z</dcterms:created>
  <dcterms:modified xsi:type="dcterms:W3CDTF">2017-03-13T09:39:40Z</dcterms:modified>
</cp:coreProperties>
</file>