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32" r:id="rId2"/>
    <p:sldId id="538" r:id="rId3"/>
    <p:sldId id="539" r:id="rId4"/>
    <p:sldId id="541" r:id="rId5"/>
    <p:sldId id="514" r:id="rId6"/>
    <p:sldId id="534" r:id="rId7"/>
    <p:sldId id="522" r:id="rId8"/>
    <p:sldId id="513" r:id="rId9"/>
    <p:sldId id="523" r:id="rId10"/>
    <p:sldId id="524" r:id="rId11"/>
    <p:sldId id="547" r:id="rId12"/>
    <p:sldId id="443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663300"/>
    <a:srgbClr val="C1C1FF"/>
    <a:srgbClr val="9999FF"/>
    <a:srgbClr val="66FF99"/>
    <a:srgbClr val="C4EBFC"/>
    <a:srgbClr val="ABE2FB"/>
    <a:srgbClr val="1CC1FC"/>
    <a:srgbClr val="CC6600"/>
    <a:srgbClr val="C488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88155" autoAdjust="0"/>
  </p:normalViewPr>
  <p:slideViewPr>
    <p:cSldViewPr>
      <p:cViewPr>
        <p:scale>
          <a:sx n="69" d="100"/>
          <a:sy n="69" d="100"/>
        </p:scale>
        <p:origin x="-150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72" y="-11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.11.04%20sainaa\2016.10%20sar%20Ervvl%20mend%20taniltsuulga\12%20&#1089;&#1072;&#108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.11.04%20sainaa\2016.10%20sar%20Ervvl%20mend%20taniltsuulga\12%20&#1089;&#1072;&#1088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Y1%20medee\Aj%20infografik%202016%20-%20Cop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Y1%20medee\Aj%20infografik%202016%20-%20Cop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hagvasuren_t\Documents\grafi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Sheet1!$H$9</c:f>
              <c:strCache>
                <c:ptCount val="1"/>
                <c:pt idx="0">
                  <c:v>Хувиар</c:v>
                </c:pt>
              </c:strCache>
            </c:strRef>
          </c:tx>
          <c:dLbls>
            <c:dLbl>
              <c:idx val="0"/>
              <c:layout>
                <c:manualLayout>
                  <c:x val="-0.10833333333333336"/>
                  <c:y val="-6.980802792321144E-3"/>
                </c:manualLayout>
              </c:layout>
              <c:showVal val="1"/>
            </c:dLbl>
            <c:dLbl>
              <c:idx val="1"/>
              <c:layout>
                <c:manualLayout>
                  <c:x val="-6.6666666666666693E-2"/>
                  <c:y val="9.0750436300174681E-2"/>
                </c:manualLayout>
              </c:layout>
              <c:showVal val="1"/>
            </c:dLbl>
            <c:showVal val="1"/>
          </c:dLbls>
          <c:cat>
            <c:numRef>
              <c:f>Sheet1!$H$10:$J$10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Sheet1!$H$11:$J$11</c:f>
              <c:numCache>
                <c:formatCode>General</c:formatCode>
                <c:ptCount val="3"/>
                <c:pt idx="0">
                  <c:v>113.3</c:v>
                </c:pt>
                <c:pt idx="1">
                  <c:v>106.1</c:v>
                </c:pt>
                <c:pt idx="2">
                  <c:v>104.3</c:v>
                </c:pt>
              </c:numCache>
            </c:numRef>
          </c:val>
        </c:ser>
        <c:marker val="1"/>
        <c:axId val="33564544"/>
        <c:axId val="33566080"/>
      </c:lineChart>
      <c:catAx>
        <c:axId val="33564544"/>
        <c:scaling>
          <c:orientation val="minMax"/>
        </c:scaling>
        <c:axPos val="b"/>
        <c:numFmt formatCode="General" sourceLinked="1"/>
        <c:majorTickMark val="none"/>
        <c:tickLblPos val="nextTo"/>
        <c:crossAx val="33566080"/>
        <c:crosses val="autoZero"/>
        <c:auto val="1"/>
        <c:lblAlgn val="ctr"/>
        <c:lblOffset val="100"/>
      </c:catAx>
      <c:valAx>
        <c:axId val="3356608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mn-MN"/>
                  <a:t>хувиар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one"/>
        <c:crossAx val="33564544"/>
        <c:crosses val="autoZero"/>
        <c:crossBetween val="between"/>
      </c:valAx>
    </c:plotArea>
    <c:plotVisOnly val="1"/>
  </c:chart>
  <c:txPr>
    <a:bodyPr/>
    <a:lstStyle/>
    <a:p>
      <a:pPr>
        <a:defRPr sz="1300">
          <a:solidFill>
            <a:srgbClr val="000000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 b="0">
                <a:solidFill>
                  <a:srgbClr val="000000"/>
                </a:solidFill>
                <a:latin typeface="+mn-lt"/>
              </a:defRPr>
            </a:pPr>
            <a:r>
              <a:rPr lang="mn-MN" sz="1200" b="0" i="0" u="none" strike="noStrike" baseline="0">
                <a:solidFill>
                  <a:srgbClr val="000000"/>
                </a:solidFill>
                <a:latin typeface="+mn-lt"/>
                <a:cs typeface="Arial" pitchFamily="34" charset="0"/>
              </a:rPr>
              <a:t>Амаржсан эх, амьд төрсөн хүүхдийн тоо </a:t>
            </a:r>
            <a:r>
              <a:rPr lang="en-US" sz="1200" b="0" i="0" u="none" strike="noStrike" baseline="0">
                <a:solidFill>
                  <a:srgbClr val="000000"/>
                </a:solidFill>
                <a:latin typeface="+mn-lt"/>
                <a:cs typeface="Arial" pitchFamily="34" charset="0"/>
              </a:rPr>
              <a:t>/</a:t>
            </a:r>
            <a:r>
              <a:rPr lang="mn-MN" sz="1200" b="0" i="0" u="none" strike="noStrike" baseline="0">
                <a:solidFill>
                  <a:srgbClr val="000000"/>
                </a:solidFill>
                <a:latin typeface="+mn-lt"/>
                <a:cs typeface="Arial" pitchFamily="34" charset="0"/>
              </a:rPr>
              <a:t>тоогоор</a:t>
            </a:r>
            <a:r>
              <a:rPr lang="en-US" sz="1200" b="0" i="0" u="none" strike="noStrike" baseline="0">
                <a:solidFill>
                  <a:srgbClr val="000000"/>
                </a:solidFill>
                <a:latin typeface="+mn-lt"/>
                <a:cs typeface="Arial" pitchFamily="34" charset="0"/>
              </a:rPr>
              <a:t>/</a:t>
            </a:r>
            <a:endParaRPr lang="en-US" sz="1200" b="0">
              <a:solidFill>
                <a:srgbClr val="000000"/>
              </a:solidFill>
              <a:latin typeface="+mn-lt"/>
              <a:cs typeface="Arial" pitchFamily="34" charset="0"/>
            </a:endParaRPr>
          </a:p>
        </c:rich>
      </c:tx>
      <c:layout>
        <c:manualLayout>
          <c:xMode val="edge"/>
          <c:yMode val="edge"/>
          <c:x val="0.17180467091295118"/>
          <c:y val="5.214152700186217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Sheet1!$D$3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rgbClr val="000000"/>
                    </a:solidFill>
                    <a:latin typeface="+mn-lt"/>
                  </a:defRPr>
                </a:pPr>
                <a:endParaRPr lang="en-US"/>
              </a:p>
            </c:txPr>
            <c:showVal val="1"/>
          </c:dLbls>
          <c:cat>
            <c:strRef>
              <c:f>Sheet1!$C$6:$C$7</c:f>
              <c:strCache>
                <c:ptCount val="2"/>
                <c:pt idx="0">
                  <c:v>Амаржсан эх</c:v>
                </c:pt>
                <c:pt idx="1">
                  <c:v>Төрсөн хүүхэд</c:v>
                </c:pt>
              </c:strCache>
            </c:strRef>
          </c:cat>
          <c:val>
            <c:numRef>
              <c:f>Sheet1!$J$4:$K$4</c:f>
              <c:numCache>
                <c:formatCode>General</c:formatCode>
                <c:ptCount val="2"/>
                <c:pt idx="0">
                  <c:v>106</c:v>
                </c:pt>
                <c:pt idx="1">
                  <c:v>106</c:v>
                </c:pt>
              </c:numCache>
            </c:numRef>
          </c:val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>
                    <a:solidFill>
                      <a:srgbClr val="000000"/>
                    </a:solidFill>
                    <a:latin typeface="+mn-lt"/>
                  </a:defRPr>
                </a:pPr>
                <a:endParaRPr lang="en-US"/>
              </a:p>
            </c:txPr>
            <c:showVal val="1"/>
          </c:dLbls>
          <c:cat>
            <c:strRef>
              <c:f>Sheet1!$C$6:$C$7</c:f>
              <c:strCache>
                <c:ptCount val="2"/>
                <c:pt idx="0">
                  <c:v>Амаржсан эх</c:v>
                </c:pt>
                <c:pt idx="1">
                  <c:v>Төрсөн хүүхэд</c:v>
                </c:pt>
              </c:strCache>
            </c:strRef>
          </c:cat>
          <c:val>
            <c:numRef>
              <c:f>Sheet1!$J$5:$K$5</c:f>
              <c:numCache>
                <c:formatCode>General</c:formatCode>
                <c:ptCount val="2"/>
                <c:pt idx="0">
                  <c:v>97</c:v>
                </c:pt>
                <c:pt idx="1">
                  <c:v>97</c:v>
                </c:pt>
              </c:numCache>
            </c:numRef>
          </c:val>
        </c:ser>
        <c:dLbls>
          <c:showVal val="1"/>
        </c:dLbls>
        <c:overlap val="-25"/>
        <c:axId val="33514624"/>
        <c:axId val="33612928"/>
      </c:barChart>
      <c:catAx>
        <c:axId val="335146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en-US"/>
          </a:p>
        </c:txPr>
        <c:crossAx val="33612928"/>
        <c:crosses val="autoZero"/>
        <c:auto val="1"/>
        <c:lblAlgn val="ctr"/>
        <c:lblOffset val="100"/>
      </c:catAx>
      <c:valAx>
        <c:axId val="33612928"/>
        <c:scaling>
          <c:orientation val="minMax"/>
        </c:scaling>
        <c:delete val="1"/>
        <c:axPos val="l"/>
        <c:numFmt formatCode="General" sourceLinked="1"/>
        <c:tickLblPos val="none"/>
        <c:crossAx val="3351462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solidFill>
                <a:srgbClr val="000000"/>
              </a:solidFill>
              <a:latin typeface="+mn-lt"/>
            </a:defRPr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mn-MN" sz="12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Нийт нас баралт, нялхсын эндэгдэл /тоогоор/</a:t>
            </a:r>
            <a:r>
              <a:rPr lang="mn-MN" sz="1200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384697552340842"/>
          <c:y val="3.9653035935563852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Sheet1!$D$3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Sheet1!$C$4:$C$5</c:f>
              <c:strCache>
                <c:ptCount val="2"/>
                <c:pt idx="0">
                  <c:v>Нийт нас баралт</c:v>
                </c:pt>
                <c:pt idx="1">
                  <c:v>Нялхсын эндэгдэл</c:v>
                </c:pt>
              </c:strCache>
            </c:strRef>
          </c:cat>
          <c:val>
            <c:numRef>
              <c:f>Sheet1!$G$4:$H$4</c:f>
              <c:numCache>
                <c:formatCode>General</c:formatCode>
                <c:ptCount val="2"/>
                <c:pt idx="0">
                  <c:v>30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Sheet1!$C$4:$C$5</c:f>
              <c:strCache>
                <c:ptCount val="2"/>
                <c:pt idx="0">
                  <c:v>Нийт нас баралт</c:v>
                </c:pt>
                <c:pt idx="1">
                  <c:v>Нялхсын эндэгдэл</c:v>
                </c:pt>
              </c:strCache>
            </c:strRef>
          </c:cat>
          <c:val>
            <c:numRef>
              <c:f>Sheet1!$G$5:$H$5</c:f>
              <c:numCache>
                <c:formatCode>General</c:formatCode>
                <c:ptCount val="2"/>
                <c:pt idx="0">
                  <c:v>17</c:v>
                </c:pt>
                <c:pt idx="1">
                  <c:v>1</c:v>
                </c:pt>
              </c:numCache>
            </c:numRef>
          </c:val>
        </c:ser>
        <c:dLbls>
          <c:showVal val="1"/>
        </c:dLbls>
        <c:overlap val="-25"/>
        <c:axId val="34140160"/>
        <c:axId val="34141696"/>
      </c:barChart>
      <c:catAx>
        <c:axId val="341401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en-US"/>
          </a:p>
        </c:txPr>
        <c:crossAx val="34141696"/>
        <c:crosses val="autoZero"/>
        <c:auto val="1"/>
        <c:lblAlgn val="ctr"/>
        <c:lblOffset val="100"/>
      </c:catAx>
      <c:valAx>
        <c:axId val="34141696"/>
        <c:scaling>
          <c:orientation val="minMax"/>
        </c:scaling>
        <c:delete val="1"/>
        <c:axPos val="l"/>
        <c:numFmt formatCode="General" sourceLinked="1"/>
        <c:tickLblPos val="none"/>
        <c:crossAx val="3414016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solidFill>
                <a:srgbClr val="000000"/>
              </a:solidFill>
            </a:defRPr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Sheet1!$A$53</c:f>
              <c:strCache>
                <c:ptCount val="1"/>
                <c:pt idx="0">
                  <c:v>Боловсруулах үйлдвэр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Sheet1!$B$30:$F$31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Sheet1!$B$33:$F$33</c:f>
              <c:numCache>
                <c:formatCode>0.0</c:formatCode>
                <c:ptCount val="5"/>
                <c:pt idx="0">
                  <c:v>15.5</c:v>
                </c:pt>
                <c:pt idx="1">
                  <c:v>49.8</c:v>
                </c:pt>
                <c:pt idx="2">
                  <c:v>35.700000000000003</c:v>
                </c:pt>
                <c:pt idx="3">
                  <c:v>54.1</c:v>
                </c:pt>
                <c:pt idx="4" formatCode="General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Sheet1!$A$54</c:f>
              <c:strCache>
                <c:ptCount val="1"/>
                <c:pt idx="0">
                  <c:v>Цахилгаан, дулааны эрчим хүч үйлдвэрлэл, усан хангамж 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Sheet1!$B$30:$F$31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Sheet1!$B$34:$F$34</c:f>
              <c:numCache>
                <c:formatCode>0.0</c:formatCode>
                <c:ptCount val="5"/>
                <c:pt idx="0" formatCode="General">
                  <c:v>84.5</c:v>
                </c:pt>
                <c:pt idx="1">
                  <c:v>50.2</c:v>
                </c:pt>
                <c:pt idx="2">
                  <c:v>64.3</c:v>
                </c:pt>
                <c:pt idx="3">
                  <c:v>45.8</c:v>
                </c:pt>
                <c:pt idx="4" formatCode="General">
                  <c:v>70</c:v>
                </c:pt>
              </c:numCache>
            </c:numRef>
          </c:val>
        </c:ser>
        <c:dLbls>
          <c:showVal val="1"/>
        </c:dLbls>
        <c:gapWidth val="75"/>
        <c:axId val="34251136"/>
        <c:axId val="34252672"/>
      </c:barChart>
      <c:catAx>
        <c:axId val="342511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252672"/>
        <c:crosses val="autoZero"/>
        <c:auto val="1"/>
        <c:lblAlgn val="ctr"/>
        <c:lblOffset val="100"/>
      </c:catAx>
      <c:valAx>
        <c:axId val="34252672"/>
        <c:scaling>
          <c:orientation val="minMax"/>
        </c:scaling>
        <c:axPos val="l"/>
        <c:numFmt formatCode="0.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2511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9"/>
  <c:chart>
    <c:plotArea>
      <c:layout>
        <c:manualLayout>
          <c:layoutTarget val="inner"/>
          <c:xMode val="edge"/>
          <c:yMode val="edge"/>
          <c:x val="0.12427687306132201"/>
          <c:y val="0.11662917135358099"/>
          <c:w val="0.84268275174398133"/>
          <c:h val="0.65650690237829024"/>
        </c:manualLayout>
      </c:layout>
      <c:barChart>
        <c:barDir val="col"/>
        <c:grouping val="clustered"/>
        <c:ser>
          <c:idx val="0"/>
          <c:order val="0"/>
          <c:tx>
            <c:strRef>
              <c:f>Sheet1!$A$53</c:f>
              <c:strCache>
                <c:ptCount val="1"/>
                <c:pt idx="0">
                  <c:v>Боловсруулах үйлдвэр</c:v>
                </c:pt>
              </c:strCache>
            </c:strRef>
          </c:tx>
          <c:cat>
            <c:strRef>
              <c:f>Sheet1!$B$30:$F$31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Sheet1!$B$42:$F$42</c:f>
              <c:numCache>
                <c:formatCode>General</c:formatCode>
                <c:ptCount val="5"/>
                <c:pt idx="0" formatCode="0.0">
                  <c:v>264.10000000000002</c:v>
                </c:pt>
                <c:pt idx="1">
                  <c:v>493.4</c:v>
                </c:pt>
                <c:pt idx="2" formatCode="0.0">
                  <c:v>455.9</c:v>
                </c:pt>
                <c:pt idx="3" formatCode="0.0">
                  <c:v>908.9</c:v>
                </c:pt>
                <c:pt idx="4" formatCode="0.0">
                  <c:v>288.8</c:v>
                </c:pt>
              </c:numCache>
            </c:numRef>
          </c:val>
        </c:ser>
        <c:ser>
          <c:idx val="1"/>
          <c:order val="1"/>
          <c:tx>
            <c:strRef>
              <c:f>Sheet1!$A$54</c:f>
              <c:strCache>
                <c:ptCount val="1"/>
                <c:pt idx="0">
                  <c:v>Цахилгаан, дулааны эрчим хүч үйлдвэрлэл, усан хангамж </c:v>
                </c:pt>
              </c:strCache>
            </c:strRef>
          </c:tx>
          <c:cat>
            <c:strRef>
              <c:f>Sheet1!$B$30:$F$31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Sheet1!$B$43:$F$43</c:f>
              <c:numCache>
                <c:formatCode>General</c:formatCode>
                <c:ptCount val="5"/>
                <c:pt idx="0">
                  <c:v>1444.9</c:v>
                </c:pt>
                <c:pt idx="1">
                  <c:v>497.5</c:v>
                </c:pt>
                <c:pt idx="2" formatCode="0.0">
                  <c:v>819.6</c:v>
                </c:pt>
                <c:pt idx="3">
                  <c:v>769.4</c:v>
                </c:pt>
                <c:pt idx="4">
                  <c:v>675.8</c:v>
                </c:pt>
              </c:numCache>
            </c:numRef>
          </c:val>
        </c:ser>
        <c:dLbls>
          <c:showVal val="1"/>
        </c:dLbls>
        <c:gapWidth val="75"/>
        <c:axId val="34400896"/>
        <c:axId val="34279808"/>
      </c:barChart>
      <c:catAx>
        <c:axId val="34400896"/>
        <c:scaling>
          <c:orientation val="minMax"/>
        </c:scaling>
        <c:axPos val="b"/>
        <c:majorTickMark val="none"/>
        <c:tickLblPos val="nextTo"/>
        <c:crossAx val="34279808"/>
        <c:crosses val="autoZero"/>
        <c:auto val="1"/>
        <c:lblAlgn val="ctr"/>
        <c:lblOffset val="100"/>
      </c:catAx>
      <c:valAx>
        <c:axId val="34279808"/>
        <c:scaling>
          <c:orientation val="minMax"/>
        </c:scaling>
        <c:axPos val="l"/>
        <c:numFmt formatCode="0.0" sourceLinked="1"/>
        <c:majorTickMark val="none"/>
        <c:tickLblPos val="nextTo"/>
        <c:crossAx val="34400896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solidFill>
                  <a:schemeClr val="bg2">
                    <a:lumMod val="10000"/>
                  </a:schemeClr>
                </a:solidFill>
              </a:defRPr>
            </a:pPr>
            <a:r>
              <a:rPr lang="mn-MN" sz="16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Том малын зүй бус хорогдол </a:t>
            </a:r>
            <a:r>
              <a:rPr lang="mn-MN" sz="1200" b="0" dirty="0">
                <a:solidFill>
                  <a:schemeClr val="bg2">
                    <a:lumMod val="10000"/>
                  </a:schemeClr>
                </a:solidFill>
              </a:rPr>
              <a:t>/сүүлийн 5 жил/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Том малын зүй бус хорогдол /сүүлийн 5 жил/</c:v>
          </c:tx>
          <c:marker>
            <c:symbol val="none"/>
          </c:marker>
          <c:dLbls>
            <c:dLbl>
              <c:idx val="1"/>
              <c:layout>
                <c:manualLayout>
                  <c:x val="-2.8703703703703724E-2"/>
                  <c:y val="-6.250032808398949E-2"/>
                </c:manualLayout>
              </c:layout>
              <c:showVal val="1"/>
            </c:dLbl>
            <c:dLbl>
              <c:idx val="2"/>
              <c:layout>
                <c:manualLayout>
                  <c:x val="-4.3518518518518519E-2"/>
                  <c:y val="-8.0092519685039443E-2"/>
                </c:manualLayout>
              </c:layout>
              <c:showVal val="1"/>
            </c:dLbl>
            <c:dLbl>
              <c:idx val="3"/>
              <c:layout>
                <c:manualLayout>
                  <c:x val="-4.722222222222229E-2"/>
                  <c:y val="-4.6296296296296377E-2"/>
                </c:manualLayout>
              </c:layout>
              <c:showVal val="1"/>
            </c:dLbl>
            <c:dLbl>
              <c:idx val="4"/>
              <c:layout>
                <c:manualLayout>
                  <c:x val="-5.2777777777777792E-2"/>
                  <c:y val="5.555555555555546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2">
                        <a:lumMod val="1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Sheet1!$D$11:$H$11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Sheet1!$D$12:$H$12</c:f>
              <c:numCache>
                <c:formatCode>General</c:formatCode>
                <c:ptCount val="5"/>
                <c:pt idx="0">
                  <c:v>10810</c:v>
                </c:pt>
                <c:pt idx="1">
                  <c:v>1778</c:v>
                </c:pt>
                <c:pt idx="2">
                  <c:v>666</c:v>
                </c:pt>
                <c:pt idx="3">
                  <c:v>9632</c:v>
                </c:pt>
                <c:pt idx="4">
                  <c:v>4904</c:v>
                </c:pt>
              </c:numCache>
            </c:numRef>
          </c:val>
        </c:ser>
        <c:dLbls>
          <c:showVal val="1"/>
        </c:dLbls>
        <c:marker val="1"/>
        <c:axId val="34323072"/>
        <c:axId val="34333056"/>
      </c:lineChart>
      <c:catAx>
        <c:axId val="343230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00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4333056"/>
        <c:crosses val="autoZero"/>
        <c:auto val="1"/>
        <c:lblAlgn val="ctr"/>
        <c:lblOffset val="100"/>
      </c:catAx>
      <c:valAx>
        <c:axId val="343330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34323072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4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768F30-3978-4EB8-9B1C-5A8E27F219A9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4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748C6D-F82D-4352-9A80-C87F1D248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208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4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D28CDA-34C5-4C72-B0F1-3D7BB35306F6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8" tIns="45409" rIns="90818" bIns="4540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1" y="4415157"/>
            <a:ext cx="5608640" cy="4183697"/>
          </a:xfrm>
          <a:prstGeom prst="rect">
            <a:avLst/>
          </a:prstGeom>
        </p:spPr>
        <p:txBody>
          <a:bodyPr vert="horz" lIns="90818" tIns="45409" rIns="90818" bIns="4540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4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7EF5EC-0510-4F23-84BE-838873A69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506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A941-C8AA-4372-A724-CB1B603760B7}" type="datetime1">
              <a:rPr lang="en-US" smtClean="0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8B3C-D66E-4ADF-99E2-2D78C0F22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82AE5-DD10-40D6-8357-767550BC62B0}" type="datetime1">
              <a:rPr lang="en-US" smtClean="0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DEFFB-E695-41C1-B440-59921F348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6169-29E2-4E40-A9B8-89A7603C7279}" type="datetime1">
              <a:rPr lang="en-US" smtClean="0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0F68-38C5-4145-8986-25DC162F9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2723-455B-4E7C-8252-55F7083A17D9}" type="datetime1">
              <a:rPr lang="en-US" smtClean="0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10A6-507A-4F06-8C52-CE20B7346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CC6F-A819-462F-8BEB-A8879A407427}" type="datetime1">
              <a:rPr lang="en-US" smtClean="0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6FBB-E1C7-4DB1-96EC-79072B5A5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8346-BB27-4579-B94E-20EB69129CF8}" type="datetime1">
              <a:rPr lang="en-US" smtClean="0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2505-0A00-4B20-A1B3-B81394493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8EDE-44DE-4575-A0D2-B1C18169491E}" type="datetime1">
              <a:rPr lang="en-US" smtClean="0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FAB7-4DC9-4CA2-88CF-4550A01ED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1177-AFDE-4C8A-96F8-4F7C590F7FD6}" type="datetime1">
              <a:rPr lang="en-US" smtClean="0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7029-C94B-4A37-8F01-7C7DBF8C1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AF44-C6A1-431B-8365-0F37F7A927B6}" type="datetime1">
              <a:rPr lang="en-US" smtClean="0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2020-6E71-4268-B638-44D0900F3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4241-23C1-46FF-9D51-47D75E33A220}" type="datetime1">
              <a:rPr lang="en-US" smtClean="0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8B126-337F-40F2-ACA9-7CDF736E0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277E8-A385-4CAD-98F7-4220D7D7CB3E}" type="datetime1">
              <a:rPr lang="en-US" smtClean="0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CDE8B-3AB0-4DA0-98F1-BFDFEF083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A0995-9E5B-47A8-8988-B45A5F9A5E37}" type="datetime1">
              <a:rPr lang="en-US" smtClean="0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F94B20-1311-49DC-9101-20D0F0039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4400" y="609600"/>
            <a:ext cx="8077200" cy="5715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65077" y="571500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mn-MN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" name="Picture 4" descr="\\TSEGMID\share\Information logo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371600" cy="1143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43001" y="1295403"/>
          <a:ext cx="7238998" cy="2133599"/>
        </p:xfrm>
        <a:graphic>
          <a:graphicData uri="http://schemas.openxmlformats.org/drawingml/2006/table">
            <a:tbl>
              <a:tblPr/>
              <a:tblGrid>
                <a:gridCol w="2755492"/>
                <a:gridCol w="747251"/>
                <a:gridCol w="747251"/>
                <a:gridCol w="747251"/>
                <a:gridCol w="747251"/>
                <a:gridCol w="747251"/>
                <a:gridCol w="747251"/>
              </a:tblGrid>
              <a:tr h="26989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АЖ ҮЙЛДВЭРИЙН САЛБАРЫН НИЙТ БҮТЭЭГДЭХҮҮН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96">
                <a:tc gridSpan="7"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/оны үнээр, сая.төг/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Аж үйлдвэрийн 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84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6989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Нийт 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1709.0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1275.5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1678.3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964.3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996.7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9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Боловсруулах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288.8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50001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819.6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1600" y="1905000"/>
            <a:ext cx="609600" cy="457200"/>
          </a:xfrm>
          <a:prstGeom prst="rect">
            <a:avLst/>
          </a:prstGeom>
          <a:noFill/>
        </p:spPr>
      </p:pic>
      <p:graphicFrame>
        <p:nvGraphicFramePr>
          <p:cNvPr id="15" name="Chart 14"/>
          <p:cNvGraphicFramePr/>
          <p:nvPr/>
        </p:nvGraphicFramePr>
        <p:xfrm>
          <a:off x="1295400" y="3429000"/>
          <a:ext cx="6705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2" descr="C:\Documents and Settings\All Users\Documents\Information logo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72440"/>
            <a:ext cx="144780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90800" y="625396"/>
            <a:ext cx="5715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ХӨДӨӨ АЖ АХУЙ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2-р сарын 1-ний  байдлаар аймгийн хэмжээгээр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4.9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мянган мал хорогдоод байгаа нь өнгөрсөн оны мөн үеэс хорогдол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дахин буюу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4.7 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мянган толгойгоор  буурсан  байна. Нийт хорогдолд хээлтэгчийн хорогдол 5.2 хув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бог малын хорогдол 89.3 хувь, бод малын хорогдол 10.7 хувийг тус тус эзэлж байна. </a:t>
            </a:r>
            <a:endParaRPr kumimoji="0" lang="mn-MN" sz="16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600200" y="2819400"/>
          <a:ext cx="6858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657600"/>
            <a:ext cx="7772400" cy="609600"/>
          </a:xfrm>
        </p:spPr>
        <p:txBody>
          <a:bodyPr/>
          <a:lstStyle/>
          <a:p>
            <a:pPr algn="ctr"/>
            <a:r>
              <a:rPr lang="mn-M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АНХААРАЛ ТАВЬСАНД БАЯРЛАЛАА.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96FBB-E1C7-4DB1-96EC-79072B5A51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120738" y="4343400"/>
            <a:ext cx="472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  <a:t> </a:t>
            </a:r>
            <a:b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</a:br>
            <a: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  <a:t> </a:t>
            </a:r>
            <a:r>
              <a:rPr lang="mn-MN" dirty="0" smtClean="0">
                <a:solidFill>
                  <a:srgbClr val="663300"/>
                </a:solidFill>
                <a:latin typeface="Arial Mon" pitchFamily="34" charset="0"/>
                <a:cs typeface="+mn-cs"/>
              </a:rPr>
              <a:t>Завхан аймгийн статистикийн хэлтэс </a:t>
            </a:r>
            <a: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  <a:t/>
            </a:r>
            <a:b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</a:br>
            <a:endParaRPr lang="en-US" dirty="0">
              <a:solidFill>
                <a:srgbClr val="663300"/>
              </a:solidFill>
              <a:latin typeface="Arial Mon" pitchFamily="34" charset="0"/>
              <a:cs typeface="+mn-cs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76200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0697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762000"/>
          </a:xfrm>
        </p:spPr>
        <p:txBody>
          <a:bodyPr/>
          <a:lstStyle/>
          <a:p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НИЙГМИЙН </a:t>
            </a:r>
            <a:r>
              <a:rPr lang="mn-MN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ҮЗҮҮЛЭЛТ 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Нийгмийн даатгал </a:t>
            </a:r>
            <a:r>
              <a:rPr lang="mn-MN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/жилийн эцсийн байдлаар/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074" name="Picture 2" descr="C:\Documents and Settings\All Users\Documents\Information logo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990600" cy="762000"/>
          </a:xfrm>
          <a:prstGeom prst="rect">
            <a:avLst/>
          </a:prstGeom>
          <a:noFill/>
        </p:spPr>
      </p:pic>
      <p:pic>
        <p:nvPicPr>
          <p:cNvPr id="17409" name="Chart 2"/>
          <p:cNvPicPr>
            <a:picLocks noChangeArrowheads="1"/>
          </p:cNvPicPr>
          <p:nvPr/>
        </p:nvPicPr>
        <p:blipFill>
          <a:blip r:embed="rId3" cstate="print"/>
          <a:srcRect b="-31"/>
          <a:stretch>
            <a:fillRect/>
          </a:stretch>
        </p:blipFill>
        <p:spPr bwMode="auto">
          <a:xfrm>
            <a:off x="1752600" y="1447800"/>
            <a:ext cx="2814638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Chart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47800"/>
            <a:ext cx="28035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 rot="10800000" flipV="1">
            <a:off x="914400" y="3733800"/>
            <a:ext cx="7924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Аймгийн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хэмжээгээр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нийгмийн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даатгалын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сангаас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эхний 1 сард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9.8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мянган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хүнд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2.7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тэр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төгрөгийн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тэтгэвэр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тэтгэмж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олгож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тэр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төгрөгийн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нийгмийн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даатгалын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шимтгэлийн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орлогыг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төвлөрүүл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эн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байна.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Эхний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сард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10431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хүн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нийгмийн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даатгалд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хамрагдсаны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8431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буюу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80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хувь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төсөвт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байгууллаг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ААНэгж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байгууллагын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даатгуулагч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2000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иргэн буюу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19.2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хувь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нь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сайн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дурын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даатгалд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хамрагдсан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байна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7186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762000"/>
          </a:xfrm>
        </p:spPr>
        <p:txBody>
          <a:bodyPr/>
          <a:lstStyle/>
          <a:p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ХҮН АМ, НИЙГМИЙН </a:t>
            </a:r>
            <a:r>
              <a:rPr lang="mn-MN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ҮЗҮҮЛЭЛТ - 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Хөдөлмөр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4" name="Picture 2" descr="C:\Documents and Settings\All Users\Documents\Information logo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990600" cy="762000"/>
          </a:xfrm>
          <a:prstGeom prst="rect">
            <a:avLst/>
          </a:prstGeom>
          <a:noFill/>
        </p:spPr>
      </p:pic>
      <p:pic>
        <p:nvPicPr>
          <p:cNvPr id="15361" name="Chart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447800"/>
            <a:ext cx="318293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90600" y="4176980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Эхний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1069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хүн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хөдөлмөр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эрхлэлтийн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албанд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бүртгэгдсэн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өнгөрсөн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мөн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үеэс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mn-M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8.3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хувь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буюу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89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хүнээр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өсч, 37 хүн хөдөлмөрийн хэлтсээр зуучлуулан ажилд орсон байна.</a:t>
            </a:r>
            <a:endParaRPr kumimoji="0" lang="mn-M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86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ХЭРЭГЛЭЭНИЙ</a:t>
            </a:r>
            <a:r>
              <a:rPr lang="mn-M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БАРАА БҮТЭЭГДЭХҮҮНИЙ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ҮНИЙН ИНДЕКС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295400" y="4191000"/>
            <a:ext cx="739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Хэрэглээний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бараа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үйлчилгээний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ерөнхий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индекс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-р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r>
              <a:rPr kumimoji="0" lang="mn-M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4.3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хувь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өнгөрсөн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мөн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үеэс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1.8 </a:t>
            </a:r>
            <a:r>
              <a:rPr kumimoji="0" lang="mn-M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хувиар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өссө</a:t>
            </a:r>
            <a:r>
              <a:rPr kumimoji="0" lang="mn-M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 байна. </a:t>
            </a:r>
            <a:endParaRPr kumimoji="0" lang="mn-M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2057400" y="1600200"/>
          <a:ext cx="5334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5364163"/>
          </a:xfrm>
        </p:spPr>
        <p:txBody>
          <a:bodyPr/>
          <a:lstStyle/>
          <a:p>
            <a:pPr algn="just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          </a:t>
            </a:r>
            <a:endParaRPr lang="en-US" sz="17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mn-M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Төрөлт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ы эхний 1 сарын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эрүүл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мэндийн мэдээгээр манай аймагт 97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эх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амаржиж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хүүхэд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төрж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ихэр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төрөлтийн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тохиолдол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амьгүй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төрөлтийн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тохиолдол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бүртгэгдсэн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Нийт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төрсөн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эхчүүдийн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4.1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охидын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төрөлт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19.6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35-аас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дээш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насны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эмэгтэйчүүдийн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төрөлт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эзэлж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нийт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төрөлтийн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13.4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кесар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хагалгаагаар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төрсөн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амын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төрөлтийн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түвшин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1000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1.37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болж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оноос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0.14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промил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буурсан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баралт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хэмжээнд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баралтын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тохиолдол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бүртгэгдсэн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онтой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харьцуулахад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тохиолдол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буюу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43.3 хувиар буурч,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нийт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баралтын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23.5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эмнэлэгийн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баралт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эзэлж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байна.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Нийт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баралтад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хүүхдийн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баралт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 буюу 11.8 хувь,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гадны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шалтгаант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баралт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мөн 11.8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хорт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хавдраар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буюу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29.4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ь, бусад шалтгаанаар 8 буюу 47.0 хувийг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эзэлж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mn-M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Халдварт бус өвчин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6 мянгад хүрч өнгөрсөн оноос 3.6 мянгаар буюу 2.5 дахин өссөн байна.</a:t>
            </a: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7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2" descr="C:\Documents and Settings\All Users\Documents\Information logo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914400" cy="76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5334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b="1" dirty="0" smtClean="0">
                <a:solidFill>
                  <a:srgbClr val="000000"/>
                </a:solidFill>
              </a:rPr>
              <a:t>ЭРҮҮЛ МЭНД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400" b="1" dirty="0" smtClean="0">
                <a:solidFill>
                  <a:srgbClr val="000000"/>
                </a:solidFill>
              </a:rPr>
              <a:t>ЭРҮҮЛ МЭНД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30763"/>
          </a:xfrm>
        </p:spPr>
        <p:txBody>
          <a:bodyPr/>
          <a:lstStyle/>
          <a:p>
            <a:pPr algn="just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Халдварт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өвчин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хэмжээнд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халдварт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өвчний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70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тохиолдол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бүртгэгдсэн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10000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9.9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промил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ногдож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йна. Энэ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онтой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харьцуулахад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халдварт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өвчин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42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тохиолдл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оор өссөн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Үүнд 2.9 хувь буюу 1 халдварт шар, 1 цусан суулга, 2.9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хувь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нь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буюу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сүрье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э, 20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буюу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алхин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цэцэг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74.3 хувь буюу 52 нь бэлгийн замын халдварт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өвчлөл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тус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эзэлж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Амбулаторийн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тусламж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үйлчилгээ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Амбулаториор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нийт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32.1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хүнд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үйлчилсний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5.8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буюу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1.8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эмнэлэгт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хэвтэн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эмчлүүлсэн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хэмжээнд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түргэн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тусламжийн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2.3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дуудлага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бүртгэгдсэний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15.8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алсын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дуудлага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эзэлж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mn-M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Энэ сард 126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жирэмсэн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эмэгтэйг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шинээр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хяналтанд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авсан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2" descr="C:\Documents and Settings\All Users\Documents\Information logo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914400" cy="762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6858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ХҮН АМ, НИЙГМИЙН ҮЗҮҮЛЭЛТ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Эрүүл мэнд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8" name="Picture 2" descr="C:\Documents and Settings\All Users\Documents\Information logo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914400" cy="76200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66799" y="3581401"/>
          <a:ext cx="7620001" cy="2895600"/>
        </p:xfrm>
        <a:graphic>
          <a:graphicData uri="http://schemas.openxmlformats.org/drawingml/2006/table">
            <a:tbl>
              <a:tblPr/>
              <a:tblGrid>
                <a:gridCol w="2161310"/>
                <a:gridCol w="1330036"/>
                <a:gridCol w="1330036"/>
                <a:gridCol w="2798619"/>
              </a:tblGrid>
              <a:tr h="331127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Үзүүлэлт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Хувь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45033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Амаржсан эх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8.5 хувиар буурсан.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38781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Төрсөн хүүхэд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8.5</a:t>
                      </a:r>
                      <a:r>
                        <a:rPr lang="mn-MN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хувиар буурсан.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473128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Нийт нас баралт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43.3 хувиар буурсан.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730804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Нялхсын эндэгдэл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50.0 хувиар</a:t>
                      </a:r>
                      <a:r>
                        <a:rPr lang="mn-MN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буурсан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522395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Халдварт өвчнөөр өвчлөгчдийн тоо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2.5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mn-MN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дахин өссөн.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838200" y="990600"/>
          <a:ext cx="4114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876800" y="990600"/>
          <a:ext cx="3886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3028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924800" cy="5440363"/>
          </a:xfrm>
        </p:spPr>
        <p:txBody>
          <a:bodyPr/>
          <a:lstStyle/>
          <a:p>
            <a:pPr algn="ctr">
              <a:buNone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en-US" sz="1800" dirty="0" smtClean="0"/>
              <a:t>		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Аж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үйлдвэрийн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нийт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бүтээгдэхүүний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mn-MN" sz="2400" dirty="0" smtClean="0">
                <a:solidFill>
                  <a:srgbClr val="000000"/>
                </a:solidFill>
              </a:rPr>
              <a:t>эхний 1 сарын </a:t>
            </a:r>
            <a:r>
              <a:rPr lang="en-US" sz="2400" dirty="0" err="1" smtClean="0">
                <a:solidFill>
                  <a:srgbClr val="000000"/>
                </a:solidFill>
              </a:rPr>
              <a:t>байдлаар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</a:rPr>
              <a:t>оны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үнээр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mn-MN" sz="2400" dirty="0" smtClean="0">
                <a:solidFill>
                  <a:srgbClr val="000000"/>
                </a:solidFill>
              </a:rPr>
              <a:t>964,6 </a:t>
            </a:r>
            <a:r>
              <a:rPr lang="en-US" sz="2400" dirty="0" err="1" smtClean="0">
                <a:solidFill>
                  <a:srgbClr val="000000"/>
                </a:solidFill>
              </a:rPr>
              <a:t>сая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</a:rPr>
              <a:t>төгрөг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болж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өнгөрсөн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он</a:t>
            </a:r>
            <a:r>
              <a:rPr lang="mn-MN" sz="2400" dirty="0" smtClean="0">
                <a:solidFill>
                  <a:srgbClr val="000000"/>
                </a:solidFill>
              </a:rPr>
              <a:t>оос </a:t>
            </a:r>
            <a:r>
              <a:rPr lang="en-US" sz="2400" dirty="0" smtClean="0">
                <a:solidFill>
                  <a:srgbClr val="000000"/>
                </a:solidFill>
              </a:rPr>
              <a:t>42.5 </a:t>
            </a:r>
            <a:r>
              <a:rPr lang="en-US" sz="2400" dirty="0" err="1" smtClean="0">
                <a:solidFill>
                  <a:srgbClr val="000000"/>
                </a:solidFill>
              </a:rPr>
              <a:t>хувиар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буюу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mn-MN" sz="2400" dirty="0" smtClean="0">
                <a:solidFill>
                  <a:srgbClr val="000000"/>
                </a:solidFill>
              </a:rPr>
              <a:t>714 </a:t>
            </a:r>
            <a:r>
              <a:rPr lang="en-US" sz="2400" dirty="0" err="1" smtClean="0">
                <a:solidFill>
                  <a:srgbClr val="000000"/>
                </a:solidFill>
              </a:rPr>
              <a:t>сая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mn-MN" sz="2400" dirty="0" smtClean="0">
                <a:solidFill>
                  <a:srgbClr val="000000"/>
                </a:solidFill>
              </a:rPr>
              <a:t>төгрөгөөр буурсан байна.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       </a:t>
            </a:r>
            <a:r>
              <a:rPr lang="mn-MN" sz="2400" dirty="0" smtClean="0">
                <a:solidFill>
                  <a:srgbClr val="000000"/>
                </a:solidFill>
              </a:rPr>
              <a:t> Н</a:t>
            </a:r>
            <a:r>
              <a:rPr lang="en-US" sz="2400" dirty="0" err="1" smtClean="0">
                <a:solidFill>
                  <a:srgbClr val="000000"/>
                </a:solidFill>
              </a:rPr>
              <a:t>ийт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үйлдвэрлэлд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цахилгаан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дулаан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усан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хангамжийн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mn-MN" sz="2400" dirty="0" smtClean="0">
                <a:solidFill>
                  <a:srgbClr val="000000"/>
                </a:solidFill>
              </a:rPr>
              <a:t>70 </a:t>
            </a:r>
            <a:r>
              <a:rPr lang="en-US" sz="2400" dirty="0" err="1" smtClean="0">
                <a:solidFill>
                  <a:srgbClr val="000000"/>
                </a:solidFill>
              </a:rPr>
              <a:t>хувийг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хүнсний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mn-MN" sz="2400" dirty="0" smtClean="0">
                <a:solidFill>
                  <a:srgbClr val="000000"/>
                </a:solidFill>
              </a:rPr>
              <a:t>18,8 </a:t>
            </a:r>
            <a:r>
              <a:rPr lang="en-US" sz="2400" dirty="0" err="1" smtClean="0">
                <a:solidFill>
                  <a:srgbClr val="000000"/>
                </a:solidFill>
              </a:rPr>
              <a:t>хув</a:t>
            </a:r>
            <a:r>
              <a:rPr lang="mn-MN" sz="2400" dirty="0" smtClean="0">
                <a:solidFill>
                  <a:srgbClr val="000000"/>
                </a:solidFill>
              </a:rPr>
              <a:t>ь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хувцас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mn-MN" sz="2400" dirty="0" smtClean="0">
                <a:solidFill>
                  <a:srgbClr val="000000"/>
                </a:solidFill>
              </a:rPr>
              <a:t>9 </a:t>
            </a:r>
            <a:r>
              <a:rPr lang="en-US" sz="2400" dirty="0" err="1" smtClean="0">
                <a:solidFill>
                  <a:srgbClr val="000000"/>
                </a:solidFill>
              </a:rPr>
              <a:t>хув</a:t>
            </a:r>
            <a:r>
              <a:rPr lang="mn-MN" sz="2400" dirty="0" smtClean="0">
                <a:solidFill>
                  <a:srgbClr val="000000"/>
                </a:solidFill>
              </a:rPr>
              <a:t>ь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mn-MN" sz="2400" dirty="0" smtClean="0">
                <a:solidFill>
                  <a:srgbClr val="000000"/>
                </a:solidFill>
              </a:rPr>
              <a:t>эсгий эдлэл үйлдвэрлэл 0.2 хувь, </a:t>
            </a:r>
            <a:r>
              <a:rPr lang="en-US" sz="2400" dirty="0" err="1" smtClean="0">
                <a:solidFill>
                  <a:srgbClr val="000000"/>
                </a:solidFill>
              </a:rPr>
              <a:t>модон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эдлэл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mn-MN" sz="2400" dirty="0" smtClean="0">
                <a:solidFill>
                  <a:srgbClr val="000000"/>
                </a:solidFill>
              </a:rPr>
              <a:t>1.2 </a:t>
            </a:r>
            <a:r>
              <a:rPr lang="en-US" sz="2400" dirty="0" err="1" smtClean="0">
                <a:solidFill>
                  <a:srgbClr val="000000"/>
                </a:solidFill>
              </a:rPr>
              <a:t>хув</a:t>
            </a:r>
            <a:r>
              <a:rPr lang="mn-MN" sz="2400" dirty="0" smtClean="0">
                <a:solidFill>
                  <a:srgbClr val="000000"/>
                </a:solidFill>
              </a:rPr>
              <a:t>ь</a:t>
            </a:r>
            <a:r>
              <a:rPr lang="en-US" sz="2400" dirty="0" smtClean="0">
                <a:solidFill>
                  <a:srgbClr val="000000"/>
                </a:solidFill>
              </a:rPr>
              <a:t>,  </a:t>
            </a:r>
            <a:r>
              <a:rPr lang="en-US" sz="2400" dirty="0" err="1" smtClean="0">
                <a:solidFill>
                  <a:srgbClr val="000000"/>
                </a:solidFill>
              </a:rPr>
              <a:t>бусад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mn-MN" sz="2400" dirty="0" smtClean="0">
                <a:solidFill>
                  <a:srgbClr val="000000"/>
                </a:solidFill>
              </a:rPr>
              <a:t>0.8 </a:t>
            </a:r>
            <a:r>
              <a:rPr lang="en-US" sz="2400" dirty="0" err="1" smtClean="0">
                <a:solidFill>
                  <a:srgbClr val="000000"/>
                </a:solidFill>
              </a:rPr>
              <a:t>хувийг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тус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тус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эзэлж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байна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r>
              <a:rPr lang="mn-MN" sz="2400" dirty="0" smtClean="0">
                <a:solidFill>
                  <a:srgbClr val="000000"/>
                </a:solidFill>
              </a:rPr>
              <a:t>  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mn-MN" sz="20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endParaRPr lang="mn-MN" sz="20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		.</a:t>
            </a:r>
          </a:p>
          <a:p>
            <a:pPr>
              <a:buNone/>
            </a:pPr>
            <a:r>
              <a:rPr lang="en-US" sz="2000" dirty="0" smtClean="0"/>
              <a:t> 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mn-MN" sz="2000" dirty="0" smtClean="0"/>
              <a:t> </a:t>
            </a:r>
            <a:r>
              <a:rPr lang="en-US" sz="2000" dirty="0" smtClean="0"/>
              <a:t>    </a:t>
            </a:r>
          </a:p>
          <a:p>
            <a:pPr algn="just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mn-MN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\\TSEGMID\share\Information logo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371600" cy="1143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38400" y="381000"/>
            <a:ext cx="5867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АЖ</a:t>
            </a:r>
            <a: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ҮЙЛДВЭРИЙН САЛБАРЫН НИЙТ ҮЙЛДВЭРЛЭЛ </a:t>
            </a:r>
            <a:b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mn-M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/ОНЫ ҮНЭЭР/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АЖ</a:t>
            </a:r>
            <a:r>
              <a:rPr lang="mn-MN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ҮЙЛДВЭРИЙН САЛБАРЫН НИЙТ ҮЙЛДВЭРЛЭЛ </a:t>
            </a:r>
            <a:b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8" name="Picture 4" descr="\\TSEGMID\share\Information logo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371600" cy="1143000"/>
          </a:xfrm>
          <a:prstGeom prst="rect">
            <a:avLst/>
          </a:prstGeom>
          <a:noFill/>
        </p:spPr>
      </p:pic>
      <p:pic>
        <p:nvPicPr>
          <p:cNvPr id="15" name="Picture 14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1600200"/>
            <a:ext cx="561975" cy="407789"/>
          </a:xfrm>
          <a:prstGeom prst="rect">
            <a:avLst/>
          </a:prstGeom>
          <a:solidFill>
            <a:srgbClr val="00B050"/>
          </a:solidFill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1295400"/>
          <a:ext cx="7162801" cy="1981202"/>
        </p:xfrm>
        <a:graphic>
          <a:graphicData uri="http://schemas.openxmlformats.org/drawingml/2006/table">
            <a:tbl>
              <a:tblPr/>
              <a:tblGrid>
                <a:gridCol w="2726485"/>
                <a:gridCol w="739386"/>
                <a:gridCol w="739386"/>
                <a:gridCol w="739386"/>
                <a:gridCol w="739386"/>
                <a:gridCol w="739386"/>
                <a:gridCol w="739386"/>
              </a:tblGrid>
              <a:tr h="280917">
                <a:tc gridSpan="7"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АЖ ҮЙЛДВЭРИЙН САЛБАРЫН НИЙТ БҮТЭЭГДЭХҮҮН /хувиар/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9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Аж үйлдвэрийн 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95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80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Нийт 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Боловсруулах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56183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600200" y="3505200"/>
          <a:ext cx="6934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600200"/>
            <a:ext cx="609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73661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Судалгааны үр дүн 1">
  <a:themeElements>
    <a:clrScheme name="Custom 2">
      <a:dk1>
        <a:srgbClr val="938953"/>
      </a:dk1>
      <a:lt1>
        <a:srgbClr val="FFFFFF"/>
      </a:lt1>
      <a:dk2>
        <a:srgbClr val="938953"/>
      </a:dk2>
      <a:lt2>
        <a:srgbClr val="EEECE1"/>
      </a:lt2>
      <a:accent1>
        <a:srgbClr val="0070C0"/>
      </a:accent1>
      <a:accent2>
        <a:srgbClr val="FF0000"/>
      </a:accent2>
      <a:accent3>
        <a:srgbClr val="92D050"/>
      </a:accent3>
      <a:accent4>
        <a:srgbClr val="7030A0"/>
      </a:accent4>
      <a:accent5>
        <a:srgbClr val="00B0F0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9205</TotalTime>
  <Words>427</Words>
  <Application>Microsoft Office PowerPoint</Application>
  <PresentationFormat>On-screen Show (4:3)</PresentationFormat>
  <Paragraphs>146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Судалгааны үр дүн 1</vt:lpstr>
      <vt:lpstr>Slide 1</vt:lpstr>
      <vt:lpstr>               НИЙГМИЙН ҮЗҮҮЛЭЛТ – Нийгмийн даатгал /жилийн эцсийн байдлаар/</vt:lpstr>
      <vt:lpstr>               ХҮН АМ, НИЙГМИЙН ҮЗҮҮЛЭЛТ - Хөдөлмөр</vt:lpstr>
      <vt:lpstr>ХЭРЭГЛЭЭНИЙ БАРАА БҮТЭЭГДЭХҮҮНИЙ                                ҮНИЙН ИНДЕКС</vt:lpstr>
      <vt:lpstr>Slide 5</vt:lpstr>
      <vt:lpstr>ЭРҮҮЛ МЭНД</vt:lpstr>
      <vt:lpstr>      ХҮН АМ, НИЙГМИЙН ҮЗҮҮЛЭЛТ-Эрүүл мэнд</vt:lpstr>
      <vt:lpstr>Slide 8</vt:lpstr>
      <vt:lpstr>АЖ ҮЙЛДВЭРИЙН САЛБАРЫН НИЙТ ҮЙЛДВЭРЛЭЛ  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lkhagvatseren</dc:creator>
  <cp:lastModifiedBy>sainbayar_ts</cp:lastModifiedBy>
  <cp:revision>1056</cp:revision>
  <cp:lastPrinted>2014-03-10T06:51:59Z</cp:lastPrinted>
  <dcterms:created xsi:type="dcterms:W3CDTF">2012-05-08T06:38:29Z</dcterms:created>
  <dcterms:modified xsi:type="dcterms:W3CDTF">2017-02-22T03:55:23Z</dcterms:modified>
</cp:coreProperties>
</file>