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432" r:id="rId2"/>
    <p:sldId id="537" r:id="rId3"/>
    <p:sldId id="538" r:id="rId4"/>
    <p:sldId id="536" r:id="rId5"/>
    <p:sldId id="539" r:id="rId6"/>
    <p:sldId id="540" r:id="rId7"/>
    <p:sldId id="541" r:id="rId8"/>
    <p:sldId id="514" r:id="rId9"/>
    <p:sldId id="534" r:id="rId10"/>
    <p:sldId id="522" r:id="rId11"/>
    <p:sldId id="513" r:id="rId12"/>
    <p:sldId id="523" r:id="rId13"/>
    <p:sldId id="524" r:id="rId14"/>
    <p:sldId id="519" r:id="rId15"/>
    <p:sldId id="542" r:id="rId16"/>
    <p:sldId id="543" r:id="rId17"/>
    <p:sldId id="525" r:id="rId18"/>
    <p:sldId id="526" r:id="rId19"/>
    <p:sldId id="533" r:id="rId20"/>
    <p:sldId id="527" r:id="rId21"/>
    <p:sldId id="528" r:id="rId22"/>
    <p:sldId id="529" r:id="rId23"/>
    <p:sldId id="530" r:id="rId24"/>
    <p:sldId id="518" r:id="rId25"/>
    <p:sldId id="515" r:id="rId26"/>
    <p:sldId id="516" r:id="rId27"/>
    <p:sldId id="443"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663300"/>
    <a:srgbClr val="C1C1FF"/>
    <a:srgbClr val="9999FF"/>
    <a:srgbClr val="66FF99"/>
    <a:srgbClr val="C4EBFC"/>
    <a:srgbClr val="ABE2FB"/>
    <a:srgbClr val="1CC1FC"/>
    <a:srgbClr val="CC6600"/>
    <a:srgbClr val="C488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0141" autoAdjust="0"/>
  </p:normalViewPr>
  <p:slideViewPr>
    <p:cSldViewPr>
      <p:cViewPr>
        <p:scale>
          <a:sx n="80" d="100"/>
          <a:sy n="80" d="100"/>
        </p:scale>
        <p:origin x="-2514" y="-6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2772" y="-11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tnasan\Desktop\Hevleliin%20baga%20hur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Aj%20infografik%2020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tsegmid\Downloads\grafik%20201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tsegmid\Downloads\grafik%20201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tsegmid\Downloads\grafik%20201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tsegmid\Documents\grafik20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tsegmid\Documents\grafik201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tsegmid\Documents\grafik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atnasan\Desktop\Hevleliin%20baga%20hural.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TSEGMID\Users\Public\2015%20urgats%20huraalt.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TSEGMID\Users\Public\2015%20urgats%20huraalt.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TSEGMID\Users\Public\2015%20urgats%20huraalt.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atnasan\Desktop\Hevleliin%20baga%20hur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atnasan\Desktop\Hevleliin%20baga%20hur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atnasan\Desktop\Hevleliin%20baga%20hur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atnasan\Desktop\Hevleliin%20baga%20hur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Xevleliin%20baga%20xural%202015\hevleliin%20baga%20hural%20grafi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Xevleliin%20baga%20xural%202015\hevleliin%20baga%20hural%20grafi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Aj%20infografik%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a:pPr>
            <a:r>
              <a:rPr lang="mn-MN"/>
              <a:t>Өрхийн тоо /жилийн эцсийн байдлаар/</a:t>
            </a:r>
          </a:p>
        </c:rich>
      </c:tx>
      <c:layout/>
    </c:title>
    <c:view3D>
      <c:rAngAx val="1"/>
    </c:view3D>
    <c:plotArea>
      <c:layout/>
      <c:bar3DChart>
        <c:barDir val="col"/>
        <c:grouping val="clustered"/>
        <c:ser>
          <c:idx val="0"/>
          <c:order val="0"/>
          <c:tx>
            <c:strRef>
              <c:f>Sheet1!$E$58</c:f>
              <c:strCache>
                <c:ptCount val="1"/>
                <c:pt idx="0">
                  <c:v>Өрхийн тоо /жилийн эцсийн байдлаар/</c:v>
                </c:pt>
              </c:strCache>
            </c:strRef>
          </c:tx>
          <c:dLbls>
            <c:showVal val="1"/>
          </c:dLbls>
          <c:cat>
            <c:numRef>
              <c:f>Sheet1!$E$59:$I$59</c:f>
              <c:numCache>
                <c:formatCode>General</c:formatCode>
                <c:ptCount val="5"/>
                <c:pt idx="0">
                  <c:v>2011</c:v>
                </c:pt>
                <c:pt idx="1">
                  <c:v>2012</c:v>
                </c:pt>
                <c:pt idx="2">
                  <c:v>2013</c:v>
                </c:pt>
                <c:pt idx="3">
                  <c:v>2014</c:v>
                </c:pt>
                <c:pt idx="4">
                  <c:v>2015</c:v>
                </c:pt>
              </c:numCache>
            </c:numRef>
          </c:cat>
          <c:val>
            <c:numRef>
              <c:f>Sheet1!$E$60:$I$60</c:f>
              <c:numCache>
                <c:formatCode>General</c:formatCode>
                <c:ptCount val="5"/>
                <c:pt idx="0" formatCode="0.0">
                  <c:v>20</c:v>
                </c:pt>
                <c:pt idx="1">
                  <c:v>19.899999999999999</c:v>
                </c:pt>
                <c:pt idx="2">
                  <c:v>20.2</c:v>
                </c:pt>
                <c:pt idx="3">
                  <c:v>20.5</c:v>
                </c:pt>
                <c:pt idx="4">
                  <c:v>20.7</c:v>
                </c:pt>
              </c:numCache>
            </c:numRef>
          </c:val>
        </c:ser>
        <c:shape val="cone"/>
        <c:axId val="83678336"/>
        <c:axId val="83680256"/>
        <c:axId val="0"/>
      </c:bar3DChart>
      <c:catAx>
        <c:axId val="83678336"/>
        <c:scaling>
          <c:orientation val="minMax"/>
        </c:scaling>
        <c:axPos val="b"/>
        <c:numFmt formatCode="General" sourceLinked="1"/>
        <c:majorTickMark val="none"/>
        <c:tickLblPos val="nextTo"/>
        <c:crossAx val="83680256"/>
        <c:crosses val="autoZero"/>
        <c:auto val="1"/>
        <c:lblAlgn val="ctr"/>
        <c:lblOffset val="100"/>
      </c:catAx>
      <c:valAx>
        <c:axId val="83680256"/>
        <c:scaling>
          <c:orientation val="minMax"/>
        </c:scaling>
        <c:delete val="1"/>
        <c:axPos val="l"/>
        <c:numFmt formatCode="0.0" sourceLinked="1"/>
        <c:majorTickMark val="none"/>
        <c:tickLblPos val="none"/>
        <c:crossAx val="83678336"/>
        <c:crosses val="autoZero"/>
        <c:crossBetween val="between"/>
      </c:valAx>
    </c:plotArea>
    <c:plotVisOnly val="1"/>
  </c:chart>
  <c:txPr>
    <a:bodyPr/>
    <a:lstStyle/>
    <a:p>
      <a:pPr>
        <a:defRPr>
          <a:solidFill>
            <a:srgbClr val="000000"/>
          </a:solidFill>
          <a:latin typeface="+mn-lt"/>
          <a:cs typeface="Arial"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8"/>
  <c:chart>
    <c:plotArea>
      <c:layout/>
      <c:barChart>
        <c:barDir val="col"/>
        <c:grouping val="clustered"/>
        <c:ser>
          <c:idx val="0"/>
          <c:order val="0"/>
          <c:tx>
            <c:strRef>
              <c:f>Sheet1!$A$24</c:f>
              <c:strCache>
                <c:ptCount val="1"/>
                <c:pt idx="0">
                  <c:v>Боловсруулах үйлдвэр</c:v>
                </c:pt>
              </c:strCache>
            </c:strRef>
          </c:tx>
          <c:dLbls>
            <c:dLbl>
              <c:idx val="0"/>
              <c:layout>
                <c:manualLayout>
                  <c:x val="-1.3888888888888938E-2"/>
                  <c:y val="0"/>
                </c:manualLayout>
              </c:layout>
              <c:showVal val="1"/>
            </c:dLbl>
            <c:dLbl>
              <c:idx val="1"/>
              <c:layout>
                <c:manualLayout>
                  <c:x val="-1.6666666666666701E-2"/>
                  <c:y val="4.6296296296296459E-3"/>
                </c:manualLayout>
              </c:layout>
              <c:showVal val="1"/>
            </c:dLbl>
            <c:dLbl>
              <c:idx val="2"/>
              <c:layout>
                <c:manualLayout>
                  <c:x val="-1.6666666666666701E-2"/>
                  <c:y val="4.6296296296296459E-3"/>
                </c:manualLayout>
              </c:layout>
              <c:showVal val="1"/>
            </c:dLbl>
            <c:dLbl>
              <c:idx val="3"/>
              <c:layout>
                <c:manualLayout>
                  <c:x val="-1.6666666666666701E-2"/>
                  <c:y val="0"/>
                </c:manualLayout>
              </c:layout>
              <c:showVal val="1"/>
            </c:dLbl>
            <c:dLbl>
              <c:idx val="4"/>
              <c:layout>
                <c:manualLayout>
                  <c:x val="-8.3333333333333367E-3"/>
                  <c:y val="9.2592592592593108E-3"/>
                </c:manualLayout>
              </c:layout>
              <c:showVal val="1"/>
            </c:dLbl>
            <c:txPr>
              <a:bodyPr/>
              <a:lstStyle/>
              <a:p>
                <a:pPr>
                  <a:defRPr>
                    <a:solidFill>
                      <a:srgbClr val="000000"/>
                    </a:solidFill>
                  </a:defRPr>
                </a:pPr>
                <a:endParaRPr lang="en-US"/>
              </a:p>
            </c:txPr>
            <c:showVal val="1"/>
          </c:dLbls>
          <c:cat>
            <c:numRef>
              <c:f>Sheet1!$B$27:$F$27</c:f>
              <c:numCache>
                <c:formatCode>General</c:formatCode>
                <c:ptCount val="5"/>
                <c:pt idx="0">
                  <c:v>2011</c:v>
                </c:pt>
                <c:pt idx="1">
                  <c:v>2012</c:v>
                </c:pt>
                <c:pt idx="2">
                  <c:v>2013</c:v>
                </c:pt>
                <c:pt idx="3">
                  <c:v>2014</c:v>
                </c:pt>
                <c:pt idx="4">
                  <c:v>2015</c:v>
                </c:pt>
              </c:numCache>
            </c:numRef>
          </c:cat>
          <c:val>
            <c:numRef>
              <c:f>Sheet1!$B$24:$F$24</c:f>
              <c:numCache>
                <c:formatCode>General</c:formatCode>
                <c:ptCount val="5"/>
                <c:pt idx="0" formatCode="0.0">
                  <c:v>2833.2</c:v>
                </c:pt>
                <c:pt idx="1">
                  <c:v>2567.4</c:v>
                </c:pt>
                <c:pt idx="2">
                  <c:v>3917.8</c:v>
                </c:pt>
                <c:pt idx="3" formatCode="0.0">
                  <c:v>4890.6000000000004</c:v>
                </c:pt>
                <c:pt idx="4">
                  <c:v>4849.5</c:v>
                </c:pt>
              </c:numCache>
            </c:numRef>
          </c:val>
        </c:ser>
        <c:ser>
          <c:idx val="1"/>
          <c:order val="1"/>
          <c:tx>
            <c:strRef>
              <c:f>Sheet1!$A$25</c:f>
              <c:strCache>
                <c:ptCount val="1"/>
                <c:pt idx="0">
                  <c:v>Цахилгаан, дулааны эрчим хүч үйлдвэрлэл, усан хангамж</c:v>
                </c:pt>
              </c:strCache>
            </c:strRef>
          </c:tx>
          <c:dLbls>
            <c:txPr>
              <a:bodyPr/>
              <a:lstStyle/>
              <a:p>
                <a:pPr>
                  <a:defRPr>
                    <a:solidFill>
                      <a:srgbClr val="000000"/>
                    </a:solidFill>
                  </a:defRPr>
                </a:pPr>
                <a:endParaRPr lang="en-US"/>
              </a:p>
            </c:txPr>
            <c:showVal val="1"/>
          </c:dLbls>
          <c:cat>
            <c:numRef>
              <c:f>Sheet1!$B$27:$F$27</c:f>
              <c:numCache>
                <c:formatCode>General</c:formatCode>
                <c:ptCount val="5"/>
                <c:pt idx="0">
                  <c:v>2011</c:v>
                </c:pt>
                <c:pt idx="1">
                  <c:v>2012</c:v>
                </c:pt>
                <c:pt idx="2">
                  <c:v>2013</c:v>
                </c:pt>
                <c:pt idx="3">
                  <c:v>2014</c:v>
                </c:pt>
                <c:pt idx="4">
                  <c:v>2015</c:v>
                </c:pt>
              </c:numCache>
            </c:numRef>
          </c:cat>
          <c:val>
            <c:numRef>
              <c:f>Sheet1!$B$25:$F$25</c:f>
              <c:numCache>
                <c:formatCode>General</c:formatCode>
                <c:ptCount val="5"/>
                <c:pt idx="0">
                  <c:v>8832.2000000000007</c:v>
                </c:pt>
                <c:pt idx="1">
                  <c:v>9081.1</c:v>
                </c:pt>
                <c:pt idx="2" formatCode="0.0">
                  <c:v>6806</c:v>
                </c:pt>
                <c:pt idx="3">
                  <c:v>6737.8</c:v>
                </c:pt>
                <c:pt idx="4">
                  <c:v>6020.9</c:v>
                </c:pt>
              </c:numCache>
            </c:numRef>
          </c:val>
        </c:ser>
        <c:dLbls>
          <c:showVal val="1"/>
        </c:dLbls>
        <c:gapWidth val="75"/>
        <c:axId val="87004288"/>
        <c:axId val="87005824"/>
      </c:barChart>
      <c:catAx>
        <c:axId val="87004288"/>
        <c:scaling>
          <c:orientation val="minMax"/>
        </c:scaling>
        <c:axPos val="b"/>
        <c:numFmt formatCode="General" sourceLinked="1"/>
        <c:majorTickMark val="none"/>
        <c:tickLblPos val="nextTo"/>
        <c:txPr>
          <a:bodyPr/>
          <a:lstStyle/>
          <a:p>
            <a:pPr>
              <a:defRPr>
                <a:solidFill>
                  <a:srgbClr val="000000"/>
                </a:solidFill>
              </a:defRPr>
            </a:pPr>
            <a:endParaRPr lang="en-US"/>
          </a:p>
        </c:txPr>
        <c:crossAx val="87005824"/>
        <c:crosses val="autoZero"/>
        <c:auto val="1"/>
        <c:lblAlgn val="ctr"/>
        <c:lblOffset val="100"/>
      </c:catAx>
      <c:valAx>
        <c:axId val="87005824"/>
        <c:scaling>
          <c:orientation val="minMax"/>
        </c:scaling>
        <c:axPos val="l"/>
        <c:numFmt formatCode="0.0" sourceLinked="1"/>
        <c:majorTickMark val="none"/>
        <c:tickLblPos val="nextTo"/>
        <c:txPr>
          <a:bodyPr/>
          <a:lstStyle/>
          <a:p>
            <a:pPr>
              <a:defRPr>
                <a:solidFill>
                  <a:srgbClr val="000000"/>
                </a:solidFill>
              </a:defRPr>
            </a:pPr>
            <a:endParaRPr lang="en-US"/>
          </a:p>
        </c:txPr>
        <c:crossAx val="87004288"/>
        <c:crosses val="autoZero"/>
        <c:crossBetween val="between"/>
      </c:valAx>
    </c:plotArea>
    <c:legend>
      <c:legendPos val="b"/>
      <c:txPr>
        <a:bodyPr/>
        <a:lstStyle/>
        <a:p>
          <a:pPr>
            <a:defRPr>
              <a:solidFill>
                <a:srgbClr val="000000"/>
              </a:solidFill>
            </a:defRPr>
          </a:pPr>
          <a:endParaRPr lang="en-US"/>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solidFill>
                  <a:srgbClr val="000000"/>
                </a:solidFill>
                <a:latin typeface="Arial" pitchFamily="34" charset="0"/>
                <a:cs typeface="Arial" pitchFamily="34" charset="0"/>
              </a:defRPr>
            </a:pPr>
            <a:r>
              <a:rPr lang="mn-MN" sz="4000" dirty="0">
                <a:solidFill>
                  <a:srgbClr val="000000"/>
                </a:solidFill>
                <a:latin typeface="Arial" pitchFamily="34" charset="0"/>
                <a:cs typeface="Arial" pitchFamily="34" charset="0"/>
              </a:rPr>
              <a:t>Барилга</a:t>
            </a:r>
            <a:r>
              <a:rPr lang="mn-MN" sz="4000" baseline="0" dirty="0">
                <a:solidFill>
                  <a:srgbClr val="000000"/>
                </a:solidFill>
                <a:latin typeface="Arial" pitchFamily="34" charset="0"/>
                <a:cs typeface="Arial" pitchFamily="34" charset="0"/>
              </a:rPr>
              <a:t> угсралт, их засварын ажил </a:t>
            </a:r>
            <a:r>
              <a:rPr lang="mn-MN" sz="2000" baseline="0" dirty="0" smtClean="0">
                <a:solidFill>
                  <a:srgbClr val="000000"/>
                </a:solidFill>
                <a:latin typeface="Arial" pitchFamily="34" charset="0"/>
                <a:cs typeface="Arial" pitchFamily="34" charset="0"/>
              </a:rPr>
              <a:t>/сая.төг/</a:t>
            </a:r>
            <a:endParaRPr lang="en-US" sz="2000" dirty="0">
              <a:solidFill>
                <a:srgbClr val="000000"/>
              </a:solidFill>
              <a:latin typeface="Arial" pitchFamily="34" charset="0"/>
              <a:cs typeface="Arial" pitchFamily="34" charset="0"/>
            </a:endParaRPr>
          </a:p>
        </c:rich>
      </c:tx>
      <c:layout>
        <c:manualLayout>
          <c:xMode val="edge"/>
          <c:yMode val="edge"/>
          <c:x val="0.10445822397200349"/>
          <c:y val="1.3888888888889034E-2"/>
        </c:manualLayout>
      </c:layout>
    </c:title>
    <c:plotArea>
      <c:layout>
        <c:manualLayout>
          <c:layoutTarget val="inner"/>
          <c:xMode val="edge"/>
          <c:yMode val="edge"/>
          <c:x val="5.3672316384180775E-2"/>
          <c:y val="0.14652777777777778"/>
          <c:w val="0.93785310734463279"/>
          <c:h val="0.69553258967628517"/>
        </c:manualLayout>
      </c:layout>
      <c:barChart>
        <c:barDir val="col"/>
        <c:grouping val="clustered"/>
        <c:ser>
          <c:idx val="0"/>
          <c:order val="0"/>
          <c:dLbls>
            <c:dLbl>
              <c:idx val="0"/>
              <c:tx>
                <c:rich>
                  <a:bodyPr/>
                  <a:lstStyle/>
                  <a:p>
                    <a:r>
                      <a:rPr lang="en-US" sz="2000">
                        <a:solidFill>
                          <a:srgbClr val="000000"/>
                        </a:solidFill>
                      </a:rPr>
                      <a:t>3</a:t>
                    </a:r>
                    <a:r>
                      <a:rPr lang="en-US"/>
                      <a:t>789</a:t>
                    </a:r>
                    <a:r>
                      <a:rPr lang="mn-MN"/>
                      <a:t>.0</a:t>
                    </a:r>
                    <a:endParaRPr lang="en-US"/>
                  </a:p>
                </c:rich>
              </c:tx>
              <c:showVal val="1"/>
            </c:dLbl>
            <c:dLbl>
              <c:idx val="1"/>
              <c:tx>
                <c:rich>
                  <a:bodyPr/>
                  <a:lstStyle/>
                  <a:p>
                    <a:r>
                      <a:rPr lang="en-US" sz="2000">
                        <a:solidFill>
                          <a:srgbClr val="000000"/>
                        </a:solidFill>
                      </a:rPr>
                      <a:t>6</a:t>
                    </a:r>
                    <a:r>
                      <a:rPr lang="en-US"/>
                      <a:t>298</a:t>
                    </a:r>
                    <a:r>
                      <a:rPr lang="mn-MN"/>
                      <a:t>.0</a:t>
                    </a:r>
                    <a:endParaRPr lang="en-US"/>
                  </a:p>
                </c:rich>
              </c:tx>
              <c:showVal val="1"/>
            </c:dLbl>
            <c:dLbl>
              <c:idx val="2"/>
              <c:tx>
                <c:rich>
                  <a:bodyPr/>
                  <a:lstStyle/>
                  <a:p>
                    <a:r>
                      <a:rPr lang="en-US" sz="2000">
                        <a:solidFill>
                          <a:srgbClr val="000000"/>
                        </a:solidFill>
                      </a:rPr>
                      <a:t>7</a:t>
                    </a:r>
                    <a:r>
                      <a:rPr lang="en-US"/>
                      <a:t>242</a:t>
                    </a:r>
                    <a:r>
                      <a:rPr lang="mn-MN"/>
                      <a:t>.0</a:t>
                    </a:r>
                    <a:endParaRPr lang="en-US"/>
                  </a:p>
                </c:rich>
              </c:tx>
              <c:showVal val="1"/>
            </c:dLbl>
            <c:txPr>
              <a:bodyPr/>
              <a:lstStyle/>
              <a:p>
                <a:pPr>
                  <a:defRPr sz="2000" b="1">
                    <a:solidFill>
                      <a:srgbClr val="000000"/>
                    </a:solidFill>
                    <a:latin typeface="Arial" pitchFamily="34" charset="0"/>
                    <a:cs typeface="Arial" pitchFamily="34" charset="0"/>
                  </a:defRPr>
                </a:pPr>
                <a:endParaRPr lang="en-US"/>
              </a:p>
            </c:txPr>
            <c:showVal val="1"/>
          </c:dLbls>
          <c:cat>
            <c:numRef>
              <c:f>'negdsen tosov'!$S$40:$W$40</c:f>
              <c:numCache>
                <c:formatCode>General</c:formatCode>
                <c:ptCount val="5"/>
                <c:pt idx="0">
                  <c:v>2011</c:v>
                </c:pt>
                <c:pt idx="1">
                  <c:v>2012</c:v>
                </c:pt>
                <c:pt idx="2">
                  <c:v>2013</c:v>
                </c:pt>
                <c:pt idx="3">
                  <c:v>2014</c:v>
                </c:pt>
                <c:pt idx="4">
                  <c:v>2015</c:v>
                </c:pt>
              </c:numCache>
            </c:numRef>
          </c:cat>
          <c:val>
            <c:numRef>
              <c:f>'negdsen tosov'!$S$39:$W$39</c:f>
              <c:numCache>
                <c:formatCode>General</c:formatCode>
                <c:ptCount val="5"/>
                <c:pt idx="0">
                  <c:v>6298</c:v>
                </c:pt>
                <c:pt idx="1">
                  <c:v>7242</c:v>
                </c:pt>
                <c:pt idx="2">
                  <c:v>13141.5</c:v>
                </c:pt>
                <c:pt idx="3">
                  <c:v>19014.8</c:v>
                </c:pt>
                <c:pt idx="4">
                  <c:v>38474.5</c:v>
                </c:pt>
              </c:numCache>
            </c:numRef>
          </c:val>
        </c:ser>
        <c:dLbls>
          <c:showVal val="1"/>
        </c:dLbls>
        <c:overlap val="-25"/>
        <c:axId val="86777216"/>
        <c:axId val="86787200"/>
      </c:barChart>
      <c:catAx>
        <c:axId val="86777216"/>
        <c:scaling>
          <c:orientation val="minMax"/>
        </c:scaling>
        <c:axPos val="b"/>
        <c:numFmt formatCode="General" sourceLinked="1"/>
        <c:majorTickMark val="none"/>
        <c:tickLblPos val="nextTo"/>
        <c:txPr>
          <a:bodyPr/>
          <a:lstStyle/>
          <a:p>
            <a:pPr>
              <a:defRPr sz="2000" b="1">
                <a:solidFill>
                  <a:srgbClr val="000000"/>
                </a:solidFill>
                <a:latin typeface="Arial" pitchFamily="34" charset="0"/>
                <a:cs typeface="Arial" pitchFamily="34" charset="0"/>
              </a:defRPr>
            </a:pPr>
            <a:endParaRPr lang="en-US"/>
          </a:p>
        </c:txPr>
        <c:crossAx val="86787200"/>
        <c:crosses val="autoZero"/>
        <c:auto val="1"/>
        <c:lblAlgn val="ctr"/>
        <c:lblOffset val="100"/>
      </c:catAx>
      <c:valAx>
        <c:axId val="86787200"/>
        <c:scaling>
          <c:orientation val="minMax"/>
        </c:scaling>
        <c:delete val="1"/>
        <c:axPos val="l"/>
        <c:numFmt formatCode="General" sourceLinked="1"/>
        <c:majorTickMark val="none"/>
        <c:tickLblPos val="none"/>
        <c:crossAx val="86777216"/>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7"/>
  <c:chart>
    <c:title>
      <c:tx>
        <c:rich>
          <a:bodyPr/>
          <a:lstStyle/>
          <a:p>
            <a:pPr>
              <a:defRPr>
                <a:solidFill>
                  <a:srgbClr val="000000"/>
                </a:solidFill>
              </a:defRPr>
            </a:pPr>
            <a:r>
              <a:rPr lang="mn-MN">
                <a:solidFill>
                  <a:srgbClr val="000000"/>
                </a:solidFill>
              </a:rPr>
              <a:t>Нэг цонхны үйлчилгээгээр үйлчлүүлсэн иргэдийн тоо /мян.хүн/</a:t>
            </a:r>
            <a:endParaRPr lang="en-US">
              <a:solidFill>
                <a:srgbClr val="000000"/>
              </a:solidFill>
            </a:endParaRPr>
          </a:p>
        </c:rich>
      </c:tx>
    </c:title>
    <c:plotArea>
      <c:layout/>
      <c:barChart>
        <c:barDir val="bar"/>
        <c:grouping val="clustered"/>
        <c:ser>
          <c:idx val="0"/>
          <c:order val="0"/>
          <c:dPt>
            <c:idx val="12"/>
            <c:spPr>
              <a:solidFill>
                <a:srgbClr val="FF0000"/>
              </a:solidFill>
            </c:spPr>
          </c:dPt>
          <c:dLbls>
            <c:txPr>
              <a:bodyPr/>
              <a:lstStyle/>
              <a:p>
                <a:pPr>
                  <a:defRPr sz="2000">
                    <a:solidFill>
                      <a:srgbClr val="000000"/>
                    </a:solidFill>
                    <a:latin typeface="Arial" pitchFamily="34" charset="0"/>
                    <a:cs typeface="Arial" pitchFamily="34" charset="0"/>
                  </a:defRPr>
                </a:pPr>
                <a:endParaRPr lang="en-US"/>
              </a:p>
            </c:txPr>
            <c:showVal val="1"/>
          </c:dLbls>
          <c:cat>
            <c:strRef>
              <c:f>'нэг цонх график'!$C$2:$C$14</c:f>
              <c:strCache>
                <c:ptCount val="13"/>
                <c:pt idx="1">
                  <c:v>Алтай-Улиастай эрчим хүч</c:v>
                </c:pt>
                <c:pt idx="2">
                  <c:v>Хөдөлмөрийн хэлтэс</c:v>
                </c:pt>
                <c:pt idx="3">
                  <c:v>Газрын алба</c:v>
                </c:pt>
                <c:pt idx="4">
                  <c:v>Нийгмийн даатгал</c:v>
                </c:pt>
                <c:pt idx="5">
                  <c:v>Эд хөрөнгийн улсын бүртгэл</c:v>
                </c:pt>
                <c:pt idx="6">
                  <c:v>Төрийн архив</c:v>
                </c:pt>
                <c:pt idx="7">
                  <c:v>Мэдээлэл зөвлөмж</c:v>
                </c:pt>
                <c:pt idx="8">
                  <c:v>Халамж үйлчилгээний хэлтэс</c:v>
                </c:pt>
                <c:pt idx="9">
                  <c:v>Иргэний бүртгэл</c:v>
                </c:pt>
                <c:pt idx="10">
                  <c:v>Интернэт үйлчилгээ</c:v>
                </c:pt>
                <c:pt idx="11">
                  <c:v>Иргэний гомдол, санал хүлээн авах</c:v>
                </c:pt>
                <c:pt idx="12">
                  <c:v>Нийт </c:v>
                </c:pt>
              </c:strCache>
            </c:strRef>
          </c:cat>
          <c:val>
            <c:numRef>
              <c:f>'нэг цонх график'!$D$2:$D$14</c:f>
              <c:numCache>
                <c:formatCode>General</c:formatCode>
                <c:ptCount val="13"/>
                <c:pt idx="1">
                  <c:v>1.4</c:v>
                </c:pt>
                <c:pt idx="2">
                  <c:v>1.1000000000000001</c:v>
                </c:pt>
                <c:pt idx="3" formatCode="0.0">
                  <c:v>1.8</c:v>
                </c:pt>
                <c:pt idx="4">
                  <c:v>3.7</c:v>
                </c:pt>
                <c:pt idx="5">
                  <c:v>4.2</c:v>
                </c:pt>
                <c:pt idx="6" formatCode="0.0">
                  <c:v>6.3</c:v>
                </c:pt>
                <c:pt idx="7" formatCode="0.0">
                  <c:v>5.3</c:v>
                </c:pt>
                <c:pt idx="8" formatCode="0.0">
                  <c:v>8.7000000000000011</c:v>
                </c:pt>
                <c:pt idx="9" formatCode="0.0">
                  <c:v>7</c:v>
                </c:pt>
                <c:pt idx="10" formatCode="0.0">
                  <c:v>0.3000000000000001</c:v>
                </c:pt>
                <c:pt idx="11" formatCode="0.0">
                  <c:v>2.2000000000000002</c:v>
                </c:pt>
                <c:pt idx="12" formatCode="0.0">
                  <c:v>43</c:v>
                </c:pt>
              </c:numCache>
            </c:numRef>
          </c:val>
        </c:ser>
        <c:dLbls>
          <c:showVal val="1"/>
        </c:dLbls>
        <c:overlap val="-25"/>
        <c:axId val="87037440"/>
        <c:axId val="87038976"/>
      </c:barChart>
      <c:catAx>
        <c:axId val="87037440"/>
        <c:scaling>
          <c:orientation val="minMax"/>
        </c:scaling>
        <c:axPos val="l"/>
        <c:majorTickMark val="none"/>
        <c:tickLblPos val="nextTo"/>
        <c:txPr>
          <a:bodyPr/>
          <a:lstStyle/>
          <a:p>
            <a:pPr>
              <a:defRPr sz="2000">
                <a:solidFill>
                  <a:srgbClr val="000000"/>
                </a:solidFill>
                <a:latin typeface="Arial" pitchFamily="34" charset="0"/>
                <a:cs typeface="Arial" pitchFamily="34" charset="0"/>
              </a:defRPr>
            </a:pPr>
            <a:endParaRPr lang="en-US"/>
          </a:p>
        </c:txPr>
        <c:crossAx val="87038976"/>
        <c:crosses val="autoZero"/>
        <c:auto val="1"/>
        <c:lblAlgn val="ctr"/>
        <c:lblOffset val="100"/>
      </c:catAx>
      <c:valAx>
        <c:axId val="87038976"/>
        <c:scaling>
          <c:orientation val="minMax"/>
        </c:scaling>
        <c:delete val="1"/>
        <c:axPos val="b"/>
        <c:numFmt formatCode="General" sourceLinked="1"/>
        <c:tickLblPos val="none"/>
        <c:crossAx val="87037440"/>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0">
                <a:solidFill>
                  <a:srgbClr val="000000"/>
                </a:solidFill>
                <a:latin typeface="Arial" pitchFamily="34" charset="0"/>
                <a:cs typeface="Arial" pitchFamily="34" charset="0"/>
              </a:defRPr>
            </a:pPr>
            <a:r>
              <a:rPr lang="mn-MN" sz="1400" b="0">
                <a:solidFill>
                  <a:srgbClr val="000000"/>
                </a:solidFill>
                <a:latin typeface="Arial" pitchFamily="34" charset="0"/>
                <a:cs typeface="Arial" pitchFamily="34" charset="0"/>
              </a:rPr>
              <a:t>НИЙТ</a:t>
            </a:r>
            <a:r>
              <a:rPr lang="mn-MN" sz="1400" b="0" baseline="0">
                <a:solidFill>
                  <a:srgbClr val="000000"/>
                </a:solidFill>
                <a:latin typeface="Arial" pitchFamily="34" charset="0"/>
                <a:cs typeface="Arial" pitchFamily="34" charset="0"/>
              </a:rPr>
              <a:t> МАЛЧДЫН ТОО</a:t>
            </a:r>
            <a:endParaRPr lang="en-US" sz="1400" b="0">
              <a:solidFill>
                <a:srgbClr val="000000"/>
              </a:solidFill>
              <a:latin typeface="Arial" pitchFamily="34" charset="0"/>
              <a:cs typeface="Arial" pitchFamily="34" charset="0"/>
            </a:endParaRPr>
          </a:p>
        </c:rich>
      </c:tx>
    </c:title>
    <c:plotArea>
      <c:layout>
        <c:manualLayout>
          <c:layoutTarget val="inner"/>
          <c:xMode val="edge"/>
          <c:yMode val="edge"/>
          <c:x val="9.8039215686274508E-3"/>
          <c:y val="0.23141025641025673"/>
          <c:w val="0.9640522875816997"/>
          <c:h val="0.56654906117504544"/>
        </c:manualLayout>
      </c:layout>
      <c:lineChart>
        <c:grouping val="standard"/>
        <c:ser>
          <c:idx val="0"/>
          <c:order val="0"/>
          <c:dLbls>
            <c:dLbl>
              <c:idx val="0"/>
              <c:layout>
                <c:manualLayout>
                  <c:x val="-3.9705882352941174E-2"/>
                  <c:y val="-6.1965980214011798E-2"/>
                </c:manualLayout>
              </c:layout>
              <c:showVal val="1"/>
            </c:dLbl>
            <c:dLbl>
              <c:idx val="1"/>
              <c:layout>
                <c:manualLayout>
                  <c:x val="-5.0326797385621014E-2"/>
                  <c:y val="-7.7635271552594393E-2"/>
                </c:manualLayout>
              </c:layout>
              <c:showVal val="1"/>
            </c:dLbl>
            <c:dLbl>
              <c:idx val="2"/>
              <c:layout>
                <c:manualLayout>
                  <c:x val="-4.0359477124183099E-2"/>
                  <c:y val="-5.9116696951342911E-2"/>
                </c:manualLayout>
              </c:layout>
              <c:showVal val="1"/>
            </c:dLbl>
            <c:dLbl>
              <c:idx val="3"/>
              <c:layout>
                <c:manualLayout>
                  <c:x val="-4.084967320261438E-2"/>
                  <c:y val="-4.1666666666666664E-2"/>
                </c:manualLayout>
              </c:layout>
              <c:showVal val="1"/>
            </c:dLbl>
            <c:dLbl>
              <c:idx val="4"/>
              <c:layout>
                <c:manualLayout>
                  <c:x val="-4.1503267973856214E-2"/>
                  <c:y val="-5.0925701594992885E-2"/>
                </c:manualLayout>
              </c:layout>
              <c:showVal val="1"/>
            </c:dLbl>
            <c:dLbl>
              <c:idx val="5"/>
              <c:layout>
                <c:manualLayout>
                  <c:x val="-4.1993464052287724E-2"/>
                  <c:y val="-5.0925701594992885E-2"/>
                </c:manualLayout>
              </c:layout>
              <c:showVal val="1"/>
            </c:dLbl>
            <c:dLbl>
              <c:idx val="6"/>
              <c:layout>
                <c:manualLayout>
                  <c:x val="-4.1830065359477107E-2"/>
                  <c:y val="-7.4786493034524781E-2"/>
                </c:manualLayout>
              </c:layout>
              <c:showVal val="1"/>
            </c:dLbl>
            <c:txPr>
              <a:bodyPr/>
              <a:lstStyle/>
              <a:p>
                <a:pPr>
                  <a:defRPr>
                    <a:solidFill>
                      <a:srgbClr val="000000"/>
                    </a:solidFill>
                  </a:defRPr>
                </a:pPr>
                <a:endParaRPr lang="en-US"/>
              </a:p>
            </c:txPr>
            <c:showVal val="1"/>
          </c:dLbls>
          <c:cat>
            <c:numRef>
              <c:f>Sheet1!$O$6:$U$6</c:f>
              <c:numCache>
                <c:formatCode>General</c:formatCode>
                <c:ptCount val="7"/>
                <c:pt idx="0">
                  <c:v>2009</c:v>
                </c:pt>
                <c:pt idx="1">
                  <c:v>2010</c:v>
                </c:pt>
                <c:pt idx="2">
                  <c:v>2011</c:v>
                </c:pt>
                <c:pt idx="3">
                  <c:v>2012</c:v>
                </c:pt>
                <c:pt idx="4">
                  <c:v>2013</c:v>
                </c:pt>
                <c:pt idx="5">
                  <c:v>2014</c:v>
                </c:pt>
                <c:pt idx="6">
                  <c:v>2015</c:v>
                </c:pt>
              </c:numCache>
            </c:numRef>
          </c:cat>
          <c:val>
            <c:numRef>
              <c:f>Sheet1!$O$7:$U$7</c:f>
              <c:numCache>
                <c:formatCode>General</c:formatCode>
                <c:ptCount val="7"/>
                <c:pt idx="0">
                  <c:v>21696</c:v>
                </c:pt>
                <c:pt idx="1">
                  <c:v>17762</c:v>
                </c:pt>
                <c:pt idx="2">
                  <c:v>16811</c:v>
                </c:pt>
                <c:pt idx="3">
                  <c:v>15990</c:v>
                </c:pt>
                <c:pt idx="4">
                  <c:v>15386</c:v>
                </c:pt>
                <c:pt idx="5">
                  <c:v>15762</c:v>
                </c:pt>
                <c:pt idx="6">
                  <c:v>16081</c:v>
                </c:pt>
              </c:numCache>
            </c:numRef>
          </c:val>
        </c:ser>
        <c:dLbls>
          <c:showVal val="1"/>
        </c:dLbls>
        <c:marker val="1"/>
        <c:axId val="87051648"/>
        <c:axId val="87065728"/>
      </c:lineChart>
      <c:catAx>
        <c:axId val="87051648"/>
        <c:scaling>
          <c:orientation val="minMax"/>
        </c:scaling>
        <c:axPos val="b"/>
        <c:numFmt formatCode="General" sourceLinked="1"/>
        <c:majorTickMark val="none"/>
        <c:tickLblPos val="nextTo"/>
        <c:txPr>
          <a:bodyPr/>
          <a:lstStyle/>
          <a:p>
            <a:pPr>
              <a:defRPr>
                <a:solidFill>
                  <a:srgbClr val="000000"/>
                </a:solidFill>
              </a:defRPr>
            </a:pPr>
            <a:endParaRPr lang="en-US"/>
          </a:p>
        </c:txPr>
        <c:crossAx val="87065728"/>
        <c:crosses val="autoZero"/>
        <c:auto val="1"/>
        <c:lblAlgn val="ctr"/>
        <c:lblOffset val="100"/>
      </c:catAx>
      <c:valAx>
        <c:axId val="87065728"/>
        <c:scaling>
          <c:orientation val="minMax"/>
        </c:scaling>
        <c:delete val="1"/>
        <c:axPos val="l"/>
        <c:numFmt formatCode="General" sourceLinked="1"/>
        <c:tickLblPos val="none"/>
        <c:crossAx val="87051648"/>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solidFill>
                  <a:srgbClr val="000000"/>
                </a:solidFill>
                <a:latin typeface="Arial" pitchFamily="34" charset="0"/>
                <a:cs typeface="Arial" pitchFamily="34" charset="0"/>
              </a:defRPr>
            </a:pPr>
            <a:r>
              <a:rPr lang="en-US" sz="1200" b="0">
                <a:solidFill>
                  <a:srgbClr val="000000"/>
                </a:solidFill>
                <a:latin typeface="Arial" pitchFamily="34" charset="0"/>
                <a:cs typeface="Arial" pitchFamily="34" charset="0"/>
              </a:rPr>
              <a:t>16-34</a:t>
            </a:r>
            <a:r>
              <a:rPr lang="en-US" sz="1200" b="0" baseline="0">
                <a:solidFill>
                  <a:srgbClr val="000000"/>
                </a:solidFill>
                <a:latin typeface="Arial" pitchFamily="34" charset="0"/>
                <a:cs typeface="Arial" pitchFamily="34" charset="0"/>
              </a:rPr>
              <a:t> </a:t>
            </a:r>
            <a:r>
              <a:rPr lang="mn-MN" sz="1200" b="0" baseline="0">
                <a:solidFill>
                  <a:srgbClr val="000000"/>
                </a:solidFill>
                <a:latin typeface="Arial" pitchFamily="34" charset="0"/>
                <a:cs typeface="Arial" pitchFamily="34" charset="0"/>
              </a:rPr>
              <a:t>НАСНЫ ЗАЛУУ МАЛЧДЫН ТОО</a:t>
            </a:r>
            <a:endParaRPr lang="en-US" sz="1200" b="0">
              <a:solidFill>
                <a:srgbClr val="000000"/>
              </a:solidFill>
              <a:latin typeface="Arial" pitchFamily="34" charset="0"/>
              <a:cs typeface="Arial" pitchFamily="34" charset="0"/>
            </a:endParaRPr>
          </a:p>
        </c:rich>
      </c:tx>
    </c:title>
    <c:plotArea>
      <c:layout/>
      <c:lineChart>
        <c:grouping val="standard"/>
        <c:ser>
          <c:idx val="0"/>
          <c:order val="0"/>
          <c:dLbls>
            <c:dLbl>
              <c:idx val="0"/>
              <c:layout>
                <c:manualLayout>
                  <c:x val="-5.2777777777777792E-2"/>
                  <c:y val="-5.5555555555555483E-2"/>
                </c:manualLayout>
              </c:layout>
              <c:showVal val="1"/>
            </c:dLbl>
            <c:dLbl>
              <c:idx val="1"/>
              <c:layout>
                <c:manualLayout>
                  <c:x val="-4.7222222222222325E-2"/>
                  <c:y val="-6.4814814814815033E-2"/>
                </c:manualLayout>
              </c:layout>
              <c:showVal val="1"/>
            </c:dLbl>
            <c:dLbl>
              <c:idx val="2"/>
              <c:layout>
                <c:manualLayout>
                  <c:x val="-5.2777777777777792E-2"/>
                  <c:y val="-5.5555555555555455E-2"/>
                </c:manualLayout>
              </c:layout>
              <c:showVal val="1"/>
            </c:dLbl>
            <c:dLbl>
              <c:idx val="3"/>
              <c:layout>
                <c:manualLayout>
                  <c:x val="-5.8333333333333522E-2"/>
                  <c:y val="-4.6296296296296419E-2"/>
                </c:manualLayout>
              </c:layout>
              <c:showVal val="1"/>
            </c:dLbl>
            <c:dLbl>
              <c:idx val="4"/>
              <c:layout>
                <c:manualLayout>
                  <c:x val="-4.1666666666666664E-2"/>
                  <c:y val="-4.6296296296296419E-2"/>
                </c:manualLayout>
              </c:layout>
              <c:showVal val="1"/>
            </c:dLbl>
            <c:dLbl>
              <c:idx val="5"/>
              <c:layout>
                <c:manualLayout>
                  <c:x val="-0.05"/>
                  <c:y val="-5.0925925925925923E-2"/>
                </c:manualLayout>
              </c:layout>
              <c:showVal val="1"/>
            </c:dLbl>
            <c:dLbl>
              <c:idx val="6"/>
              <c:layout>
                <c:manualLayout>
                  <c:x val="-4.9999999999999933E-2"/>
                  <c:y val="-4.1666666666666664E-2"/>
                </c:manualLayout>
              </c:layout>
              <c:showVal val="1"/>
            </c:dLbl>
            <c:txPr>
              <a:bodyPr/>
              <a:lstStyle/>
              <a:p>
                <a:pPr>
                  <a:defRPr>
                    <a:solidFill>
                      <a:srgbClr val="000000"/>
                    </a:solidFill>
                  </a:defRPr>
                </a:pPr>
                <a:endParaRPr lang="en-US"/>
              </a:p>
            </c:txPr>
            <c:showVal val="1"/>
          </c:dLbls>
          <c:cat>
            <c:numRef>
              <c:f>Sheet1!$O$9:$U$9</c:f>
              <c:numCache>
                <c:formatCode>General</c:formatCode>
                <c:ptCount val="7"/>
                <c:pt idx="0">
                  <c:v>2009</c:v>
                </c:pt>
                <c:pt idx="1">
                  <c:v>2010</c:v>
                </c:pt>
                <c:pt idx="2">
                  <c:v>2011</c:v>
                </c:pt>
                <c:pt idx="3">
                  <c:v>2012</c:v>
                </c:pt>
                <c:pt idx="4">
                  <c:v>2013</c:v>
                </c:pt>
                <c:pt idx="5">
                  <c:v>2014</c:v>
                </c:pt>
                <c:pt idx="6">
                  <c:v>2015</c:v>
                </c:pt>
              </c:numCache>
            </c:numRef>
          </c:cat>
          <c:val>
            <c:numRef>
              <c:f>Sheet1!$O$10:$U$10</c:f>
              <c:numCache>
                <c:formatCode>General</c:formatCode>
                <c:ptCount val="7"/>
                <c:pt idx="0">
                  <c:v>9497</c:v>
                </c:pt>
                <c:pt idx="1">
                  <c:v>7350</c:v>
                </c:pt>
                <c:pt idx="2">
                  <c:v>6561</c:v>
                </c:pt>
                <c:pt idx="3">
                  <c:v>6014</c:v>
                </c:pt>
                <c:pt idx="4">
                  <c:v>5385</c:v>
                </c:pt>
                <c:pt idx="5">
                  <c:v>5274</c:v>
                </c:pt>
                <c:pt idx="6">
                  <c:v>5116</c:v>
                </c:pt>
              </c:numCache>
            </c:numRef>
          </c:val>
        </c:ser>
        <c:dLbls>
          <c:showVal val="1"/>
        </c:dLbls>
        <c:marker val="1"/>
        <c:axId val="87499520"/>
        <c:axId val="87501056"/>
      </c:lineChart>
      <c:catAx>
        <c:axId val="87499520"/>
        <c:scaling>
          <c:orientation val="minMax"/>
        </c:scaling>
        <c:axPos val="b"/>
        <c:numFmt formatCode="General" sourceLinked="1"/>
        <c:majorTickMark val="none"/>
        <c:tickLblPos val="nextTo"/>
        <c:txPr>
          <a:bodyPr/>
          <a:lstStyle/>
          <a:p>
            <a:pPr>
              <a:defRPr>
                <a:solidFill>
                  <a:srgbClr val="000000"/>
                </a:solidFill>
              </a:defRPr>
            </a:pPr>
            <a:endParaRPr lang="en-US"/>
          </a:p>
        </c:txPr>
        <c:crossAx val="87501056"/>
        <c:crosses val="autoZero"/>
        <c:auto val="1"/>
        <c:lblAlgn val="ctr"/>
        <c:lblOffset val="100"/>
      </c:catAx>
      <c:valAx>
        <c:axId val="87501056"/>
        <c:scaling>
          <c:orientation val="minMax"/>
        </c:scaling>
        <c:delete val="1"/>
        <c:axPos val="l"/>
        <c:numFmt formatCode="General" sourceLinked="1"/>
        <c:tickLblPos val="none"/>
        <c:crossAx val="87499520"/>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НИЙТ МАЛЫН ТОО  /мян.тол/</a:t>
            </a:r>
            <a:endParaRPr lang="en-US"/>
          </a:p>
        </c:rich>
      </c:tx>
    </c:title>
    <c:plotArea>
      <c:layout>
        <c:manualLayout>
          <c:layoutTarget val="inner"/>
          <c:xMode val="edge"/>
          <c:yMode val="edge"/>
          <c:x val="3.0718954248365998E-2"/>
          <c:y val="0.27689564666485694"/>
          <c:w val="0.93888888888888999"/>
          <c:h val="0.54380176436278793"/>
        </c:manualLayout>
      </c:layout>
      <c:lineChart>
        <c:grouping val="standard"/>
        <c:ser>
          <c:idx val="0"/>
          <c:order val="0"/>
          <c:dLbls>
            <c:dLbl>
              <c:idx val="0"/>
              <c:layout>
                <c:manualLayout>
                  <c:x val="-5.0490196078431464E-2"/>
                  <c:y val="-9.4827586206896713E-2"/>
                </c:manualLayout>
              </c:layout>
              <c:showVal val="1"/>
            </c:dLbl>
            <c:dLbl>
              <c:idx val="1"/>
              <c:layout>
                <c:manualLayout>
                  <c:x val="-4.3954248366013055E-2"/>
                  <c:y val="-8.3333333333333343E-2"/>
                </c:manualLayout>
              </c:layout>
              <c:showVal val="1"/>
            </c:dLbl>
            <c:dLbl>
              <c:idx val="2"/>
              <c:layout>
                <c:manualLayout>
                  <c:x val="-4.9836729967577688E-2"/>
                  <c:y val="-6.5932211059824539E-2"/>
                </c:manualLayout>
              </c:layout>
              <c:showVal val="1"/>
            </c:dLbl>
            <c:dLbl>
              <c:idx val="3"/>
              <c:layout>
                <c:manualLayout>
                  <c:x val="-4.1666666666666623E-2"/>
                  <c:y val="-5.5555555555555455E-2"/>
                </c:manualLayout>
              </c:layout>
              <c:showVal val="1"/>
            </c:dLbl>
            <c:dLbl>
              <c:idx val="4"/>
              <c:layout>
                <c:manualLayout>
                  <c:x val="-4.133986928104575E-2"/>
                  <c:y val="-8.429133858267733E-2"/>
                </c:manualLayout>
              </c:layout>
              <c:showVal val="1"/>
            </c:dLbl>
            <c:dLbl>
              <c:idx val="5"/>
              <c:layout>
                <c:manualLayout>
                  <c:x val="-4.7058952189799795E-2"/>
                  <c:y val="-6.8167254955199513E-2"/>
                </c:manualLayout>
              </c:layout>
              <c:showVal val="1"/>
            </c:dLbl>
            <c:dLbl>
              <c:idx val="6"/>
              <c:layout>
                <c:manualLayout>
                  <c:x val="-5.5065359477124147E-2"/>
                  <c:y val="-6.8326997918363816E-2"/>
                </c:manualLayout>
              </c:layout>
              <c:showVal val="1"/>
            </c:dLbl>
            <c:dLbl>
              <c:idx val="7"/>
              <c:layout>
                <c:manualLayout>
                  <c:x val="-4.7222222222222318E-2"/>
                  <c:y val="-7.8703703703703734E-2"/>
                </c:manualLayout>
              </c:layout>
              <c:showVal val="1"/>
            </c:dLbl>
            <c:dLbl>
              <c:idx val="8"/>
              <c:layout>
                <c:manualLayout>
                  <c:x val="-4.6568627450980456E-2"/>
                  <c:y val="-8.0938546474794093E-2"/>
                </c:manualLayout>
              </c:layout>
              <c:showVal val="1"/>
            </c:dLbl>
            <c:dLbl>
              <c:idx val="9"/>
              <c:layout>
                <c:manualLayout>
                  <c:x val="-8.3333333333333367E-3"/>
                  <c:y val="-7.8703703703703734E-2"/>
                </c:manualLayout>
              </c:layout>
              <c:showVal val="1"/>
            </c:dLbl>
            <c:txPr>
              <a:bodyPr/>
              <a:lstStyle/>
              <a:p>
                <a:pPr>
                  <a:defRPr sz="1200"/>
                </a:pPr>
                <a:endParaRPr lang="en-US"/>
              </a:p>
            </c:txPr>
            <c:showVal val="1"/>
          </c:dLbls>
          <c:cat>
            <c:numRef>
              <c:f>Sheet1!$L$3:$U$3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Sheet1!$L$4:$U$4</c:f>
              <c:numCache>
                <c:formatCode>0.0</c:formatCode>
                <c:ptCount val="10"/>
                <c:pt idx="0" formatCode="General">
                  <c:v>2550.8000000000002</c:v>
                </c:pt>
                <c:pt idx="1">
                  <c:v>3000</c:v>
                </c:pt>
                <c:pt idx="2">
                  <c:v>3136</c:v>
                </c:pt>
                <c:pt idx="3" formatCode="General">
                  <c:v>2827.6</c:v>
                </c:pt>
                <c:pt idx="4" formatCode="General">
                  <c:v>1717.7</c:v>
                </c:pt>
                <c:pt idx="5" formatCode="General">
                  <c:v>2006.1</c:v>
                </c:pt>
                <c:pt idx="6">
                  <c:v>2280</c:v>
                </c:pt>
                <c:pt idx="7">
                  <c:v>2539</c:v>
                </c:pt>
                <c:pt idx="8" formatCode="General">
                  <c:v>2895.9</c:v>
                </c:pt>
                <c:pt idx="9">
                  <c:v>3133</c:v>
                </c:pt>
              </c:numCache>
            </c:numRef>
          </c:val>
        </c:ser>
        <c:dLbls>
          <c:showVal val="1"/>
        </c:dLbls>
        <c:marker val="1"/>
        <c:axId val="87538304"/>
        <c:axId val="66404736"/>
      </c:lineChart>
      <c:catAx>
        <c:axId val="87538304"/>
        <c:scaling>
          <c:orientation val="minMax"/>
        </c:scaling>
        <c:axPos val="b"/>
        <c:numFmt formatCode="General" sourceLinked="1"/>
        <c:majorTickMark val="none"/>
        <c:tickLblPos val="nextTo"/>
        <c:txPr>
          <a:bodyPr/>
          <a:lstStyle/>
          <a:p>
            <a:pPr>
              <a:defRPr sz="1200"/>
            </a:pPr>
            <a:endParaRPr lang="en-US"/>
          </a:p>
        </c:txPr>
        <c:crossAx val="66404736"/>
        <c:crosses val="autoZero"/>
        <c:auto val="1"/>
        <c:lblAlgn val="ctr"/>
        <c:lblOffset val="100"/>
      </c:catAx>
      <c:valAx>
        <c:axId val="66404736"/>
        <c:scaling>
          <c:orientation val="minMax"/>
        </c:scaling>
        <c:delete val="1"/>
        <c:axPos val="l"/>
        <c:numFmt formatCode="General" sourceLinked="1"/>
        <c:tickLblPos val="none"/>
        <c:crossAx val="87538304"/>
        <c:crosses val="autoZero"/>
        <c:crossBetween val="between"/>
      </c:valAx>
    </c:plotArea>
    <c:plotVisOnly val="1"/>
  </c:chart>
  <c:txPr>
    <a:bodyPr/>
    <a:lstStyle/>
    <a:p>
      <a:pPr>
        <a:defRPr>
          <a:solidFill>
            <a:srgbClr val="000000"/>
          </a:solidFil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00" b="0">
                <a:solidFill>
                  <a:srgbClr val="000000"/>
                </a:solidFill>
                <a:latin typeface="Arial" pitchFamily="34" charset="0"/>
                <a:cs typeface="Arial" pitchFamily="34" charset="0"/>
              </a:defRPr>
            </a:pPr>
            <a:r>
              <a:rPr lang="mn-MN" sz="1200" b="1" dirty="0">
                <a:solidFill>
                  <a:srgbClr val="000000"/>
                </a:solidFill>
                <a:latin typeface="Arial" pitchFamily="34" charset="0"/>
                <a:cs typeface="Arial" pitchFamily="34" charset="0"/>
              </a:rPr>
              <a:t>НИЙТ СҮРЭГТ ЭЗЛЭХ</a:t>
            </a:r>
            <a:r>
              <a:rPr lang="mn-MN" sz="1200" b="1" baseline="0" dirty="0">
                <a:solidFill>
                  <a:srgbClr val="000000"/>
                </a:solidFill>
                <a:latin typeface="Arial" pitchFamily="34" charset="0"/>
                <a:cs typeface="Arial" pitchFamily="34" charset="0"/>
              </a:rPr>
              <a:t> ХУВЬ</a:t>
            </a:r>
            <a:endParaRPr lang="en-US" sz="1200" b="1" dirty="0">
              <a:solidFill>
                <a:srgbClr val="000000"/>
              </a:solidFill>
              <a:latin typeface="Arial" pitchFamily="34" charset="0"/>
              <a:cs typeface="Arial" pitchFamily="34" charset="0"/>
            </a:endParaRPr>
          </a:p>
        </c:rich>
      </c:tx>
      <c:layout>
        <c:manualLayout>
          <c:xMode val="edge"/>
          <c:yMode val="edge"/>
          <c:x val="0.15070833333333369"/>
          <c:y val="3.225806451612908E-2"/>
        </c:manualLayout>
      </c:layout>
    </c:title>
    <c:plotArea>
      <c:layout>
        <c:manualLayout>
          <c:layoutTarget val="inner"/>
          <c:xMode val="edge"/>
          <c:yMode val="edge"/>
          <c:x val="0.27229979195744713"/>
          <c:y val="0.31083027987838491"/>
          <c:w val="0.43756318085657381"/>
          <c:h val="0.64768015384215583"/>
        </c:manualLayout>
      </c:layout>
      <c:pieChart>
        <c:varyColors val="1"/>
        <c:ser>
          <c:idx val="0"/>
          <c:order val="0"/>
          <c:explosion val="22"/>
          <c:dLbls>
            <c:dLbl>
              <c:idx val="0"/>
              <c:layout>
                <c:manualLayout>
                  <c:x val="-0.14681627296587926"/>
                  <c:y val="1.1928710524087701E-2"/>
                </c:manualLayout>
              </c:layout>
              <c:tx>
                <c:rich>
                  <a:bodyPr/>
                  <a:lstStyle/>
                  <a:p>
                    <a:r>
                      <a:rPr lang="mn-MN" sz="1400">
                        <a:solidFill>
                          <a:srgbClr val="000000"/>
                        </a:solidFill>
                      </a:rPr>
                      <a:t>Тэмээ</a:t>
                    </a:r>
                    <a:r>
                      <a:rPr lang="en-US" sz="1400">
                        <a:solidFill>
                          <a:srgbClr val="000000"/>
                        </a:solidFill>
                      </a:rPr>
                      <a:t>
0</a:t>
                    </a:r>
                    <a:r>
                      <a:rPr lang="mn-MN" sz="1400">
                        <a:solidFill>
                          <a:srgbClr val="000000"/>
                        </a:solidFill>
                      </a:rPr>
                      <a:t>.2</a:t>
                    </a:r>
                    <a:r>
                      <a:rPr lang="en-US" sz="1400">
                        <a:solidFill>
                          <a:srgbClr val="000000"/>
                        </a:solidFill>
                      </a:rPr>
                      <a:t>%</a:t>
                    </a:r>
                  </a:p>
                </c:rich>
              </c:tx>
              <c:showCatName val="1"/>
              <c:showPercent val="1"/>
            </c:dLbl>
            <c:dLbl>
              <c:idx val="1"/>
              <c:layout>
                <c:manualLayout>
                  <c:x val="0.15189173228346473"/>
                  <c:y val="6.2221657776649125E-3"/>
                </c:manualLayout>
              </c:layout>
              <c:tx>
                <c:rich>
                  <a:bodyPr/>
                  <a:lstStyle/>
                  <a:p>
                    <a:r>
                      <a:rPr lang="mn-MN" sz="1400">
                        <a:solidFill>
                          <a:srgbClr val="000000"/>
                        </a:solidFill>
                      </a:rPr>
                      <a:t>Адуу</a:t>
                    </a:r>
                    <a:r>
                      <a:rPr lang="en-US" sz="1400">
                        <a:solidFill>
                          <a:srgbClr val="000000"/>
                        </a:solidFill>
                      </a:rPr>
                      <a:t>
5</a:t>
                    </a:r>
                    <a:r>
                      <a:rPr lang="mn-MN" sz="1400">
                        <a:solidFill>
                          <a:srgbClr val="000000"/>
                        </a:solidFill>
                      </a:rPr>
                      <a:t>.2</a:t>
                    </a:r>
                    <a:r>
                      <a:rPr lang="en-US" sz="1400">
                        <a:solidFill>
                          <a:srgbClr val="000000"/>
                        </a:solidFill>
                      </a:rPr>
                      <a:t>%</a:t>
                    </a:r>
                  </a:p>
                </c:rich>
              </c:tx>
              <c:showCatName val="1"/>
              <c:showPercent val="1"/>
            </c:dLbl>
            <c:dLbl>
              <c:idx val="2"/>
              <c:layout>
                <c:manualLayout>
                  <c:x val="0.19792093175853021"/>
                  <c:y val="0.2009211751756837"/>
                </c:manualLayout>
              </c:layout>
              <c:tx>
                <c:rich>
                  <a:bodyPr/>
                  <a:lstStyle/>
                  <a:p>
                    <a:r>
                      <a:rPr lang="mn-MN" sz="1400">
                        <a:solidFill>
                          <a:srgbClr val="000000"/>
                        </a:solidFill>
                      </a:rPr>
                      <a:t>Үхэр</a:t>
                    </a:r>
                    <a:r>
                      <a:rPr lang="en-US" sz="1400">
                        <a:solidFill>
                          <a:srgbClr val="000000"/>
                        </a:solidFill>
                      </a:rPr>
                      <a:t>
</a:t>
                    </a:r>
                    <a:r>
                      <a:rPr lang="mn-MN" sz="1400">
                        <a:solidFill>
                          <a:srgbClr val="000000"/>
                        </a:solidFill>
                      </a:rPr>
                      <a:t>5.1</a:t>
                    </a:r>
                    <a:r>
                      <a:rPr lang="en-US" sz="1400">
                        <a:solidFill>
                          <a:srgbClr val="000000"/>
                        </a:solidFill>
                      </a:rPr>
                      <a:t>%</a:t>
                    </a:r>
                  </a:p>
                </c:rich>
              </c:tx>
              <c:showCatName val="1"/>
              <c:showPercent val="1"/>
            </c:dLbl>
            <c:dLbl>
              <c:idx val="3"/>
              <c:layout>
                <c:manualLayout>
                  <c:x val="1.5619925747623525E-2"/>
                  <c:y val="-7.7777777777777871E-3"/>
                </c:manualLayout>
              </c:layout>
              <c:tx>
                <c:rich>
                  <a:bodyPr/>
                  <a:lstStyle/>
                  <a:p>
                    <a:r>
                      <a:rPr lang="mn-MN" sz="1400">
                        <a:solidFill>
                          <a:srgbClr val="000000"/>
                        </a:solidFill>
                      </a:rPr>
                      <a:t>Хонь</a:t>
                    </a:r>
                    <a:r>
                      <a:rPr lang="en-US" sz="1400">
                        <a:solidFill>
                          <a:srgbClr val="000000"/>
                        </a:solidFill>
                      </a:rPr>
                      <a:t>
</a:t>
                    </a:r>
                    <a:r>
                      <a:rPr lang="mn-MN" sz="1400">
                        <a:solidFill>
                          <a:srgbClr val="000000"/>
                        </a:solidFill>
                      </a:rPr>
                      <a:t>49.9</a:t>
                    </a:r>
                    <a:r>
                      <a:rPr lang="en-US" sz="1400">
                        <a:solidFill>
                          <a:srgbClr val="000000"/>
                        </a:solidFill>
                      </a:rPr>
                      <a:t>%</a:t>
                    </a:r>
                  </a:p>
                </c:rich>
              </c:tx>
              <c:showCatName val="1"/>
              <c:showPercent val="1"/>
            </c:dLbl>
            <c:dLbl>
              <c:idx val="4"/>
              <c:layout>
                <c:manualLayout>
                  <c:x val="-2.8983177620932166E-2"/>
                  <c:y val="0.10872484689413826"/>
                </c:manualLayout>
              </c:layout>
              <c:tx>
                <c:rich>
                  <a:bodyPr/>
                  <a:lstStyle/>
                  <a:p>
                    <a:r>
                      <a:rPr lang="mn-MN" sz="1400">
                        <a:solidFill>
                          <a:srgbClr val="000000"/>
                        </a:solidFill>
                      </a:rPr>
                      <a:t>Ямаа</a:t>
                    </a:r>
                    <a:r>
                      <a:rPr lang="en-US" sz="1400">
                        <a:solidFill>
                          <a:srgbClr val="000000"/>
                        </a:solidFill>
                      </a:rPr>
                      <a:t>
</a:t>
                    </a:r>
                    <a:r>
                      <a:rPr lang="mn-MN" sz="1400">
                        <a:solidFill>
                          <a:srgbClr val="000000"/>
                        </a:solidFill>
                      </a:rPr>
                      <a:t>39.6</a:t>
                    </a:r>
                    <a:r>
                      <a:rPr lang="en-US" sz="1400">
                        <a:solidFill>
                          <a:srgbClr val="000000"/>
                        </a:solidFill>
                      </a:rPr>
                      <a:t>%</a:t>
                    </a:r>
                  </a:p>
                </c:rich>
              </c:tx>
              <c:showCatName val="1"/>
              <c:showPercent val="1"/>
            </c:dLbl>
            <c:txPr>
              <a:bodyPr/>
              <a:lstStyle/>
              <a:p>
                <a:pPr>
                  <a:defRPr sz="1400">
                    <a:solidFill>
                      <a:srgbClr val="000000"/>
                    </a:solidFill>
                  </a:defRPr>
                </a:pPr>
                <a:endParaRPr lang="en-US"/>
              </a:p>
            </c:txPr>
            <c:showCatName val="1"/>
            <c:showPercent val="1"/>
            <c:showLeaderLines val="1"/>
          </c:dLbls>
          <c:val>
            <c:numRef>
              <c:f>Sheet1!$A$9:$E$9</c:f>
              <c:numCache>
                <c:formatCode>General</c:formatCode>
                <c:ptCount val="5"/>
                <c:pt idx="0">
                  <c:v>0.30000000000000032</c:v>
                </c:pt>
                <c:pt idx="1">
                  <c:v>5.0999999999999996</c:v>
                </c:pt>
                <c:pt idx="2">
                  <c:v>4.5</c:v>
                </c:pt>
                <c:pt idx="3">
                  <c:v>50.4</c:v>
                </c:pt>
                <c:pt idx="4">
                  <c:v>39.700000000000003</c:v>
                </c:pt>
              </c:numCache>
            </c:numRef>
          </c:val>
        </c:ser>
        <c:dLbls>
          <c:showCatName val="1"/>
          <c:showPercent val="1"/>
        </c:dLbls>
        <c:firstSliceAng val="0"/>
      </c:pieChart>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rgbClr val="000000"/>
                </a:solidFill>
                <a:latin typeface="Arial" pitchFamily="34" charset="0"/>
                <a:cs typeface="Arial" pitchFamily="34" charset="0"/>
              </a:defRPr>
            </a:pPr>
            <a:r>
              <a:rPr lang="mn-MN" sz="1200" dirty="0" smtClean="0">
                <a:solidFill>
                  <a:srgbClr val="000000"/>
                </a:solidFill>
                <a:latin typeface="Arial" pitchFamily="34" charset="0"/>
                <a:cs typeface="Arial" pitchFamily="34" charset="0"/>
              </a:rPr>
              <a:t>БОЙЖСОН</a:t>
            </a:r>
            <a:r>
              <a:rPr lang="mn-MN" sz="1200" baseline="0" dirty="0" smtClean="0">
                <a:solidFill>
                  <a:srgbClr val="000000"/>
                </a:solidFill>
                <a:latin typeface="Arial" pitchFamily="34" charset="0"/>
                <a:cs typeface="Arial" pitchFamily="34" charset="0"/>
              </a:rPr>
              <a:t> ТӨЛ</a:t>
            </a:r>
            <a:r>
              <a:rPr lang="mn-MN" sz="1200" dirty="0" smtClean="0">
                <a:solidFill>
                  <a:srgbClr val="000000"/>
                </a:solidFill>
                <a:latin typeface="Arial" pitchFamily="34" charset="0"/>
                <a:cs typeface="Arial" pitchFamily="34" charset="0"/>
              </a:rPr>
              <a:t> </a:t>
            </a:r>
            <a:r>
              <a:rPr lang="mn-MN" sz="1000" b="0" dirty="0">
                <a:solidFill>
                  <a:srgbClr val="000000"/>
                </a:solidFill>
                <a:latin typeface="Arial" pitchFamily="34" charset="0"/>
                <a:cs typeface="Arial" pitchFamily="34" charset="0"/>
              </a:rPr>
              <a:t>/мян.тол/</a:t>
            </a:r>
          </a:p>
        </c:rich>
      </c:tx>
    </c:title>
    <c:plotArea>
      <c:layout>
        <c:manualLayout>
          <c:layoutTarget val="inner"/>
          <c:xMode val="edge"/>
          <c:yMode val="edge"/>
          <c:x val="3.7735849056603848E-2"/>
          <c:y val="0.12235772357723577"/>
          <c:w val="0.93081761006289365"/>
          <c:h val="0.72512867294027383"/>
        </c:manualLayout>
      </c:layout>
      <c:lineChart>
        <c:grouping val="standard"/>
        <c:ser>
          <c:idx val="0"/>
          <c:order val="0"/>
          <c:tx>
            <c:strRef>
              <c:f>Sheet1!$A$16</c:f>
              <c:strCache>
                <c:ptCount val="1"/>
                <c:pt idx="0">
                  <c:v>Бойжсон төл</c:v>
                </c:pt>
              </c:strCache>
            </c:strRef>
          </c:tx>
          <c:dLbls>
            <c:dLbl>
              <c:idx val="0"/>
              <c:layout>
                <c:manualLayout>
                  <c:x val="-5.5555555555555462E-2"/>
                  <c:y val="-7.407407407407407E-2"/>
                </c:manualLayout>
              </c:layout>
              <c:showVal val="1"/>
            </c:dLbl>
            <c:dLbl>
              <c:idx val="1"/>
              <c:layout>
                <c:manualLayout>
                  <c:x val="-5.8333333333333508E-2"/>
                  <c:y val="-6.4814814814814964E-2"/>
                </c:manualLayout>
              </c:layout>
              <c:showVal val="1"/>
            </c:dLbl>
            <c:dLbl>
              <c:idx val="2"/>
              <c:layout>
                <c:manualLayout>
                  <c:x val="-5.8333333333333508E-2"/>
                  <c:y val="-6.9444444444444503E-2"/>
                </c:manualLayout>
              </c:layout>
              <c:showVal val="1"/>
            </c:dLbl>
            <c:dLbl>
              <c:idx val="3"/>
              <c:layout>
                <c:manualLayout>
                  <c:x val="-5.8333333333333508E-2"/>
                  <c:y val="-6.9444444444444503E-2"/>
                </c:manualLayout>
              </c:layout>
              <c:showVal val="1"/>
            </c:dLbl>
            <c:dLbl>
              <c:idx val="4"/>
              <c:layout>
                <c:manualLayout>
                  <c:x val="-6.1111111111111123E-2"/>
                  <c:y val="-6.9444444444444503E-2"/>
                </c:manualLayout>
              </c:layout>
              <c:showVal val="1"/>
            </c:dLbl>
            <c:txPr>
              <a:bodyPr/>
              <a:lstStyle/>
              <a:p>
                <a:pPr>
                  <a:defRPr>
                    <a:solidFill>
                      <a:srgbClr val="000000"/>
                    </a:solidFill>
                  </a:defRPr>
                </a:pPr>
                <a:endParaRPr lang="en-US"/>
              </a:p>
            </c:txPr>
            <c:showVal val="1"/>
          </c:dLbls>
          <c:cat>
            <c:numRef>
              <c:f>Sheet1!$C$13:$G$13</c:f>
              <c:numCache>
                <c:formatCode>General</c:formatCode>
                <c:ptCount val="5"/>
                <c:pt idx="0">
                  <c:v>2011</c:v>
                </c:pt>
                <c:pt idx="1">
                  <c:v>2012</c:v>
                </c:pt>
                <c:pt idx="2">
                  <c:v>2013</c:v>
                </c:pt>
                <c:pt idx="3">
                  <c:v>2014</c:v>
                </c:pt>
                <c:pt idx="4">
                  <c:v>2015</c:v>
                </c:pt>
              </c:numCache>
            </c:numRef>
          </c:cat>
          <c:val>
            <c:numRef>
              <c:f>Sheet1!$C$17:$G$17</c:f>
              <c:numCache>
                <c:formatCode>General</c:formatCode>
                <c:ptCount val="5"/>
                <c:pt idx="0">
                  <c:v>663.5</c:v>
                </c:pt>
                <c:pt idx="1">
                  <c:v>763.4</c:v>
                </c:pt>
                <c:pt idx="2">
                  <c:v>858.3</c:v>
                </c:pt>
                <c:pt idx="3">
                  <c:v>978.9</c:v>
                </c:pt>
                <c:pt idx="4">
                  <c:v>1074.5</c:v>
                </c:pt>
              </c:numCache>
            </c:numRef>
          </c:val>
        </c:ser>
        <c:dLbls>
          <c:showVal val="1"/>
        </c:dLbls>
        <c:marker val="1"/>
        <c:axId val="84791680"/>
        <c:axId val="84793216"/>
      </c:lineChart>
      <c:catAx>
        <c:axId val="84791680"/>
        <c:scaling>
          <c:orientation val="minMax"/>
        </c:scaling>
        <c:axPos val="b"/>
        <c:numFmt formatCode="General" sourceLinked="1"/>
        <c:majorTickMark val="none"/>
        <c:tickLblPos val="nextTo"/>
        <c:txPr>
          <a:bodyPr/>
          <a:lstStyle/>
          <a:p>
            <a:pPr>
              <a:defRPr>
                <a:solidFill>
                  <a:srgbClr val="000000"/>
                </a:solidFill>
              </a:defRPr>
            </a:pPr>
            <a:endParaRPr lang="en-US"/>
          </a:p>
        </c:txPr>
        <c:crossAx val="84793216"/>
        <c:crosses val="autoZero"/>
        <c:auto val="1"/>
        <c:lblAlgn val="ctr"/>
        <c:lblOffset val="100"/>
      </c:catAx>
      <c:valAx>
        <c:axId val="84793216"/>
        <c:scaling>
          <c:orientation val="minMax"/>
        </c:scaling>
        <c:delete val="1"/>
        <c:axPos val="l"/>
        <c:numFmt formatCode="General" sourceLinked="1"/>
        <c:tickLblPos val="none"/>
        <c:crossAx val="84791680"/>
        <c:crosses val="autoZero"/>
        <c:crossBetween val="between"/>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000000"/>
                </a:solidFill>
                <a:latin typeface="Arial" pitchFamily="34" charset="0"/>
                <a:cs typeface="Arial" pitchFamily="34" charset="0"/>
              </a:defRPr>
            </a:pPr>
            <a:r>
              <a:rPr lang="mn-MN" sz="1200" dirty="0">
                <a:solidFill>
                  <a:srgbClr val="000000"/>
                </a:solidFill>
                <a:latin typeface="Arial" pitchFamily="34" charset="0"/>
                <a:cs typeface="Arial" pitchFamily="34" charset="0"/>
              </a:rPr>
              <a:t>ТӨЛЛӨСӨН</a:t>
            </a:r>
            <a:r>
              <a:rPr lang="mn-MN" sz="1200" baseline="0" dirty="0">
                <a:solidFill>
                  <a:srgbClr val="000000"/>
                </a:solidFill>
                <a:latin typeface="Arial" pitchFamily="34" charset="0"/>
                <a:cs typeface="Arial" pitchFamily="34" charset="0"/>
              </a:rPr>
              <a:t> ХЭЭЛТЭГЧ</a:t>
            </a:r>
            <a:r>
              <a:rPr lang="mn-MN" sz="1400" baseline="0" dirty="0">
                <a:solidFill>
                  <a:srgbClr val="000000"/>
                </a:solidFill>
                <a:latin typeface="Arial" pitchFamily="34" charset="0"/>
                <a:cs typeface="Arial" pitchFamily="34" charset="0"/>
              </a:rPr>
              <a:t>                       </a:t>
            </a:r>
            <a:r>
              <a:rPr lang="mn-MN" sz="1000" b="0" baseline="0" dirty="0">
                <a:solidFill>
                  <a:srgbClr val="000000"/>
                </a:solidFill>
                <a:latin typeface="Arial" pitchFamily="34" charset="0"/>
                <a:cs typeface="Arial" pitchFamily="34" charset="0"/>
              </a:rPr>
              <a:t>/мян.тол/</a:t>
            </a:r>
            <a:endParaRPr lang="en-US" sz="1000" b="0" dirty="0">
              <a:solidFill>
                <a:srgbClr val="000000"/>
              </a:solidFill>
              <a:latin typeface="Arial" pitchFamily="34" charset="0"/>
              <a:cs typeface="Arial" pitchFamily="34" charset="0"/>
            </a:endParaRPr>
          </a:p>
        </c:rich>
      </c:tx>
    </c:title>
    <c:plotArea>
      <c:layout/>
      <c:lineChart>
        <c:grouping val="standard"/>
        <c:ser>
          <c:idx val="0"/>
          <c:order val="0"/>
          <c:dLbls>
            <c:dLbl>
              <c:idx val="0"/>
              <c:layout>
                <c:manualLayout>
                  <c:x val="-5.8333333333333522E-2"/>
                  <c:y val="-6.0185185185185147E-2"/>
                </c:manualLayout>
              </c:layout>
              <c:showVal val="1"/>
            </c:dLbl>
            <c:dLbl>
              <c:idx val="1"/>
              <c:layout>
                <c:manualLayout>
                  <c:x val="-5.5555555555555455E-2"/>
                  <c:y val="-6.9444444444444503E-2"/>
                </c:manualLayout>
              </c:layout>
              <c:showVal val="1"/>
            </c:dLbl>
            <c:dLbl>
              <c:idx val="2"/>
              <c:layout>
                <c:manualLayout>
                  <c:x val="-5.8333333333333508E-2"/>
                  <c:y val="-6.4814814814814964E-2"/>
                </c:manualLayout>
              </c:layout>
              <c:showVal val="1"/>
            </c:dLbl>
            <c:dLbl>
              <c:idx val="3"/>
              <c:layout>
                <c:manualLayout>
                  <c:x val="-5.8333333333333508E-2"/>
                  <c:y val="-5.0925925925925992E-2"/>
                </c:manualLayout>
              </c:layout>
              <c:showVal val="1"/>
            </c:dLbl>
            <c:dLbl>
              <c:idx val="4"/>
              <c:layout>
                <c:manualLayout>
                  <c:x val="-5.8333333333333508E-2"/>
                  <c:y val="-6.4814814814814964E-2"/>
                </c:manualLayout>
              </c:layout>
              <c:showVal val="1"/>
            </c:dLbl>
            <c:txPr>
              <a:bodyPr/>
              <a:lstStyle/>
              <a:p>
                <a:pPr>
                  <a:defRPr>
                    <a:solidFill>
                      <a:srgbClr val="000000"/>
                    </a:solidFill>
                  </a:defRPr>
                </a:pPr>
                <a:endParaRPr lang="en-US"/>
              </a:p>
            </c:txPr>
            <c:showVal val="1"/>
          </c:dLbls>
          <c:cat>
            <c:numRef>
              <c:f>Sheet1!$C$13:$G$13</c:f>
              <c:numCache>
                <c:formatCode>General</c:formatCode>
                <c:ptCount val="5"/>
                <c:pt idx="0">
                  <c:v>2011</c:v>
                </c:pt>
                <c:pt idx="1">
                  <c:v>2012</c:v>
                </c:pt>
                <c:pt idx="2">
                  <c:v>2013</c:v>
                </c:pt>
                <c:pt idx="3">
                  <c:v>2014</c:v>
                </c:pt>
                <c:pt idx="4">
                  <c:v>2015</c:v>
                </c:pt>
              </c:numCache>
            </c:numRef>
          </c:cat>
          <c:val>
            <c:numRef>
              <c:f>Sheet1!$C$14:$G$14</c:f>
              <c:numCache>
                <c:formatCode>General</c:formatCode>
                <c:ptCount val="5"/>
                <c:pt idx="0">
                  <c:v>688.5</c:v>
                </c:pt>
                <c:pt idx="1">
                  <c:v>781.8</c:v>
                </c:pt>
                <c:pt idx="2" formatCode="0.0">
                  <c:v>887</c:v>
                </c:pt>
                <c:pt idx="3">
                  <c:v>1000.7</c:v>
                </c:pt>
                <c:pt idx="4">
                  <c:v>1099.9000000000001</c:v>
                </c:pt>
              </c:numCache>
            </c:numRef>
          </c:val>
        </c:ser>
        <c:dLbls>
          <c:showVal val="1"/>
        </c:dLbls>
        <c:marker val="1"/>
        <c:axId val="87393792"/>
        <c:axId val="87395328"/>
      </c:lineChart>
      <c:catAx>
        <c:axId val="87393792"/>
        <c:scaling>
          <c:orientation val="minMax"/>
        </c:scaling>
        <c:axPos val="b"/>
        <c:numFmt formatCode="General" sourceLinked="1"/>
        <c:majorTickMark val="none"/>
        <c:tickLblPos val="nextTo"/>
        <c:txPr>
          <a:bodyPr/>
          <a:lstStyle/>
          <a:p>
            <a:pPr>
              <a:defRPr>
                <a:solidFill>
                  <a:srgbClr val="000000"/>
                </a:solidFill>
              </a:defRPr>
            </a:pPr>
            <a:endParaRPr lang="en-US"/>
          </a:p>
        </c:txPr>
        <c:crossAx val="87395328"/>
        <c:crosses val="autoZero"/>
        <c:auto val="1"/>
        <c:lblAlgn val="ctr"/>
        <c:lblOffset val="100"/>
      </c:catAx>
      <c:valAx>
        <c:axId val="87395328"/>
        <c:scaling>
          <c:orientation val="minMax"/>
        </c:scaling>
        <c:delete val="1"/>
        <c:axPos val="l"/>
        <c:numFmt formatCode="General" sourceLinked="1"/>
        <c:tickLblPos val="none"/>
        <c:crossAx val="87393792"/>
        <c:crosses val="autoZero"/>
        <c:crossBetween val="between"/>
      </c:valAx>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000000"/>
                </a:solidFill>
                <a:latin typeface="Arial" pitchFamily="34" charset="0"/>
                <a:cs typeface="Arial" pitchFamily="34" charset="0"/>
              </a:defRPr>
            </a:pPr>
            <a:r>
              <a:rPr lang="mn-MN" sz="1200">
                <a:solidFill>
                  <a:srgbClr val="000000"/>
                </a:solidFill>
                <a:latin typeface="Arial" pitchFamily="34" charset="0"/>
                <a:cs typeface="Arial" pitchFamily="34" charset="0"/>
              </a:rPr>
              <a:t>Том малын зүй бус хорогдол </a:t>
            </a:r>
            <a:r>
              <a:rPr lang="mn-MN" sz="1000" b="0">
                <a:solidFill>
                  <a:srgbClr val="000000"/>
                </a:solidFill>
                <a:latin typeface="Arial" pitchFamily="34" charset="0"/>
                <a:cs typeface="Arial" pitchFamily="34" charset="0"/>
              </a:rPr>
              <a:t>/мян.тол/</a:t>
            </a:r>
          </a:p>
        </c:rich>
      </c:tx>
    </c:title>
    <c:plotArea>
      <c:layout/>
      <c:lineChart>
        <c:grouping val="standard"/>
        <c:ser>
          <c:idx val="0"/>
          <c:order val="0"/>
          <c:tx>
            <c:strRef>
              <c:f>Sheet1!$A$21</c:f>
              <c:strCache>
                <c:ptCount val="1"/>
                <c:pt idx="0">
                  <c:v>Том малын зүй бус хорогдол</c:v>
                </c:pt>
              </c:strCache>
            </c:strRef>
          </c:tx>
          <c:dLbls>
            <c:dLbl>
              <c:idx val="0"/>
              <c:layout>
                <c:manualLayout>
                  <c:x val="-5.8333333333333522E-2"/>
                  <c:y val="-6.4814814814814964E-2"/>
                </c:manualLayout>
              </c:layout>
              <c:showVal val="1"/>
            </c:dLbl>
            <c:dLbl>
              <c:idx val="1"/>
              <c:layout>
                <c:manualLayout>
                  <c:x val="-5.8333333333333508E-2"/>
                  <c:y val="-7.8703703703703734E-2"/>
                </c:manualLayout>
              </c:layout>
              <c:showVal val="1"/>
            </c:dLbl>
            <c:dLbl>
              <c:idx val="2"/>
              <c:layout>
                <c:manualLayout>
                  <c:x val="-0.05"/>
                  <c:y val="-6.4814814814814964E-2"/>
                </c:manualLayout>
              </c:layout>
              <c:showVal val="1"/>
            </c:dLbl>
            <c:dLbl>
              <c:idx val="3"/>
              <c:layout>
                <c:manualLayout>
                  <c:x val="-3.888888888888889E-2"/>
                  <c:y val="-6.4814814814814964E-2"/>
                </c:manualLayout>
              </c:layout>
              <c:showVal val="1"/>
            </c:dLbl>
            <c:dLbl>
              <c:idx val="4"/>
              <c:layout>
                <c:manualLayout>
                  <c:x val="-4.7222222222222318E-2"/>
                  <c:y val="-6.4814814814814964E-2"/>
                </c:manualLayout>
              </c:layout>
              <c:showVal val="1"/>
            </c:dLbl>
            <c:txPr>
              <a:bodyPr/>
              <a:lstStyle/>
              <a:p>
                <a:pPr>
                  <a:defRPr>
                    <a:solidFill>
                      <a:srgbClr val="000000"/>
                    </a:solidFill>
                  </a:defRPr>
                </a:pPr>
                <a:endParaRPr lang="en-US"/>
              </a:p>
            </c:txPr>
            <c:showVal val="1"/>
          </c:dLbls>
          <c:cat>
            <c:numRef>
              <c:f>Sheet1!$C$21:$G$21</c:f>
              <c:numCache>
                <c:formatCode>General</c:formatCode>
                <c:ptCount val="5"/>
                <c:pt idx="0">
                  <c:v>2011</c:v>
                </c:pt>
                <c:pt idx="1">
                  <c:v>2012</c:v>
                </c:pt>
                <c:pt idx="2">
                  <c:v>2013</c:v>
                </c:pt>
                <c:pt idx="3">
                  <c:v>2014</c:v>
                </c:pt>
                <c:pt idx="4">
                  <c:v>2015</c:v>
                </c:pt>
              </c:numCache>
            </c:numRef>
          </c:cat>
          <c:val>
            <c:numRef>
              <c:f>Sheet1!$C$22:$G$22</c:f>
              <c:numCache>
                <c:formatCode>General</c:formatCode>
                <c:ptCount val="5"/>
                <c:pt idx="0">
                  <c:v>32.800000000000004</c:v>
                </c:pt>
                <c:pt idx="1">
                  <c:v>20.2</c:v>
                </c:pt>
                <c:pt idx="2">
                  <c:v>60.4</c:v>
                </c:pt>
                <c:pt idx="3">
                  <c:v>25.5</c:v>
                </c:pt>
                <c:pt idx="4">
                  <c:v>33.6</c:v>
                </c:pt>
              </c:numCache>
            </c:numRef>
          </c:val>
        </c:ser>
        <c:dLbls>
          <c:showVal val="1"/>
        </c:dLbls>
        <c:marker val="1"/>
        <c:axId val="84919040"/>
        <c:axId val="84920576"/>
      </c:lineChart>
      <c:catAx>
        <c:axId val="84919040"/>
        <c:scaling>
          <c:orientation val="minMax"/>
        </c:scaling>
        <c:axPos val="b"/>
        <c:numFmt formatCode="General" sourceLinked="1"/>
        <c:majorTickMark val="none"/>
        <c:tickLblPos val="nextTo"/>
        <c:txPr>
          <a:bodyPr/>
          <a:lstStyle/>
          <a:p>
            <a:pPr>
              <a:defRPr>
                <a:solidFill>
                  <a:srgbClr val="000000"/>
                </a:solidFill>
              </a:defRPr>
            </a:pPr>
            <a:endParaRPr lang="en-US"/>
          </a:p>
        </c:txPr>
        <c:crossAx val="84920576"/>
        <c:crosses val="autoZero"/>
        <c:auto val="1"/>
        <c:lblAlgn val="ctr"/>
        <c:lblOffset val="100"/>
      </c:catAx>
      <c:valAx>
        <c:axId val="84920576"/>
        <c:scaling>
          <c:orientation val="minMax"/>
        </c:scaling>
        <c:delete val="1"/>
        <c:axPos val="l"/>
        <c:numFmt formatCode="General" sourceLinked="1"/>
        <c:tickLblPos val="none"/>
        <c:crossAx val="8491904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a:pPr>
            <a:r>
              <a:rPr lang="mn-MN"/>
              <a:t>Хүн амын тоо /жилийн эцсийн байдлаар/</a:t>
            </a:r>
          </a:p>
        </c:rich>
      </c:tx>
      <c:layout/>
    </c:title>
    <c:view3D>
      <c:rAngAx val="1"/>
    </c:view3D>
    <c:plotArea>
      <c:layout/>
      <c:bar3DChart>
        <c:barDir val="col"/>
        <c:grouping val="clustered"/>
        <c:ser>
          <c:idx val="0"/>
          <c:order val="0"/>
          <c:tx>
            <c:strRef>
              <c:f>Sheet1!$E$64</c:f>
              <c:strCache>
                <c:ptCount val="1"/>
                <c:pt idx="0">
                  <c:v>Хүн амын тоо /жилийн эцсийн байдлаар/</c:v>
                </c:pt>
              </c:strCache>
            </c:strRef>
          </c:tx>
          <c:dLbls>
            <c:showVal val="1"/>
          </c:dLbls>
          <c:cat>
            <c:numRef>
              <c:f>Sheet1!$E$65:$I$65</c:f>
              <c:numCache>
                <c:formatCode>General</c:formatCode>
                <c:ptCount val="5"/>
                <c:pt idx="0">
                  <c:v>2011</c:v>
                </c:pt>
                <c:pt idx="1">
                  <c:v>2012</c:v>
                </c:pt>
                <c:pt idx="2">
                  <c:v>2013</c:v>
                </c:pt>
                <c:pt idx="3">
                  <c:v>2014</c:v>
                </c:pt>
                <c:pt idx="4">
                  <c:v>2015</c:v>
                </c:pt>
              </c:numCache>
            </c:numRef>
          </c:cat>
          <c:val>
            <c:numRef>
              <c:f>Sheet1!$E$66:$I$66</c:f>
              <c:numCache>
                <c:formatCode>General</c:formatCode>
                <c:ptCount val="5"/>
                <c:pt idx="0" formatCode="0.0">
                  <c:v>70.8</c:v>
                </c:pt>
                <c:pt idx="1">
                  <c:v>69.7</c:v>
                </c:pt>
                <c:pt idx="2">
                  <c:v>69.8</c:v>
                </c:pt>
                <c:pt idx="3">
                  <c:v>69.599999999999994</c:v>
                </c:pt>
                <c:pt idx="4">
                  <c:v>70.099999999999994</c:v>
                </c:pt>
              </c:numCache>
            </c:numRef>
          </c:val>
        </c:ser>
        <c:shape val="pyramid"/>
        <c:axId val="85867136"/>
        <c:axId val="85877120"/>
        <c:axId val="0"/>
      </c:bar3DChart>
      <c:catAx>
        <c:axId val="85867136"/>
        <c:scaling>
          <c:orientation val="minMax"/>
        </c:scaling>
        <c:axPos val="b"/>
        <c:numFmt formatCode="General" sourceLinked="1"/>
        <c:majorTickMark val="none"/>
        <c:tickLblPos val="nextTo"/>
        <c:crossAx val="85877120"/>
        <c:crosses val="autoZero"/>
        <c:auto val="1"/>
        <c:lblAlgn val="ctr"/>
        <c:lblOffset val="100"/>
      </c:catAx>
      <c:valAx>
        <c:axId val="85877120"/>
        <c:scaling>
          <c:orientation val="minMax"/>
        </c:scaling>
        <c:delete val="1"/>
        <c:axPos val="l"/>
        <c:numFmt formatCode="0.0" sourceLinked="1"/>
        <c:majorTickMark val="none"/>
        <c:tickLblPos val="none"/>
        <c:crossAx val="85867136"/>
        <c:crosses val="autoZero"/>
        <c:crossBetween val="between"/>
      </c:valAx>
    </c:plotArea>
    <c:plotVisOnly val="1"/>
  </c:chart>
  <c:txPr>
    <a:bodyPr/>
    <a:lstStyle/>
    <a:p>
      <a:pPr>
        <a:defRPr>
          <a:solidFill>
            <a:srgbClr val="000000"/>
          </a:solidFill>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barChart>
        <c:barDir val="col"/>
        <c:grouping val="clustered"/>
        <c:ser>
          <c:idx val="0"/>
          <c:order val="0"/>
          <c:tx>
            <c:strRef>
              <c:f>info!$B$12</c:f>
              <c:strCache>
                <c:ptCount val="1"/>
                <c:pt idx="0">
                  <c:v>төмс</c:v>
                </c:pt>
              </c:strCache>
            </c:strRef>
          </c:tx>
          <c:dLbls>
            <c:dLbl>
              <c:idx val="0"/>
              <c:layout>
                <c:manualLayout>
                  <c:x val="0"/>
                  <c:y val="0"/>
                </c:manualLayout>
              </c:layout>
              <c:showVal val="1"/>
            </c:dLbl>
            <c:txPr>
              <a:bodyPr rot="-5400000" vert="horz"/>
              <a:lstStyle/>
              <a:p>
                <a:pPr>
                  <a:defRPr sz="800">
                    <a:solidFill>
                      <a:srgbClr val="000000"/>
                    </a:solidFill>
                  </a:defRPr>
                </a:pPr>
                <a:endParaRPr lang="en-US"/>
              </a:p>
            </c:txPr>
            <c:showVal val="1"/>
          </c:dLbls>
          <c:cat>
            <c:strRef>
              <c:f>info!$A$4:$A$8</c:f>
              <c:strCache>
                <c:ptCount val="5"/>
                <c:pt idx="0">
                  <c:v>2011.X</c:v>
                </c:pt>
                <c:pt idx="1">
                  <c:v>2012.X</c:v>
                </c:pt>
                <c:pt idx="2">
                  <c:v>2013.X</c:v>
                </c:pt>
                <c:pt idx="3">
                  <c:v>2014.X</c:v>
                </c:pt>
                <c:pt idx="4">
                  <c:v>2015.X</c:v>
                </c:pt>
              </c:strCache>
            </c:strRef>
          </c:cat>
          <c:val>
            <c:numRef>
              <c:f>info!$B$13:$B$17</c:f>
              <c:numCache>
                <c:formatCode>General</c:formatCode>
                <c:ptCount val="5"/>
                <c:pt idx="0">
                  <c:v>3533.5</c:v>
                </c:pt>
                <c:pt idx="1">
                  <c:v>3187</c:v>
                </c:pt>
                <c:pt idx="2">
                  <c:v>2752.6</c:v>
                </c:pt>
                <c:pt idx="3">
                  <c:v>2182.6</c:v>
                </c:pt>
                <c:pt idx="4">
                  <c:v>1879.2</c:v>
                </c:pt>
              </c:numCache>
            </c:numRef>
          </c:val>
        </c:ser>
        <c:ser>
          <c:idx val="1"/>
          <c:order val="1"/>
          <c:tx>
            <c:strRef>
              <c:f>info!$C$12</c:f>
              <c:strCache>
                <c:ptCount val="1"/>
                <c:pt idx="0">
                  <c:v>хүнсний ногоо</c:v>
                </c:pt>
              </c:strCache>
            </c:strRef>
          </c:tx>
          <c:dLbls>
            <c:txPr>
              <a:bodyPr rot="-5400000" vert="horz"/>
              <a:lstStyle/>
              <a:p>
                <a:pPr>
                  <a:defRPr sz="800">
                    <a:solidFill>
                      <a:srgbClr val="000000"/>
                    </a:solidFill>
                  </a:defRPr>
                </a:pPr>
                <a:endParaRPr lang="en-US"/>
              </a:p>
            </c:txPr>
            <c:showVal val="1"/>
          </c:dLbls>
          <c:cat>
            <c:strRef>
              <c:f>info!$A$4:$A$8</c:f>
              <c:strCache>
                <c:ptCount val="5"/>
                <c:pt idx="0">
                  <c:v>2011.X</c:v>
                </c:pt>
                <c:pt idx="1">
                  <c:v>2012.X</c:v>
                </c:pt>
                <c:pt idx="2">
                  <c:v>2013.X</c:v>
                </c:pt>
                <c:pt idx="3">
                  <c:v>2014.X</c:v>
                </c:pt>
                <c:pt idx="4">
                  <c:v>2015.X</c:v>
                </c:pt>
              </c:strCache>
            </c:strRef>
          </c:cat>
          <c:val>
            <c:numRef>
              <c:f>info!$C$13:$C$17</c:f>
              <c:numCache>
                <c:formatCode>General</c:formatCode>
                <c:ptCount val="5"/>
                <c:pt idx="0">
                  <c:v>2129.1999999999998</c:v>
                </c:pt>
                <c:pt idx="1">
                  <c:v>1807.9</c:v>
                </c:pt>
                <c:pt idx="2">
                  <c:v>1590.5</c:v>
                </c:pt>
                <c:pt idx="3">
                  <c:v>1439.1</c:v>
                </c:pt>
                <c:pt idx="4">
                  <c:v>1210.3</c:v>
                </c:pt>
              </c:numCache>
            </c:numRef>
          </c:val>
        </c:ser>
        <c:ser>
          <c:idx val="2"/>
          <c:order val="2"/>
          <c:tx>
            <c:strRef>
              <c:f>info!$D$12</c:f>
              <c:strCache>
                <c:ptCount val="1"/>
                <c:pt idx="0">
                  <c:v>үр тариа</c:v>
                </c:pt>
              </c:strCache>
            </c:strRef>
          </c:tx>
          <c:dLbls>
            <c:txPr>
              <a:bodyPr rot="-5400000" vert="horz"/>
              <a:lstStyle/>
              <a:p>
                <a:pPr>
                  <a:defRPr sz="800">
                    <a:solidFill>
                      <a:srgbClr val="000000"/>
                    </a:solidFill>
                  </a:defRPr>
                </a:pPr>
                <a:endParaRPr lang="en-US"/>
              </a:p>
            </c:txPr>
            <c:showVal val="1"/>
          </c:dLbls>
          <c:cat>
            <c:strRef>
              <c:f>info!$A$4:$A$8</c:f>
              <c:strCache>
                <c:ptCount val="5"/>
                <c:pt idx="0">
                  <c:v>2011.X</c:v>
                </c:pt>
                <c:pt idx="1">
                  <c:v>2012.X</c:v>
                </c:pt>
                <c:pt idx="2">
                  <c:v>2013.X</c:v>
                </c:pt>
                <c:pt idx="3">
                  <c:v>2014.X</c:v>
                </c:pt>
                <c:pt idx="4">
                  <c:v>2015.X</c:v>
                </c:pt>
              </c:strCache>
            </c:strRef>
          </c:cat>
          <c:val>
            <c:numRef>
              <c:f>info!$D$13:$D$17</c:f>
              <c:numCache>
                <c:formatCode>General</c:formatCode>
                <c:ptCount val="5"/>
                <c:pt idx="0">
                  <c:v>1005.8</c:v>
                </c:pt>
                <c:pt idx="1">
                  <c:v>1320</c:v>
                </c:pt>
                <c:pt idx="2">
                  <c:v>2045</c:v>
                </c:pt>
                <c:pt idx="3">
                  <c:v>1195</c:v>
                </c:pt>
                <c:pt idx="4">
                  <c:v>730</c:v>
                </c:pt>
              </c:numCache>
            </c:numRef>
          </c:val>
        </c:ser>
        <c:dLbls>
          <c:showVal val="1"/>
        </c:dLbls>
        <c:gapWidth val="75"/>
        <c:axId val="85009152"/>
        <c:axId val="85010688"/>
      </c:barChart>
      <c:catAx>
        <c:axId val="85009152"/>
        <c:scaling>
          <c:orientation val="minMax"/>
        </c:scaling>
        <c:axPos val="b"/>
        <c:numFmt formatCode="General" sourceLinked="1"/>
        <c:majorTickMark val="none"/>
        <c:tickLblPos val="nextTo"/>
        <c:txPr>
          <a:bodyPr/>
          <a:lstStyle/>
          <a:p>
            <a:pPr>
              <a:defRPr>
                <a:solidFill>
                  <a:srgbClr val="000000"/>
                </a:solidFill>
              </a:defRPr>
            </a:pPr>
            <a:endParaRPr lang="en-US"/>
          </a:p>
        </c:txPr>
        <c:crossAx val="85010688"/>
        <c:crosses val="autoZero"/>
        <c:auto val="1"/>
        <c:lblAlgn val="ctr"/>
        <c:lblOffset val="100"/>
      </c:catAx>
      <c:valAx>
        <c:axId val="85010688"/>
        <c:scaling>
          <c:orientation val="minMax"/>
        </c:scaling>
        <c:axPos val="l"/>
        <c:numFmt formatCode="General" sourceLinked="1"/>
        <c:majorTickMark val="none"/>
        <c:tickLblPos val="nextTo"/>
        <c:txPr>
          <a:bodyPr/>
          <a:lstStyle/>
          <a:p>
            <a:pPr>
              <a:defRPr>
                <a:solidFill>
                  <a:srgbClr val="000000"/>
                </a:solidFill>
              </a:defRPr>
            </a:pPr>
            <a:endParaRPr lang="en-US"/>
          </a:p>
        </c:txPr>
        <c:crossAx val="85009152"/>
        <c:crosses val="autoZero"/>
        <c:crossBetween val="between"/>
      </c:valAx>
    </c:plotArea>
    <c:legend>
      <c:legendPos val="b"/>
      <c:txPr>
        <a:bodyPr/>
        <a:lstStyle/>
        <a:p>
          <a:pPr>
            <a:defRPr>
              <a:solidFill>
                <a:srgbClr val="000000"/>
              </a:solidFill>
            </a:defRPr>
          </a:pPr>
          <a:endParaRPr lang="en-US"/>
        </a:p>
      </c:txPr>
    </c:legend>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info!$B$3</c:f>
              <c:strCache>
                <c:ptCount val="1"/>
                <c:pt idx="0">
                  <c:v>төмс</c:v>
                </c:pt>
              </c:strCache>
            </c:strRef>
          </c:tx>
          <c:dLbls>
            <c:txPr>
              <a:bodyPr rot="-5400000" vert="horz"/>
              <a:lstStyle/>
              <a:p>
                <a:pPr>
                  <a:defRPr sz="800">
                    <a:solidFill>
                      <a:srgbClr val="000000"/>
                    </a:solidFill>
                  </a:defRPr>
                </a:pPr>
                <a:endParaRPr lang="en-US"/>
              </a:p>
            </c:txPr>
            <c:showVal val="1"/>
          </c:dLbls>
          <c:cat>
            <c:strRef>
              <c:f>info!$A$4:$A$8</c:f>
              <c:strCache>
                <c:ptCount val="5"/>
                <c:pt idx="0">
                  <c:v>2011.X</c:v>
                </c:pt>
                <c:pt idx="1">
                  <c:v>2012.X</c:v>
                </c:pt>
                <c:pt idx="2">
                  <c:v>2013.X</c:v>
                </c:pt>
                <c:pt idx="3">
                  <c:v>2014.X</c:v>
                </c:pt>
                <c:pt idx="4">
                  <c:v>2015.X</c:v>
                </c:pt>
              </c:strCache>
            </c:strRef>
          </c:cat>
          <c:val>
            <c:numRef>
              <c:f>info!$B$4:$B$8</c:f>
              <c:numCache>
                <c:formatCode>General</c:formatCode>
                <c:ptCount val="5"/>
                <c:pt idx="0">
                  <c:v>285.5</c:v>
                </c:pt>
                <c:pt idx="1">
                  <c:v>277.39999999999969</c:v>
                </c:pt>
                <c:pt idx="2">
                  <c:v>256.5</c:v>
                </c:pt>
                <c:pt idx="3">
                  <c:v>248.3</c:v>
                </c:pt>
                <c:pt idx="4">
                  <c:v>211.7</c:v>
                </c:pt>
              </c:numCache>
            </c:numRef>
          </c:val>
        </c:ser>
        <c:ser>
          <c:idx val="1"/>
          <c:order val="1"/>
          <c:tx>
            <c:strRef>
              <c:f>info!$C$3</c:f>
              <c:strCache>
                <c:ptCount val="1"/>
                <c:pt idx="0">
                  <c:v>хүнсний ногоо</c:v>
                </c:pt>
              </c:strCache>
            </c:strRef>
          </c:tx>
          <c:spPr>
            <a:ln cap="rnd"/>
          </c:spPr>
          <c:dLbls>
            <c:txPr>
              <a:bodyPr rot="-5400000" vert="horz"/>
              <a:lstStyle/>
              <a:p>
                <a:pPr>
                  <a:defRPr sz="800">
                    <a:solidFill>
                      <a:srgbClr val="000000"/>
                    </a:solidFill>
                  </a:defRPr>
                </a:pPr>
                <a:endParaRPr lang="en-US"/>
              </a:p>
            </c:txPr>
            <c:showVal val="1"/>
          </c:dLbls>
          <c:cat>
            <c:strRef>
              <c:f>info!$A$4:$A$8</c:f>
              <c:strCache>
                <c:ptCount val="5"/>
                <c:pt idx="0">
                  <c:v>2011.X</c:v>
                </c:pt>
                <c:pt idx="1">
                  <c:v>2012.X</c:v>
                </c:pt>
                <c:pt idx="2">
                  <c:v>2013.X</c:v>
                </c:pt>
                <c:pt idx="3">
                  <c:v>2014.X</c:v>
                </c:pt>
                <c:pt idx="4">
                  <c:v>2015.X</c:v>
                </c:pt>
              </c:strCache>
            </c:strRef>
          </c:cat>
          <c:val>
            <c:numRef>
              <c:f>info!$C$4:$C$8</c:f>
              <c:numCache>
                <c:formatCode>General</c:formatCode>
                <c:ptCount val="5"/>
                <c:pt idx="0">
                  <c:v>149.4</c:v>
                </c:pt>
                <c:pt idx="1">
                  <c:v>148.9</c:v>
                </c:pt>
                <c:pt idx="2">
                  <c:v>145.4</c:v>
                </c:pt>
                <c:pt idx="3">
                  <c:v>143.4</c:v>
                </c:pt>
                <c:pt idx="4">
                  <c:v>116.8</c:v>
                </c:pt>
              </c:numCache>
            </c:numRef>
          </c:val>
        </c:ser>
        <c:ser>
          <c:idx val="2"/>
          <c:order val="2"/>
          <c:tx>
            <c:strRef>
              <c:f>info!$D$3</c:f>
              <c:strCache>
                <c:ptCount val="1"/>
                <c:pt idx="0">
                  <c:v>үр тариа</c:v>
                </c:pt>
              </c:strCache>
            </c:strRef>
          </c:tx>
          <c:dLbls>
            <c:txPr>
              <a:bodyPr rot="-5400000" vert="horz"/>
              <a:lstStyle/>
              <a:p>
                <a:pPr>
                  <a:defRPr sz="800">
                    <a:solidFill>
                      <a:srgbClr val="000000"/>
                    </a:solidFill>
                  </a:defRPr>
                </a:pPr>
                <a:endParaRPr lang="en-US"/>
              </a:p>
            </c:txPr>
            <c:showVal val="1"/>
          </c:dLbls>
          <c:cat>
            <c:strRef>
              <c:f>info!$A$4:$A$8</c:f>
              <c:strCache>
                <c:ptCount val="5"/>
                <c:pt idx="0">
                  <c:v>2011.X</c:v>
                </c:pt>
                <c:pt idx="1">
                  <c:v>2012.X</c:v>
                </c:pt>
                <c:pt idx="2">
                  <c:v>2013.X</c:v>
                </c:pt>
                <c:pt idx="3">
                  <c:v>2014.X</c:v>
                </c:pt>
                <c:pt idx="4">
                  <c:v>2015.X</c:v>
                </c:pt>
              </c:strCache>
            </c:strRef>
          </c:cat>
          <c:val>
            <c:numRef>
              <c:f>info!$D$4:$D$8</c:f>
              <c:numCache>
                <c:formatCode>General</c:formatCode>
                <c:ptCount val="5"/>
                <c:pt idx="0">
                  <c:v>1310</c:v>
                </c:pt>
                <c:pt idx="1">
                  <c:v>3250</c:v>
                </c:pt>
                <c:pt idx="2" formatCode="0.0">
                  <c:v>2300</c:v>
                </c:pt>
                <c:pt idx="3" formatCode="0.0">
                  <c:v>1588</c:v>
                </c:pt>
                <c:pt idx="4">
                  <c:v>1580</c:v>
                </c:pt>
              </c:numCache>
            </c:numRef>
          </c:val>
        </c:ser>
        <c:dLbls>
          <c:showVal val="1"/>
        </c:dLbls>
        <c:gapWidth val="75"/>
        <c:axId val="85037440"/>
        <c:axId val="85038976"/>
      </c:barChart>
      <c:catAx>
        <c:axId val="85037440"/>
        <c:scaling>
          <c:orientation val="minMax"/>
        </c:scaling>
        <c:axPos val="b"/>
        <c:numFmt formatCode="General" sourceLinked="1"/>
        <c:majorTickMark val="none"/>
        <c:tickLblPos val="nextTo"/>
        <c:txPr>
          <a:bodyPr/>
          <a:lstStyle/>
          <a:p>
            <a:pPr>
              <a:defRPr>
                <a:solidFill>
                  <a:srgbClr val="000000"/>
                </a:solidFill>
              </a:defRPr>
            </a:pPr>
            <a:endParaRPr lang="en-US"/>
          </a:p>
        </c:txPr>
        <c:crossAx val="85038976"/>
        <c:crosses val="autoZero"/>
        <c:auto val="1"/>
        <c:lblAlgn val="ctr"/>
        <c:lblOffset val="100"/>
      </c:catAx>
      <c:valAx>
        <c:axId val="85038976"/>
        <c:scaling>
          <c:orientation val="minMax"/>
        </c:scaling>
        <c:axPos val="l"/>
        <c:numFmt formatCode="General" sourceLinked="1"/>
        <c:majorTickMark val="none"/>
        <c:tickLblPos val="nextTo"/>
        <c:txPr>
          <a:bodyPr/>
          <a:lstStyle/>
          <a:p>
            <a:pPr>
              <a:defRPr>
                <a:solidFill>
                  <a:srgbClr val="000000"/>
                </a:solidFill>
              </a:defRPr>
            </a:pPr>
            <a:endParaRPr lang="en-US"/>
          </a:p>
        </c:txPr>
        <c:crossAx val="85037440"/>
        <c:crosses val="autoZero"/>
        <c:crossBetween val="between"/>
      </c:valAx>
      <c:spPr>
        <a:noFill/>
        <a:ln w="6350">
          <a:solidFill>
            <a:schemeClr val="tx1"/>
          </a:solidFill>
        </a:ln>
      </c:spPr>
    </c:plotArea>
    <c:legend>
      <c:legendPos val="b"/>
      <c:txPr>
        <a:bodyPr/>
        <a:lstStyle/>
        <a:p>
          <a:pPr>
            <a:defRPr>
              <a:solidFill>
                <a:srgbClr val="000000"/>
              </a:solidFill>
            </a:defRPr>
          </a:pPr>
          <a:endParaRPr lang="en-US"/>
        </a:p>
      </c:txPr>
    </c:legend>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barChart>
        <c:barDir val="col"/>
        <c:grouping val="clustered"/>
        <c:ser>
          <c:idx val="0"/>
          <c:order val="0"/>
          <c:tx>
            <c:strRef>
              <c:f>info!$B$27</c:f>
              <c:strCache>
                <c:ptCount val="1"/>
                <c:pt idx="0">
                  <c:v>Бэлтгэсэн хадлан</c:v>
                </c:pt>
              </c:strCache>
            </c:strRef>
          </c:tx>
          <c:dLbls>
            <c:txPr>
              <a:bodyPr/>
              <a:lstStyle/>
              <a:p>
                <a:pPr>
                  <a:defRPr>
                    <a:solidFill>
                      <a:srgbClr val="000000"/>
                    </a:solidFill>
                  </a:defRPr>
                </a:pPr>
                <a:endParaRPr lang="en-US"/>
              </a:p>
            </c:txPr>
            <c:showVal val="1"/>
          </c:dLbls>
          <c:cat>
            <c:strRef>
              <c:f>info!$A$4:$A$8</c:f>
              <c:strCache>
                <c:ptCount val="5"/>
                <c:pt idx="0">
                  <c:v>2011.X</c:v>
                </c:pt>
                <c:pt idx="1">
                  <c:v>2012.X</c:v>
                </c:pt>
                <c:pt idx="2">
                  <c:v>2013.X</c:v>
                </c:pt>
                <c:pt idx="3">
                  <c:v>2014.X</c:v>
                </c:pt>
                <c:pt idx="4">
                  <c:v>2015.X</c:v>
                </c:pt>
              </c:strCache>
            </c:strRef>
          </c:cat>
          <c:val>
            <c:numRef>
              <c:f>info!$B$28:$B$32</c:f>
              <c:numCache>
                <c:formatCode>General</c:formatCode>
                <c:ptCount val="5"/>
                <c:pt idx="0">
                  <c:v>28.6</c:v>
                </c:pt>
                <c:pt idx="1">
                  <c:v>20.5</c:v>
                </c:pt>
                <c:pt idx="2">
                  <c:v>17.3</c:v>
                </c:pt>
                <c:pt idx="3">
                  <c:v>18.100000000000001</c:v>
                </c:pt>
                <c:pt idx="4">
                  <c:v>12.6</c:v>
                </c:pt>
              </c:numCache>
            </c:numRef>
          </c:val>
        </c:ser>
        <c:dLbls>
          <c:showVal val="1"/>
        </c:dLbls>
        <c:gapWidth val="75"/>
        <c:axId val="85136896"/>
        <c:axId val="85138432"/>
      </c:barChart>
      <c:catAx>
        <c:axId val="85136896"/>
        <c:scaling>
          <c:orientation val="minMax"/>
        </c:scaling>
        <c:axPos val="b"/>
        <c:majorTickMark val="none"/>
        <c:tickLblPos val="nextTo"/>
        <c:txPr>
          <a:bodyPr/>
          <a:lstStyle/>
          <a:p>
            <a:pPr>
              <a:defRPr>
                <a:solidFill>
                  <a:srgbClr val="000000"/>
                </a:solidFill>
              </a:defRPr>
            </a:pPr>
            <a:endParaRPr lang="en-US"/>
          </a:p>
        </c:txPr>
        <c:crossAx val="85138432"/>
        <c:crosses val="autoZero"/>
        <c:auto val="1"/>
        <c:lblAlgn val="ctr"/>
        <c:lblOffset val="100"/>
      </c:catAx>
      <c:valAx>
        <c:axId val="85138432"/>
        <c:scaling>
          <c:orientation val="minMax"/>
        </c:scaling>
        <c:axPos val="l"/>
        <c:numFmt formatCode="General" sourceLinked="1"/>
        <c:majorTickMark val="none"/>
        <c:tickLblPos val="nextTo"/>
        <c:txPr>
          <a:bodyPr/>
          <a:lstStyle/>
          <a:p>
            <a:pPr>
              <a:defRPr>
                <a:solidFill>
                  <a:srgbClr val="000000"/>
                </a:solidFill>
              </a:defRPr>
            </a:pPr>
            <a:endParaRPr lang="en-US"/>
          </a:p>
        </c:txPr>
        <c:crossAx val="85136896"/>
        <c:crosses val="autoZero"/>
        <c:crossBetween val="between"/>
      </c:valAx>
    </c:plotArea>
    <c:legend>
      <c:legendPos val="b"/>
      <c:txPr>
        <a:bodyPr/>
        <a:lstStyle/>
        <a:p>
          <a:pPr>
            <a:defRPr>
              <a:solidFill>
                <a:srgbClr val="000000"/>
              </a:solidFill>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mn-MN"/>
              <a:t>Тэтгэвэр авагчдын тоо </a:t>
            </a:r>
          </a:p>
        </c:rich>
      </c:tx>
      <c:layout/>
    </c:title>
    <c:view3D>
      <c:rAngAx val="1"/>
    </c:view3D>
    <c:plotArea>
      <c:layout/>
      <c:bar3DChart>
        <c:barDir val="col"/>
        <c:grouping val="clustered"/>
        <c:ser>
          <c:idx val="0"/>
          <c:order val="0"/>
          <c:tx>
            <c:strRef>
              <c:f>Sheet1!$B$17</c:f>
              <c:strCache>
                <c:ptCount val="1"/>
                <c:pt idx="0">
                  <c:v>Тэтгэвэр авагчдын тоо /жилийн эцсийн байдлаар/</c:v>
                </c:pt>
              </c:strCache>
            </c:strRef>
          </c:tx>
          <c:dLbls>
            <c:showVal val="1"/>
          </c:dLbls>
          <c:cat>
            <c:numRef>
              <c:f>Sheet1!$B$18:$F$18</c:f>
              <c:numCache>
                <c:formatCode>General</c:formatCode>
                <c:ptCount val="5"/>
                <c:pt idx="0">
                  <c:v>2011</c:v>
                </c:pt>
                <c:pt idx="1">
                  <c:v>2012</c:v>
                </c:pt>
                <c:pt idx="2">
                  <c:v>2013</c:v>
                </c:pt>
                <c:pt idx="3">
                  <c:v>2014</c:v>
                </c:pt>
                <c:pt idx="4">
                  <c:v>2015</c:v>
                </c:pt>
              </c:numCache>
            </c:numRef>
          </c:cat>
          <c:val>
            <c:numRef>
              <c:f>Sheet1!$B$19:$F$19</c:f>
              <c:numCache>
                <c:formatCode>General</c:formatCode>
                <c:ptCount val="5"/>
                <c:pt idx="0">
                  <c:v>9110</c:v>
                </c:pt>
                <c:pt idx="1">
                  <c:v>8395</c:v>
                </c:pt>
                <c:pt idx="2">
                  <c:v>8352</c:v>
                </c:pt>
                <c:pt idx="3">
                  <c:v>9234</c:v>
                </c:pt>
                <c:pt idx="4">
                  <c:v>9588</c:v>
                </c:pt>
              </c:numCache>
            </c:numRef>
          </c:val>
        </c:ser>
        <c:shape val="cone"/>
        <c:axId val="85935232"/>
        <c:axId val="85936768"/>
        <c:axId val="0"/>
      </c:bar3DChart>
      <c:catAx>
        <c:axId val="85935232"/>
        <c:scaling>
          <c:orientation val="minMax"/>
        </c:scaling>
        <c:axPos val="b"/>
        <c:numFmt formatCode="General" sourceLinked="1"/>
        <c:majorTickMark val="none"/>
        <c:tickLblPos val="nextTo"/>
        <c:crossAx val="85936768"/>
        <c:crosses val="autoZero"/>
        <c:auto val="1"/>
        <c:lblAlgn val="ctr"/>
        <c:lblOffset val="100"/>
      </c:catAx>
      <c:valAx>
        <c:axId val="85936768"/>
        <c:scaling>
          <c:orientation val="minMax"/>
        </c:scaling>
        <c:delete val="1"/>
        <c:axPos val="l"/>
        <c:numFmt formatCode="General" sourceLinked="1"/>
        <c:majorTickMark val="none"/>
        <c:tickLblPos val="none"/>
        <c:crossAx val="85935232"/>
        <c:crosses val="autoZero"/>
        <c:crossBetween val="between"/>
      </c:valAx>
    </c:plotArea>
    <c:plotVisOnly val="1"/>
  </c:chart>
  <c:txPr>
    <a:bodyPr/>
    <a:lstStyle/>
    <a:p>
      <a:pPr>
        <a:defRPr>
          <a:solidFill>
            <a:srgbClr val="000000"/>
          </a:solidFill>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a:pPr>
            <a:r>
              <a:rPr lang="mn-MN"/>
              <a:t>Олгосон тэтгэвэр тэтгэмжийн /сая.төг/</a:t>
            </a:r>
          </a:p>
        </c:rich>
      </c:tx>
      <c:layout/>
    </c:title>
    <c:view3D>
      <c:rAngAx val="1"/>
    </c:view3D>
    <c:sideWall>
      <c:spPr>
        <a:noFill/>
        <a:ln w="25400">
          <a:noFill/>
        </a:ln>
      </c:spPr>
    </c:sideWall>
    <c:backWall>
      <c:spPr>
        <a:noFill/>
        <a:ln w="25400">
          <a:noFill/>
        </a:ln>
      </c:spPr>
    </c:backWall>
    <c:plotArea>
      <c:layout/>
      <c:bar3DChart>
        <c:barDir val="col"/>
        <c:grouping val="clustered"/>
        <c:ser>
          <c:idx val="0"/>
          <c:order val="0"/>
          <c:tx>
            <c:strRef>
              <c:f>Sheet1!$H$17</c:f>
              <c:strCache>
                <c:ptCount val="1"/>
                <c:pt idx="0">
                  <c:v>Олгосон тэтгэвэр тэтгэмжийн /сая.төг/</c:v>
                </c:pt>
              </c:strCache>
            </c:strRef>
          </c:tx>
          <c:dLbls>
            <c:showVal val="1"/>
          </c:dLbls>
          <c:cat>
            <c:numRef>
              <c:f>Sheet1!$H$18:$L$18</c:f>
              <c:numCache>
                <c:formatCode>General</c:formatCode>
                <c:ptCount val="5"/>
                <c:pt idx="0">
                  <c:v>2011</c:v>
                </c:pt>
                <c:pt idx="1">
                  <c:v>2012</c:v>
                </c:pt>
                <c:pt idx="2">
                  <c:v>2013</c:v>
                </c:pt>
                <c:pt idx="3">
                  <c:v>2014</c:v>
                </c:pt>
                <c:pt idx="4">
                  <c:v>2015</c:v>
                </c:pt>
              </c:numCache>
            </c:numRef>
          </c:cat>
          <c:val>
            <c:numRef>
              <c:f>Sheet1!$H$19:$L$19</c:f>
              <c:numCache>
                <c:formatCode>General</c:formatCode>
                <c:ptCount val="5"/>
                <c:pt idx="0">
                  <c:v>13410.3</c:v>
                </c:pt>
                <c:pt idx="1">
                  <c:v>19955.400000000001</c:v>
                </c:pt>
                <c:pt idx="2">
                  <c:v>22607.4</c:v>
                </c:pt>
                <c:pt idx="3">
                  <c:v>28411.5</c:v>
                </c:pt>
                <c:pt idx="4">
                  <c:v>34312.9</c:v>
                </c:pt>
              </c:numCache>
            </c:numRef>
          </c:val>
        </c:ser>
        <c:shape val="pyramid"/>
        <c:axId val="85969536"/>
        <c:axId val="85975424"/>
        <c:axId val="0"/>
      </c:bar3DChart>
      <c:catAx>
        <c:axId val="85969536"/>
        <c:scaling>
          <c:orientation val="minMax"/>
        </c:scaling>
        <c:axPos val="b"/>
        <c:numFmt formatCode="General" sourceLinked="1"/>
        <c:majorTickMark val="none"/>
        <c:tickLblPos val="nextTo"/>
        <c:crossAx val="85975424"/>
        <c:crosses val="autoZero"/>
        <c:auto val="1"/>
        <c:lblAlgn val="ctr"/>
        <c:lblOffset val="100"/>
      </c:catAx>
      <c:valAx>
        <c:axId val="85975424"/>
        <c:scaling>
          <c:orientation val="minMax"/>
        </c:scaling>
        <c:delete val="1"/>
        <c:axPos val="l"/>
        <c:numFmt formatCode="General" sourceLinked="1"/>
        <c:majorTickMark val="none"/>
        <c:tickLblPos val="none"/>
        <c:crossAx val="85969536"/>
        <c:crosses val="autoZero"/>
        <c:crossBetween val="between"/>
      </c:valAx>
    </c:plotArea>
    <c:plotVisOnly val="1"/>
  </c:chart>
  <c:txPr>
    <a:bodyPr/>
    <a:lstStyle/>
    <a:p>
      <a:pPr>
        <a:defRPr>
          <a:solidFill>
            <a:srgbClr val="000000"/>
          </a:solidFill>
          <a:latin typeface="Arial" pitchFamily="34" charset="0"/>
          <a:cs typeface="Arial"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3"/>
  <c:chart>
    <c:plotArea>
      <c:layout/>
      <c:barChart>
        <c:barDir val="bar"/>
        <c:grouping val="stacked"/>
        <c:ser>
          <c:idx val="0"/>
          <c:order val="0"/>
          <c:dLbls>
            <c:dLbl>
              <c:idx val="0"/>
              <c:layout>
                <c:manualLayout>
                  <c:x val="0.23737370590767168"/>
                  <c:y val="0"/>
                </c:manualLayout>
              </c:layout>
              <c:showVal val="1"/>
            </c:dLbl>
            <c:dLbl>
              <c:idx val="1"/>
              <c:layout>
                <c:manualLayout>
                  <c:x val="8.0808070096228701E-2"/>
                  <c:y val="0"/>
                </c:manualLayout>
              </c:layout>
              <c:showVal val="1"/>
            </c:dLbl>
            <c:dLbl>
              <c:idx val="2"/>
              <c:layout>
                <c:manualLayout>
                  <c:x val="5.892255111183347E-2"/>
                  <c:y val="0"/>
                </c:manualLayout>
              </c:layout>
              <c:showVal val="1"/>
            </c:dLbl>
            <c:dLbl>
              <c:idx val="3"/>
              <c:layout>
                <c:manualLayout>
                  <c:x val="4.5454539429128714E-2"/>
                  <c:y val="0"/>
                </c:manualLayout>
              </c:layout>
              <c:showVal val="1"/>
            </c:dLbl>
            <c:dLbl>
              <c:idx val="4"/>
              <c:layout>
                <c:manualLayout>
                  <c:x val="3.8720533587776301E-2"/>
                  <c:y val="7.0444271076076434E-17"/>
                </c:manualLayout>
              </c:layout>
              <c:showVal val="1"/>
            </c:dLbl>
            <c:dLbl>
              <c:idx val="5"/>
              <c:layout>
                <c:manualLayout>
                  <c:x val="8.4175073016904869E-2"/>
                  <c:y val="0"/>
                </c:manualLayout>
              </c:layout>
              <c:showVal val="1"/>
            </c:dLbl>
            <c:dLbl>
              <c:idx val="6"/>
              <c:layout>
                <c:manualLayout>
                  <c:x val="2.8619524825747637E-2"/>
                  <c:y val="0"/>
                </c:manualLayout>
              </c:layout>
              <c:showVal val="1"/>
            </c:dLbl>
            <c:dLbl>
              <c:idx val="7"/>
              <c:layout>
                <c:manualLayout>
                  <c:x val="4.3771037968790644E-2"/>
                  <c:y val="0"/>
                </c:manualLayout>
              </c:layout>
              <c:showVal val="1"/>
            </c:dLbl>
            <c:dLbl>
              <c:idx val="8"/>
              <c:layout>
                <c:manualLayout>
                  <c:x val="7.0707061334200183E-2"/>
                  <c:y val="3.8424591738712775E-3"/>
                </c:manualLayout>
              </c:layout>
              <c:showVal val="1"/>
            </c:dLbl>
            <c:dLbl>
              <c:idx val="9"/>
              <c:layout>
                <c:manualLayout>
                  <c:x val="3.0303026286085756E-2"/>
                  <c:y val="0"/>
                </c:manualLayout>
              </c:layout>
              <c:showVal val="1"/>
            </c:dLbl>
            <c:dLbl>
              <c:idx val="10"/>
              <c:layout>
                <c:manualLayout>
                  <c:x val="4.9766718506998528E-2"/>
                  <c:y val="0"/>
                </c:manualLayout>
              </c:layout>
              <c:showVal val="1"/>
            </c:dLbl>
            <c:showVal val="1"/>
          </c:dLbls>
          <c:cat>
            <c:strRef>
              <c:f>Sheet1!$D$22:$D$32</c:f>
              <c:strCache>
                <c:ptCount val="11"/>
                <c:pt idx="0">
                  <c:v>Халамжийн тэтгэвэр тэтгэмж </c:v>
                </c:pt>
                <c:pt idx="1">
                  <c:v>Жирэмсэн болон хөхүүл эхчүүдэд олгосон тэтгэмж</c:v>
                </c:pt>
                <c:pt idx="2">
                  <c:v>Ахмад настанг асарч буй иргэнд олгосон тэтгэмж</c:v>
                </c:pt>
                <c:pt idx="3">
                  <c:v>Хөгжлийн бэрхшээлтэй иргэнд асарч буй иргэнд олгосон тэтгэмж </c:v>
                </c:pt>
                <c:pt idx="4">
                  <c:v>Нийгмийн халамжийн дэмжлэг туслалцаа зайлшгүй шаардлагатай иргэнд олгосон тэтгэмж</c:v>
                </c:pt>
                <c:pt idx="5">
                  <c:v>Алдарт эхийн одонтой иргэнд олгосон тэтгэмж</c:v>
                </c:pt>
                <c:pt idx="6">
                  <c:v>Алдар цолтой ахмадуудад үзүүлсэн хөнгөлөлт</c:v>
                </c:pt>
                <c:pt idx="7">
                  <c:v>Хөгжлийн бэрхшээлтэй иргэнд үзүүлсэн хөнгөлөлт </c:v>
                </c:pt>
                <c:pt idx="8">
                  <c:v>Ахмад настанд үзүүлсэн хөнгөлөлт</c:v>
                </c:pt>
                <c:pt idx="9">
                  <c:v>Олон нийтийн оролцоонд түшиглэсэн халамжийн үйлчилгээ</c:v>
                </c:pt>
                <c:pt idx="10">
                  <c:v>Хүнс тэжээл хөтөлбөр</c:v>
                </c:pt>
              </c:strCache>
            </c:strRef>
          </c:cat>
          <c:val>
            <c:numRef>
              <c:f>Sheet1!$G$22:$G$32</c:f>
              <c:numCache>
                <c:formatCode>0.0</c:formatCode>
                <c:ptCount val="11"/>
                <c:pt idx="0">
                  <c:v>40.681404969565982</c:v>
                </c:pt>
                <c:pt idx="1">
                  <c:v>11.196015915259149</c:v>
                </c:pt>
                <c:pt idx="2">
                  <c:v>7.1934863376459042</c:v>
                </c:pt>
                <c:pt idx="3">
                  <c:v>5.0090906695475743</c:v>
                </c:pt>
                <c:pt idx="4">
                  <c:v>2.8826644884192767</c:v>
                </c:pt>
                <c:pt idx="5">
                  <c:v>11.634739532555137</c:v>
                </c:pt>
                <c:pt idx="6">
                  <c:v>0.98284630181022825</c:v>
                </c:pt>
                <c:pt idx="7">
                  <c:v>4.354298964454169</c:v>
                </c:pt>
                <c:pt idx="8">
                  <c:v>9.7994782746172717</c:v>
                </c:pt>
                <c:pt idx="9">
                  <c:v>1.4242048957866718</c:v>
                </c:pt>
                <c:pt idx="10">
                  <c:v>4.8364996969776834</c:v>
                </c:pt>
              </c:numCache>
            </c:numRef>
          </c:val>
        </c:ser>
        <c:overlap val="100"/>
        <c:axId val="85689088"/>
        <c:axId val="85690624"/>
      </c:barChart>
      <c:catAx>
        <c:axId val="85689088"/>
        <c:scaling>
          <c:orientation val="minMax"/>
        </c:scaling>
        <c:axPos val="l"/>
        <c:tickLblPos val="nextTo"/>
        <c:crossAx val="85690624"/>
        <c:crosses val="autoZero"/>
        <c:auto val="1"/>
        <c:lblAlgn val="ctr"/>
        <c:lblOffset val="100"/>
      </c:catAx>
      <c:valAx>
        <c:axId val="85690624"/>
        <c:scaling>
          <c:orientation val="minMax"/>
        </c:scaling>
        <c:axPos val="b"/>
        <c:numFmt formatCode="0.0" sourceLinked="1"/>
        <c:tickLblPos val="nextTo"/>
        <c:crossAx val="85689088"/>
        <c:crosses val="autoZero"/>
        <c:crossBetween val="between"/>
      </c:valAx>
    </c:plotArea>
    <c:plotVisOnly val="1"/>
  </c:chart>
  <c:txPr>
    <a:bodyPr/>
    <a:lstStyle/>
    <a:p>
      <a:pPr>
        <a:defRPr sz="1000">
          <a:solidFill>
            <a:srgbClr val="000000"/>
          </a:solidFill>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a:pPr>
            <a:r>
              <a:rPr lang="mn-MN"/>
              <a:t>Бүртгэлтэй ажилгүйчүүд /жилийн эцсийн байдлаар/</a:t>
            </a:r>
          </a:p>
        </c:rich>
      </c:tx>
      <c:layout/>
    </c:title>
    <c:view3D>
      <c:rAngAx val="1"/>
    </c:view3D>
    <c:plotArea>
      <c:layout/>
      <c:bar3DChart>
        <c:barDir val="col"/>
        <c:grouping val="clustered"/>
        <c:ser>
          <c:idx val="0"/>
          <c:order val="0"/>
          <c:tx>
            <c:strRef>
              <c:f>Sheet1!$M$148</c:f>
              <c:strCache>
                <c:ptCount val="1"/>
                <c:pt idx="0">
                  <c:v>Бүртгэлтэй ажилгүйчүүд</c:v>
                </c:pt>
              </c:strCache>
            </c:strRef>
          </c:tx>
          <c:dLbls>
            <c:showVal val="1"/>
          </c:dLbls>
          <c:cat>
            <c:numRef>
              <c:f>Sheet1!$M$149:$Q$149</c:f>
              <c:numCache>
                <c:formatCode>General</c:formatCode>
                <c:ptCount val="5"/>
                <c:pt idx="0">
                  <c:v>2011</c:v>
                </c:pt>
                <c:pt idx="1">
                  <c:v>2012</c:v>
                </c:pt>
                <c:pt idx="2">
                  <c:v>2013</c:v>
                </c:pt>
                <c:pt idx="3">
                  <c:v>2014</c:v>
                </c:pt>
                <c:pt idx="4">
                  <c:v>2015</c:v>
                </c:pt>
              </c:numCache>
            </c:numRef>
          </c:cat>
          <c:val>
            <c:numRef>
              <c:f>Sheet1!$M$150:$Q$150</c:f>
              <c:numCache>
                <c:formatCode>General</c:formatCode>
                <c:ptCount val="5"/>
                <c:pt idx="0">
                  <c:v>1571</c:v>
                </c:pt>
                <c:pt idx="1">
                  <c:v>1436</c:v>
                </c:pt>
                <c:pt idx="2">
                  <c:v>935</c:v>
                </c:pt>
                <c:pt idx="3">
                  <c:v>1326</c:v>
                </c:pt>
                <c:pt idx="4">
                  <c:v>1037</c:v>
                </c:pt>
              </c:numCache>
            </c:numRef>
          </c:val>
        </c:ser>
        <c:shape val="pyramid"/>
        <c:axId val="85723776"/>
        <c:axId val="85737856"/>
        <c:axId val="0"/>
      </c:bar3DChart>
      <c:catAx>
        <c:axId val="85723776"/>
        <c:scaling>
          <c:orientation val="minMax"/>
        </c:scaling>
        <c:axPos val="b"/>
        <c:numFmt formatCode="General" sourceLinked="1"/>
        <c:majorTickMark val="none"/>
        <c:tickLblPos val="nextTo"/>
        <c:crossAx val="85737856"/>
        <c:crosses val="autoZero"/>
        <c:auto val="1"/>
        <c:lblAlgn val="ctr"/>
        <c:lblOffset val="100"/>
      </c:catAx>
      <c:valAx>
        <c:axId val="85737856"/>
        <c:scaling>
          <c:orientation val="minMax"/>
        </c:scaling>
        <c:delete val="1"/>
        <c:axPos val="l"/>
        <c:numFmt formatCode="General" sourceLinked="1"/>
        <c:majorTickMark val="none"/>
        <c:tickLblPos val="none"/>
        <c:crossAx val="85723776"/>
        <c:crosses val="autoZero"/>
        <c:crossBetween val="between"/>
      </c:valAx>
    </c:plotArea>
    <c:plotVisOnly val="1"/>
  </c:chart>
  <c:txPr>
    <a:bodyPr/>
    <a:lstStyle/>
    <a:p>
      <a:pPr>
        <a:defRPr>
          <a:solidFill>
            <a:srgbClr val="000000"/>
          </a:solidFill>
          <a:latin typeface="Arial" pitchFamily="34" charset="0"/>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sz="1000">
                <a:solidFill>
                  <a:srgbClr val="000000"/>
                </a:solidFill>
                <a:latin typeface="Arial" pitchFamily="34" charset="0"/>
                <a:cs typeface="Arial" pitchFamily="34" charset="0"/>
              </a:defRPr>
            </a:pPr>
            <a:r>
              <a:rPr lang="mn-MN" sz="1000">
                <a:solidFill>
                  <a:srgbClr val="000000"/>
                </a:solidFill>
                <a:latin typeface="Arial" pitchFamily="34" charset="0"/>
                <a:cs typeface="Arial" pitchFamily="34" charset="0"/>
              </a:rPr>
              <a:t>Амаржсан эх, амьд төрсөн хүүхдийн тоо</a:t>
            </a:r>
            <a:r>
              <a:rPr lang="en-US" sz="1000">
                <a:solidFill>
                  <a:srgbClr val="000000"/>
                </a:solidFill>
                <a:latin typeface="Arial" pitchFamily="34" charset="0"/>
                <a:cs typeface="Arial" pitchFamily="34" charset="0"/>
              </a:rPr>
              <a:t> </a:t>
            </a:r>
            <a:endParaRPr lang="en-US" sz="1000" b="0">
              <a:solidFill>
                <a:srgbClr val="000000"/>
              </a:solidFill>
              <a:latin typeface="Arial" pitchFamily="34" charset="0"/>
              <a:cs typeface="Arial" pitchFamily="34" charset="0"/>
            </a:endParaRPr>
          </a:p>
        </c:rich>
      </c:tx>
    </c:title>
    <c:plotArea>
      <c:layout/>
      <c:barChart>
        <c:barDir val="col"/>
        <c:grouping val="clustered"/>
        <c:ser>
          <c:idx val="0"/>
          <c:order val="0"/>
          <c:tx>
            <c:strRef>
              <c:f>Sheet1!$E$13</c:f>
              <c:strCache>
                <c:ptCount val="1"/>
                <c:pt idx="0">
                  <c:v>2014</c:v>
                </c:pt>
              </c:strCache>
            </c:strRef>
          </c:tx>
          <c:dLbls>
            <c:txPr>
              <a:bodyPr/>
              <a:lstStyle/>
              <a:p>
                <a:pPr>
                  <a:defRPr>
                    <a:solidFill>
                      <a:srgbClr val="000000"/>
                    </a:solidFill>
                  </a:defRPr>
                </a:pPr>
                <a:endParaRPr lang="en-US"/>
              </a:p>
            </c:txPr>
            <c:showVal val="1"/>
          </c:dLbls>
          <c:cat>
            <c:strRef>
              <c:f>Sheet1!$F$11:$G$11</c:f>
              <c:strCache>
                <c:ptCount val="2"/>
                <c:pt idx="0">
                  <c:v>Амаржсан эх </c:v>
                </c:pt>
                <c:pt idx="1">
                  <c:v>Төрсөн хүүхэд</c:v>
                </c:pt>
              </c:strCache>
            </c:strRef>
          </c:cat>
          <c:val>
            <c:numRef>
              <c:f>Sheet1!$F$12:$G$12</c:f>
              <c:numCache>
                <c:formatCode>General</c:formatCode>
                <c:ptCount val="2"/>
                <c:pt idx="0">
                  <c:v>1612</c:v>
                </c:pt>
                <c:pt idx="1">
                  <c:v>1615</c:v>
                </c:pt>
              </c:numCache>
            </c:numRef>
          </c:val>
        </c:ser>
        <c:ser>
          <c:idx val="1"/>
          <c:order val="1"/>
          <c:tx>
            <c:strRef>
              <c:f>Sheet1!$E$12</c:f>
              <c:strCache>
                <c:ptCount val="1"/>
                <c:pt idx="0">
                  <c:v>2015</c:v>
                </c:pt>
              </c:strCache>
            </c:strRef>
          </c:tx>
          <c:dLbls>
            <c:dLbl>
              <c:idx val="0"/>
              <c:layout>
                <c:manualLayout>
                  <c:x val="9.661835748792277E-3"/>
                  <c:y val="1.2288786482334868E-2"/>
                </c:manualLayout>
              </c:layout>
              <c:showVal val="1"/>
            </c:dLbl>
            <c:txPr>
              <a:bodyPr/>
              <a:lstStyle/>
              <a:p>
                <a:pPr>
                  <a:defRPr>
                    <a:solidFill>
                      <a:srgbClr val="000000"/>
                    </a:solidFill>
                  </a:defRPr>
                </a:pPr>
                <a:endParaRPr lang="en-US"/>
              </a:p>
            </c:txPr>
            <c:showVal val="1"/>
          </c:dLbls>
          <c:cat>
            <c:strRef>
              <c:f>Sheet1!$F$11:$G$11</c:f>
              <c:strCache>
                <c:ptCount val="2"/>
                <c:pt idx="0">
                  <c:v>Амаржсан эх </c:v>
                </c:pt>
                <c:pt idx="1">
                  <c:v>Төрсөн хүүхэд</c:v>
                </c:pt>
              </c:strCache>
            </c:strRef>
          </c:cat>
          <c:val>
            <c:numRef>
              <c:f>Sheet1!$F$13:$G$13</c:f>
              <c:numCache>
                <c:formatCode>General</c:formatCode>
                <c:ptCount val="2"/>
                <c:pt idx="0">
                  <c:v>1628</c:v>
                </c:pt>
                <c:pt idx="1">
                  <c:v>1631</c:v>
                </c:pt>
              </c:numCache>
            </c:numRef>
          </c:val>
        </c:ser>
        <c:axId val="86289024"/>
        <c:axId val="86299008"/>
      </c:barChart>
      <c:catAx>
        <c:axId val="86289024"/>
        <c:scaling>
          <c:orientation val="minMax"/>
        </c:scaling>
        <c:axPos val="b"/>
        <c:majorTickMark val="none"/>
        <c:tickLblPos val="nextTo"/>
        <c:txPr>
          <a:bodyPr/>
          <a:lstStyle/>
          <a:p>
            <a:pPr>
              <a:defRPr>
                <a:solidFill>
                  <a:srgbClr val="000000"/>
                </a:solidFill>
              </a:defRPr>
            </a:pPr>
            <a:endParaRPr lang="en-US"/>
          </a:p>
        </c:txPr>
        <c:crossAx val="86299008"/>
        <c:crosses val="autoZero"/>
        <c:auto val="1"/>
        <c:lblAlgn val="ctr"/>
        <c:lblOffset val="100"/>
      </c:catAx>
      <c:valAx>
        <c:axId val="86299008"/>
        <c:scaling>
          <c:orientation val="minMax"/>
        </c:scaling>
        <c:delete val="1"/>
        <c:axPos val="l"/>
        <c:numFmt formatCode="General" sourceLinked="1"/>
        <c:majorTickMark val="none"/>
        <c:tickLblPos val="none"/>
        <c:crossAx val="86289024"/>
        <c:crosses val="autoZero"/>
        <c:crossBetween val="between"/>
      </c:valAx>
    </c:plotArea>
    <c:legend>
      <c:legendPos val="r"/>
      <c:txPr>
        <a:bodyPr/>
        <a:lstStyle/>
        <a:p>
          <a:pPr>
            <a:defRPr>
              <a:solidFill>
                <a:srgbClr val="000000"/>
              </a:solidFill>
            </a:defRPr>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sz="1000">
                <a:solidFill>
                  <a:srgbClr val="000000"/>
                </a:solidFill>
                <a:latin typeface="Arial" pitchFamily="34" charset="0"/>
                <a:cs typeface="Arial" pitchFamily="34" charset="0"/>
              </a:defRPr>
            </a:pPr>
            <a:r>
              <a:rPr lang="mn-MN" sz="1000">
                <a:solidFill>
                  <a:srgbClr val="000000"/>
                </a:solidFill>
                <a:latin typeface="Arial" pitchFamily="34" charset="0"/>
                <a:cs typeface="Arial" pitchFamily="34" charset="0"/>
              </a:rPr>
              <a:t>Нийт нас баралт, нялхсын эндэгдэл</a:t>
            </a:r>
            <a:r>
              <a:rPr lang="en-US" sz="1000">
                <a:solidFill>
                  <a:srgbClr val="000000"/>
                </a:solidFill>
                <a:latin typeface="Arial" pitchFamily="34" charset="0"/>
                <a:cs typeface="Arial" pitchFamily="34" charset="0"/>
              </a:rPr>
              <a:t>       </a:t>
            </a:r>
            <a:endParaRPr lang="en-US" sz="1000" b="0">
              <a:solidFill>
                <a:srgbClr val="000000"/>
              </a:solidFill>
              <a:latin typeface="Arial" pitchFamily="34" charset="0"/>
              <a:cs typeface="Arial" pitchFamily="34" charset="0"/>
            </a:endParaRPr>
          </a:p>
        </c:rich>
      </c:tx>
    </c:title>
    <c:plotArea>
      <c:layout>
        <c:manualLayout>
          <c:layoutTarget val="inner"/>
          <c:xMode val="edge"/>
          <c:yMode val="edge"/>
          <c:x val="3.0555555555555582E-2"/>
          <c:y val="0.20860163312919244"/>
          <c:w val="0.86388888888889226"/>
          <c:h val="0.64102398658501381"/>
        </c:manualLayout>
      </c:layout>
      <c:barChart>
        <c:barDir val="col"/>
        <c:grouping val="clustered"/>
        <c:ser>
          <c:idx val="0"/>
          <c:order val="0"/>
          <c:tx>
            <c:strRef>
              <c:f>Sheet1!$E$28</c:f>
              <c:strCache>
                <c:ptCount val="1"/>
                <c:pt idx="0">
                  <c:v>2014</c:v>
                </c:pt>
              </c:strCache>
            </c:strRef>
          </c:tx>
          <c:dLbls>
            <c:txPr>
              <a:bodyPr/>
              <a:lstStyle/>
              <a:p>
                <a:pPr>
                  <a:defRPr>
                    <a:solidFill>
                      <a:srgbClr val="000000"/>
                    </a:solidFill>
                  </a:defRPr>
                </a:pPr>
                <a:endParaRPr lang="en-US"/>
              </a:p>
            </c:txPr>
            <c:showVal val="1"/>
          </c:dLbls>
          <c:cat>
            <c:strRef>
              <c:f>Sheet1!$I$19:$J$19</c:f>
              <c:strCache>
                <c:ptCount val="2"/>
                <c:pt idx="0">
                  <c:v>Нийт нас баралт</c:v>
                </c:pt>
                <c:pt idx="1">
                  <c:v>Нялхсын эндэгдэл</c:v>
                </c:pt>
              </c:strCache>
            </c:strRef>
          </c:cat>
          <c:val>
            <c:numRef>
              <c:f>Sheet1!$F$28:$G$28</c:f>
              <c:numCache>
                <c:formatCode>General</c:formatCode>
                <c:ptCount val="2"/>
                <c:pt idx="0">
                  <c:v>394</c:v>
                </c:pt>
                <c:pt idx="1">
                  <c:v>38</c:v>
                </c:pt>
              </c:numCache>
            </c:numRef>
          </c:val>
        </c:ser>
        <c:ser>
          <c:idx val="1"/>
          <c:order val="1"/>
          <c:tx>
            <c:strRef>
              <c:f>Sheet1!$E$20</c:f>
              <c:strCache>
                <c:ptCount val="1"/>
                <c:pt idx="0">
                  <c:v>2015</c:v>
                </c:pt>
              </c:strCache>
            </c:strRef>
          </c:tx>
          <c:dLbls>
            <c:txPr>
              <a:bodyPr/>
              <a:lstStyle/>
              <a:p>
                <a:pPr>
                  <a:defRPr>
                    <a:solidFill>
                      <a:srgbClr val="000000"/>
                    </a:solidFill>
                  </a:defRPr>
                </a:pPr>
                <a:endParaRPr lang="en-US"/>
              </a:p>
            </c:txPr>
            <c:showVal val="1"/>
          </c:dLbls>
          <c:cat>
            <c:strRef>
              <c:f>Sheet1!$I$19:$J$19</c:f>
              <c:strCache>
                <c:ptCount val="2"/>
                <c:pt idx="0">
                  <c:v>Нийт нас баралт</c:v>
                </c:pt>
                <c:pt idx="1">
                  <c:v>Нялхсын эндэгдэл</c:v>
                </c:pt>
              </c:strCache>
            </c:strRef>
          </c:cat>
          <c:val>
            <c:numRef>
              <c:f>Sheet1!$F$29:$G$29</c:f>
              <c:numCache>
                <c:formatCode>General</c:formatCode>
                <c:ptCount val="2"/>
                <c:pt idx="0">
                  <c:v>391</c:v>
                </c:pt>
                <c:pt idx="1">
                  <c:v>42</c:v>
                </c:pt>
              </c:numCache>
            </c:numRef>
          </c:val>
        </c:ser>
        <c:dLbls>
          <c:showVal val="1"/>
        </c:dLbls>
        <c:overlap val="-25"/>
        <c:axId val="84166144"/>
        <c:axId val="84167680"/>
      </c:barChart>
      <c:catAx>
        <c:axId val="84166144"/>
        <c:scaling>
          <c:orientation val="minMax"/>
        </c:scaling>
        <c:axPos val="b"/>
        <c:numFmt formatCode="General" sourceLinked="1"/>
        <c:majorTickMark val="none"/>
        <c:tickLblPos val="nextTo"/>
        <c:txPr>
          <a:bodyPr/>
          <a:lstStyle/>
          <a:p>
            <a:pPr>
              <a:defRPr>
                <a:solidFill>
                  <a:srgbClr val="000000"/>
                </a:solidFill>
              </a:defRPr>
            </a:pPr>
            <a:endParaRPr lang="en-US"/>
          </a:p>
        </c:txPr>
        <c:crossAx val="84167680"/>
        <c:crosses val="autoZero"/>
        <c:auto val="1"/>
        <c:lblAlgn val="ctr"/>
        <c:lblOffset val="100"/>
      </c:catAx>
      <c:valAx>
        <c:axId val="84167680"/>
        <c:scaling>
          <c:orientation val="minMax"/>
        </c:scaling>
        <c:delete val="1"/>
        <c:axPos val="l"/>
        <c:numFmt formatCode="General" sourceLinked="1"/>
        <c:tickLblPos val="none"/>
        <c:crossAx val="84166144"/>
        <c:crosses val="autoZero"/>
        <c:crossBetween val="between"/>
      </c:valAx>
    </c:plotArea>
    <c:legend>
      <c:legendPos val="t"/>
      <c:layout>
        <c:manualLayout>
          <c:xMode val="edge"/>
          <c:yMode val="edge"/>
          <c:x val="0.86284521678556481"/>
          <c:y val="0.51840296004665587"/>
          <c:w val="0.12531523627289395"/>
          <c:h val="0.30593941382327322"/>
        </c:manualLayout>
      </c:layout>
      <c:txPr>
        <a:bodyPr/>
        <a:lstStyle/>
        <a:p>
          <a:pPr>
            <a:defRPr>
              <a:solidFill>
                <a:srgbClr val="000000"/>
              </a:solidFill>
            </a:defRPr>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5"/>
  <c:chart>
    <c:plotArea>
      <c:layout/>
      <c:barChart>
        <c:barDir val="col"/>
        <c:grouping val="clustered"/>
        <c:ser>
          <c:idx val="0"/>
          <c:order val="0"/>
          <c:tx>
            <c:strRef>
              <c:f>Sheet1!$A$15</c:f>
              <c:strCache>
                <c:ptCount val="1"/>
                <c:pt idx="0">
                  <c:v>Боловсруулах үйлдвэр</c:v>
                </c:pt>
              </c:strCache>
            </c:strRef>
          </c:tx>
          <c:dLbls>
            <c:txPr>
              <a:bodyPr/>
              <a:lstStyle/>
              <a:p>
                <a:pPr>
                  <a:defRPr>
                    <a:solidFill>
                      <a:srgbClr val="000000"/>
                    </a:solidFill>
                  </a:defRPr>
                </a:pPr>
                <a:endParaRPr lang="en-US"/>
              </a:p>
            </c:txPr>
            <c:showVal val="1"/>
          </c:dLbls>
          <c:cat>
            <c:numRef>
              <c:f>Sheet1!$B$27:$F$27</c:f>
              <c:numCache>
                <c:formatCode>General</c:formatCode>
                <c:ptCount val="5"/>
                <c:pt idx="0">
                  <c:v>2011</c:v>
                </c:pt>
                <c:pt idx="1">
                  <c:v>2012</c:v>
                </c:pt>
                <c:pt idx="2">
                  <c:v>2013</c:v>
                </c:pt>
                <c:pt idx="3">
                  <c:v>2014</c:v>
                </c:pt>
                <c:pt idx="4">
                  <c:v>2015</c:v>
                </c:pt>
              </c:numCache>
            </c:numRef>
          </c:cat>
          <c:val>
            <c:numRef>
              <c:f>Sheet1!$B$15:$F$15</c:f>
              <c:numCache>
                <c:formatCode>0.0</c:formatCode>
                <c:ptCount val="5"/>
                <c:pt idx="0">
                  <c:v>24.2</c:v>
                </c:pt>
                <c:pt idx="1">
                  <c:v>22</c:v>
                </c:pt>
                <c:pt idx="2" formatCode="General">
                  <c:v>36.5</c:v>
                </c:pt>
                <c:pt idx="3" formatCode="General">
                  <c:v>42.1</c:v>
                </c:pt>
                <c:pt idx="4" formatCode="General">
                  <c:v>44.6</c:v>
                </c:pt>
              </c:numCache>
            </c:numRef>
          </c:val>
        </c:ser>
        <c:ser>
          <c:idx val="1"/>
          <c:order val="1"/>
          <c:tx>
            <c:strRef>
              <c:f>Sheet1!$A$16</c:f>
              <c:strCache>
                <c:ptCount val="1"/>
                <c:pt idx="0">
                  <c:v>Цахилгаан, дулааны эрчим хүч үйлдвэрлэл, усан хангамж</c:v>
                </c:pt>
              </c:strCache>
            </c:strRef>
          </c:tx>
          <c:dLbls>
            <c:txPr>
              <a:bodyPr/>
              <a:lstStyle/>
              <a:p>
                <a:pPr>
                  <a:defRPr>
                    <a:solidFill>
                      <a:srgbClr val="000000"/>
                    </a:solidFill>
                  </a:defRPr>
                </a:pPr>
                <a:endParaRPr lang="en-US"/>
              </a:p>
            </c:txPr>
            <c:showVal val="1"/>
          </c:dLbls>
          <c:cat>
            <c:numRef>
              <c:f>Sheet1!$B$27:$F$27</c:f>
              <c:numCache>
                <c:formatCode>General</c:formatCode>
                <c:ptCount val="5"/>
                <c:pt idx="0">
                  <c:v>2011</c:v>
                </c:pt>
                <c:pt idx="1">
                  <c:v>2012</c:v>
                </c:pt>
                <c:pt idx="2">
                  <c:v>2013</c:v>
                </c:pt>
                <c:pt idx="3">
                  <c:v>2014</c:v>
                </c:pt>
                <c:pt idx="4">
                  <c:v>2015</c:v>
                </c:pt>
              </c:numCache>
            </c:numRef>
          </c:cat>
          <c:val>
            <c:numRef>
              <c:f>Sheet1!$B$16:$F$16</c:f>
              <c:numCache>
                <c:formatCode>0.0</c:formatCode>
                <c:ptCount val="5"/>
                <c:pt idx="0" formatCode="General">
                  <c:v>75.8</c:v>
                </c:pt>
                <c:pt idx="1">
                  <c:v>78</c:v>
                </c:pt>
                <c:pt idx="2" formatCode="General">
                  <c:v>63.5</c:v>
                </c:pt>
                <c:pt idx="3" formatCode="General">
                  <c:v>57.9</c:v>
                </c:pt>
                <c:pt idx="4" formatCode="General">
                  <c:v>55.4</c:v>
                </c:pt>
              </c:numCache>
            </c:numRef>
          </c:val>
        </c:ser>
        <c:dLbls>
          <c:showVal val="1"/>
        </c:dLbls>
        <c:gapWidth val="75"/>
        <c:axId val="86595456"/>
        <c:axId val="86596992"/>
      </c:barChart>
      <c:catAx>
        <c:axId val="86595456"/>
        <c:scaling>
          <c:orientation val="minMax"/>
        </c:scaling>
        <c:axPos val="b"/>
        <c:numFmt formatCode="General" sourceLinked="1"/>
        <c:majorTickMark val="none"/>
        <c:tickLblPos val="nextTo"/>
        <c:crossAx val="86596992"/>
        <c:crosses val="autoZero"/>
        <c:auto val="1"/>
        <c:lblAlgn val="ctr"/>
        <c:lblOffset val="100"/>
      </c:catAx>
      <c:valAx>
        <c:axId val="86596992"/>
        <c:scaling>
          <c:orientation val="minMax"/>
        </c:scaling>
        <c:axPos val="l"/>
        <c:numFmt formatCode="0.0" sourceLinked="1"/>
        <c:majorTickMark val="none"/>
        <c:tickLblPos val="nextTo"/>
        <c:txPr>
          <a:bodyPr/>
          <a:lstStyle/>
          <a:p>
            <a:pPr>
              <a:defRPr>
                <a:solidFill>
                  <a:srgbClr val="000000"/>
                </a:solidFill>
              </a:defRPr>
            </a:pPr>
            <a:endParaRPr lang="en-US"/>
          </a:p>
        </c:txPr>
        <c:crossAx val="86595456"/>
        <c:crosses val="autoZero"/>
        <c:crossBetween val="between"/>
      </c:valAx>
    </c:plotArea>
    <c:legend>
      <c:legendPos val="b"/>
      <c:txPr>
        <a:bodyPr/>
        <a:lstStyle/>
        <a:p>
          <a:pPr>
            <a:defRPr>
              <a:solidFill>
                <a:srgbClr val="000000"/>
              </a:solidFill>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4503"/>
          </a:xfrm>
          <a:prstGeom prst="rect">
            <a:avLst/>
          </a:prstGeom>
        </p:spPr>
        <p:txBody>
          <a:bodyPr vert="horz" lIns="90818" tIns="45409" rIns="90818" bIns="4540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1654" y="1"/>
            <a:ext cx="3037146" cy="464503"/>
          </a:xfrm>
          <a:prstGeom prst="rect">
            <a:avLst/>
          </a:prstGeom>
        </p:spPr>
        <p:txBody>
          <a:bodyPr vert="horz" lIns="90818" tIns="45409" rIns="90818" bIns="45409" rtlCol="0"/>
          <a:lstStyle>
            <a:lvl1pPr algn="r" fontAlgn="auto">
              <a:spcBef>
                <a:spcPts val="0"/>
              </a:spcBef>
              <a:spcAft>
                <a:spcPts val="0"/>
              </a:spcAft>
              <a:defRPr sz="1200">
                <a:latin typeface="+mn-lt"/>
                <a:ea typeface="+mn-ea"/>
                <a:cs typeface="+mn-cs"/>
              </a:defRPr>
            </a:lvl1pPr>
          </a:lstStyle>
          <a:p>
            <a:pPr>
              <a:defRPr/>
            </a:pPr>
            <a:fld id="{F2768F30-3978-4EB8-9B1C-5A8E27F219A9}" type="datetimeFigureOut">
              <a:rPr lang="en-US"/>
              <a:pPr>
                <a:defRPr/>
              </a:pPr>
              <a:t>1/15/2016</a:t>
            </a:fld>
            <a:endParaRPr lang="en-US"/>
          </a:p>
        </p:txBody>
      </p:sp>
      <p:sp>
        <p:nvSpPr>
          <p:cNvPr id="4" name="Footer Placeholder 3"/>
          <p:cNvSpPr>
            <a:spLocks noGrp="1"/>
          </p:cNvSpPr>
          <p:nvPr>
            <p:ph type="ftr" sz="quarter" idx="2"/>
          </p:nvPr>
        </p:nvSpPr>
        <p:spPr>
          <a:xfrm>
            <a:off x="1" y="8830313"/>
            <a:ext cx="3037146" cy="464503"/>
          </a:xfrm>
          <a:prstGeom prst="rect">
            <a:avLst/>
          </a:prstGeom>
        </p:spPr>
        <p:txBody>
          <a:bodyPr vert="horz" lIns="90818" tIns="45409" rIns="90818" bIns="4540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1654" y="8830313"/>
            <a:ext cx="3037146" cy="464503"/>
          </a:xfrm>
          <a:prstGeom prst="rect">
            <a:avLst/>
          </a:prstGeom>
        </p:spPr>
        <p:txBody>
          <a:bodyPr vert="horz" lIns="90818" tIns="45409" rIns="90818" bIns="45409" rtlCol="0" anchor="b"/>
          <a:lstStyle>
            <a:lvl1pPr algn="r" fontAlgn="auto">
              <a:spcBef>
                <a:spcPts val="0"/>
              </a:spcBef>
              <a:spcAft>
                <a:spcPts val="0"/>
              </a:spcAft>
              <a:defRPr sz="1200">
                <a:latin typeface="+mn-lt"/>
                <a:ea typeface="+mn-ea"/>
                <a:cs typeface="+mn-cs"/>
              </a:defRPr>
            </a:lvl1pPr>
          </a:lstStyle>
          <a:p>
            <a:pPr>
              <a:defRPr/>
            </a:pPr>
            <a:fld id="{3F748C6D-F82D-4352-9A80-C87F1D248EB6}" type="slidenum">
              <a:rPr lang="en-US"/>
              <a:pPr>
                <a:defRPr/>
              </a:pPr>
              <a:t>‹#›</a:t>
            </a:fld>
            <a:endParaRPr lang="en-US"/>
          </a:p>
        </p:txBody>
      </p:sp>
    </p:spTree>
    <p:extLst>
      <p:ext uri="{BB962C8B-B14F-4D97-AF65-F5344CB8AC3E}">
        <p14:creationId xmlns:p14="http://schemas.microsoft.com/office/powerpoint/2010/main" xmlns="" val="1266208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4503"/>
          </a:xfrm>
          <a:prstGeom prst="rect">
            <a:avLst/>
          </a:prstGeom>
        </p:spPr>
        <p:txBody>
          <a:bodyPr vert="horz" lIns="90818" tIns="45409" rIns="90818" bIns="4540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1654" y="1"/>
            <a:ext cx="3037146" cy="464503"/>
          </a:xfrm>
          <a:prstGeom prst="rect">
            <a:avLst/>
          </a:prstGeom>
        </p:spPr>
        <p:txBody>
          <a:bodyPr vert="horz" lIns="90818" tIns="45409" rIns="90818" bIns="45409" rtlCol="0"/>
          <a:lstStyle>
            <a:lvl1pPr algn="r" fontAlgn="auto">
              <a:spcBef>
                <a:spcPts val="0"/>
              </a:spcBef>
              <a:spcAft>
                <a:spcPts val="0"/>
              </a:spcAft>
              <a:defRPr sz="1200">
                <a:latin typeface="+mn-lt"/>
                <a:ea typeface="+mn-ea"/>
                <a:cs typeface="+mn-cs"/>
              </a:defRPr>
            </a:lvl1pPr>
          </a:lstStyle>
          <a:p>
            <a:pPr>
              <a:defRPr/>
            </a:pPr>
            <a:fld id="{74D28CDA-34C5-4C72-B0F1-3D7BB35306F6}" type="datetimeFigureOut">
              <a:rPr lang="en-US"/>
              <a:pPr>
                <a:defRPr/>
              </a:pPr>
              <a:t>1/15/2016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818" tIns="45409" rIns="90818" bIns="45409" rtlCol="0" anchor="ctr"/>
          <a:lstStyle/>
          <a:p>
            <a:pPr lvl="0"/>
            <a:endParaRPr lang="en-US" noProof="0"/>
          </a:p>
        </p:txBody>
      </p:sp>
      <p:sp>
        <p:nvSpPr>
          <p:cNvPr id="5" name="Notes Placeholder 4"/>
          <p:cNvSpPr>
            <a:spLocks noGrp="1"/>
          </p:cNvSpPr>
          <p:nvPr>
            <p:ph type="body" sz="quarter" idx="3"/>
          </p:nvPr>
        </p:nvSpPr>
        <p:spPr>
          <a:xfrm>
            <a:off x="700881" y="4415157"/>
            <a:ext cx="5608640" cy="4183697"/>
          </a:xfrm>
          <a:prstGeom prst="rect">
            <a:avLst/>
          </a:prstGeom>
        </p:spPr>
        <p:txBody>
          <a:bodyPr vert="horz" lIns="90818" tIns="45409" rIns="90818" bIns="454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313"/>
            <a:ext cx="3037146" cy="464503"/>
          </a:xfrm>
          <a:prstGeom prst="rect">
            <a:avLst/>
          </a:prstGeom>
        </p:spPr>
        <p:txBody>
          <a:bodyPr vert="horz" lIns="90818" tIns="45409" rIns="90818" bIns="4540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1654" y="8830313"/>
            <a:ext cx="3037146" cy="464503"/>
          </a:xfrm>
          <a:prstGeom prst="rect">
            <a:avLst/>
          </a:prstGeom>
        </p:spPr>
        <p:txBody>
          <a:bodyPr vert="horz" lIns="90818" tIns="45409" rIns="90818" bIns="45409" rtlCol="0" anchor="b"/>
          <a:lstStyle>
            <a:lvl1pPr algn="r" fontAlgn="auto">
              <a:spcBef>
                <a:spcPts val="0"/>
              </a:spcBef>
              <a:spcAft>
                <a:spcPts val="0"/>
              </a:spcAft>
              <a:defRPr sz="1200">
                <a:latin typeface="+mn-lt"/>
                <a:ea typeface="+mn-ea"/>
                <a:cs typeface="+mn-cs"/>
              </a:defRPr>
            </a:lvl1pPr>
          </a:lstStyle>
          <a:p>
            <a:pPr>
              <a:defRPr/>
            </a:pPr>
            <a:fld id="{6B7EF5EC-0510-4F23-84BE-838873A69BEF}" type="slidenum">
              <a:rPr lang="en-US"/>
              <a:pPr>
                <a:defRPr/>
              </a:pPr>
              <a:t>‹#›</a:t>
            </a:fld>
            <a:endParaRPr lang="en-US"/>
          </a:p>
        </p:txBody>
      </p:sp>
    </p:spTree>
    <p:extLst>
      <p:ext uri="{BB962C8B-B14F-4D97-AF65-F5344CB8AC3E}">
        <p14:creationId xmlns:p14="http://schemas.microsoft.com/office/powerpoint/2010/main" xmlns="" val="1486506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FDA941-C8AA-4372-A724-CB1B603760B7}" type="datetime1">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EA8B3C-D66E-4ADF-99E2-2D78C0F22188}"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E82AE5-DD10-40D6-8357-767550BC62B0}" type="datetime1">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DEFFB-E695-41C1-B440-59921F348D9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E46169-29E2-4E40-A9B8-89A7603C7279}" type="datetime1">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8B0F68-38C5-4145-8986-25DC162F9AA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60438"/>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1600200"/>
            <a:ext cx="7772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AC2723-455B-4E7C-8252-55F7083A17D9}" type="datetime1">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7E10A6-507A-4F06-8C52-CE20B7346BE2}"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01CC6F-A819-462F-8BEB-A8879A407427}" type="datetime1">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196FBB-E1C7-4DB1-96EC-79072B5A517E}"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228346-BB27-4579-B94E-20EB69129CF8}" type="datetime1">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872505-0A00-4B20-A1B3-B81394493B5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018EDE-44DE-4575-A0D2-B1C18169491E}" type="datetime1">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E9FAB7-4DC9-4CA2-88CF-4550A01EDD2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5C1177-AFDE-4C8A-96F8-4F7C590F7FD6}" type="datetime1">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6A7029-C94B-4A37-8F01-7C7DBF8C167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0DAF44-C6A1-431B-8365-0F37F7A927B6}" type="datetime1">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02020-6E71-4268-B638-44D0900F3FB8}"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004241-23C1-46FF-9D51-47D75E33A220}" type="datetime1">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D8B126-337F-40F2-ACA9-7CDF736E0710}"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6277E8-A385-4CAD-98F7-4220D7D7CB3E}" type="datetime1">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5CDE8B-3AB0-4DA0-98F1-BFDFEF0837A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A8A0995-9E5B-47A8-8988-B45A5F9A5E37}" type="datetime1">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4F94B20-1311-49DC-9101-20D0F00393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914400" y="609600"/>
            <a:ext cx="8077200" cy="571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pic>
      <p:sp>
        <p:nvSpPr>
          <p:cNvPr id="5" name="Rectangle 4"/>
          <p:cNvSpPr/>
          <p:nvPr/>
        </p:nvSpPr>
        <p:spPr>
          <a:xfrm>
            <a:off x="1665077" y="5715000"/>
            <a:ext cx="1467068" cy="400110"/>
          </a:xfrm>
          <a:prstGeom prst="rect">
            <a:avLst/>
          </a:prstGeom>
        </p:spPr>
        <p:txBody>
          <a:bodyPr wrap="none">
            <a:spAutoFit/>
          </a:bodyPr>
          <a:lstStyle/>
          <a:p>
            <a:pPr algn="r"/>
            <a:r>
              <a:rPr lang="mn-MN" sz="2000" b="1" dirty="0" smtClean="0">
                <a:solidFill>
                  <a:schemeClr val="accent1">
                    <a:lumMod val="50000"/>
                  </a:schemeClr>
                </a:solidFill>
                <a:latin typeface="Arial" pitchFamily="34" charset="0"/>
                <a:cs typeface="Arial" pitchFamily="34" charset="0"/>
              </a:rPr>
              <a:t>201</a:t>
            </a:r>
            <a:r>
              <a:rPr lang="en-US" sz="2000" b="1" dirty="0" smtClean="0">
                <a:solidFill>
                  <a:schemeClr val="accent1">
                    <a:lumMod val="50000"/>
                  </a:schemeClr>
                </a:solidFill>
                <a:latin typeface="Arial" pitchFamily="34" charset="0"/>
                <a:cs typeface="Arial" pitchFamily="34" charset="0"/>
              </a:rPr>
              <a:t>6</a:t>
            </a:r>
            <a:r>
              <a:rPr lang="mn-MN" sz="2000" b="1" dirty="0" smtClean="0">
                <a:solidFill>
                  <a:schemeClr val="accent1">
                    <a:lumMod val="50000"/>
                  </a:schemeClr>
                </a:solidFill>
                <a:latin typeface="Arial" pitchFamily="34" charset="0"/>
                <a:cs typeface="Arial" pitchFamily="34" charset="0"/>
              </a:rPr>
              <a:t>.</a:t>
            </a:r>
            <a:r>
              <a:rPr lang="en-US" sz="2000" b="1" dirty="0" smtClean="0">
                <a:solidFill>
                  <a:schemeClr val="accent1">
                    <a:lumMod val="50000"/>
                  </a:schemeClr>
                </a:solidFill>
                <a:latin typeface="Arial" pitchFamily="34" charset="0"/>
                <a:cs typeface="Arial" pitchFamily="34" charset="0"/>
              </a:rPr>
              <a:t>01</a:t>
            </a:r>
            <a:r>
              <a:rPr lang="mn-MN" sz="2000" b="1" dirty="0" smtClean="0">
                <a:solidFill>
                  <a:schemeClr val="accent1">
                    <a:lumMod val="50000"/>
                  </a:schemeClr>
                </a:solidFill>
                <a:latin typeface="Arial" pitchFamily="34" charset="0"/>
                <a:cs typeface="Arial" pitchFamily="34" charset="0"/>
              </a:rPr>
              <a:t>.0</a:t>
            </a:r>
            <a:r>
              <a:rPr lang="en-US" sz="2000" b="1" dirty="0" smtClean="0">
                <a:solidFill>
                  <a:schemeClr val="accent1">
                    <a:lumMod val="50000"/>
                  </a:schemeClr>
                </a:solidFill>
                <a:latin typeface="Arial" pitchFamily="34" charset="0"/>
                <a:cs typeface="Arial" pitchFamily="34" charset="0"/>
              </a:rPr>
              <a:t>8</a:t>
            </a:r>
            <a:endParaRPr lang="mn-MN" sz="2000" b="1" dirty="0" smtClean="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dirty="0" smtClean="0">
                <a:solidFill>
                  <a:srgbClr val="000000"/>
                </a:solidFill>
                <a:latin typeface="Arial" pitchFamily="34" charset="0"/>
                <a:cs typeface="Arial" pitchFamily="34" charset="0"/>
              </a:rPr>
              <a:t>ХҮН АМ, НИЙГМИЙН ҮЗҮҮЛЭЛТ</a:t>
            </a:r>
            <a:br>
              <a:rPr lang="mn-MN" sz="2400" dirty="0" smtClean="0">
                <a:solidFill>
                  <a:srgbClr val="000000"/>
                </a:solidFill>
                <a:latin typeface="Arial" pitchFamily="34" charset="0"/>
                <a:cs typeface="Arial" pitchFamily="34" charset="0"/>
              </a:rPr>
            </a:br>
            <a:r>
              <a:rPr lang="mn-MN" sz="2400" dirty="0" smtClean="0">
                <a:solidFill>
                  <a:srgbClr val="000000"/>
                </a:solidFill>
                <a:latin typeface="Arial" pitchFamily="34" charset="0"/>
                <a:cs typeface="Arial" pitchFamily="34" charset="0"/>
              </a:rPr>
              <a:t>Эрүүл мэнд</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10</a:t>
            </a:fld>
            <a:endParaRPr lang="en-US"/>
          </a:p>
        </p:txBody>
      </p:sp>
      <p:pic>
        <p:nvPicPr>
          <p:cNvPr id="4098" name="Picture 2" descr="C:\Documents and Settings\All Users\Documents\Information logo\8.jpg"/>
          <p:cNvPicPr>
            <a:picLocks noChangeAspect="1" noChangeArrowheads="1"/>
          </p:cNvPicPr>
          <p:nvPr/>
        </p:nvPicPr>
        <p:blipFill>
          <a:blip r:embed="rId2" cstate="print"/>
          <a:srcRect/>
          <a:stretch>
            <a:fillRect/>
          </a:stretch>
        </p:blipFill>
        <p:spPr bwMode="auto">
          <a:xfrm>
            <a:off x="838200" y="381000"/>
            <a:ext cx="914400" cy="762000"/>
          </a:xfrm>
          <a:prstGeom prst="rect">
            <a:avLst/>
          </a:prstGeom>
          <a:noFill/>
        </p:spPr>
      </p:pic>
      <p:graphicFrame>
        <p:nvGraphicFramePr>
          <p:cNvPr id="8" name="Table 7"/>
          <p:cNvGraphicFramePr>
            <a:graphicFrameLocks noGrp="1"/>
          </p:cNvGraphicFramePr>
          <p:nvPr/>
        </p:nvGraphicFramePr>
        <p:xfrm>
          <a:off x="1828800" y="3581400"/>
          <a:ext cx="6172200" cy="2554914"/>
        </p:xfrm>
        <a:graphic>
          <a:graphicData uri="http://schemas.openxmlformats.org/drawingml/2006/table">
            <a:tbl>
              <a:tblPr/>
              <a:tblGrid>
                <a:gridCol w="1750661"/>
                <a:gridCol w="1077329"/>
                <a:gridCol w="1077329"/>
                <a:gridCol w="2266881"/>
              </a:tblGrid>
              <a:tr h="210484">
                <a:tc>
                  <a:txBody>
                    <a:bodyPr/>
                    <a:lstStyle/>
                    <a:p>
                      <a:pPr algn="ctr" rtl="0" fontAlgn="ctr"/>
                      <a:r>
                        <a:rPr lang="mn-MN" sz="1600" b="0" i="0" u="none" strike="noStrike" dirty="0">
                          <a:solidFill>
                            <a:srgbClr val="000000"/>
                          </a:solidFill>
                          <a:latin typeface="Arial"/>
                        </a:rPr>
                        <a:t>Үзүүлэлт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c>
                  <a:txBody>
                    <a:bodyPr/>
                    <a:lstStyle/>
                    <a:p>
                      <a:pPr algn="ctr" rtl="0" fontAlgn="ctr"/>
                      <a:r>
                        <a:rPr lang="en-US" sz="1600" b="0" i="0" u="none" strike="noStrike">
                          <a:solidFill>
                            <a:srgbClr val="000000"/>
                          </a:solidFill>
                          <a:latin typeface="Arial"/>
                        </a:rPr>
                        <a:t>2014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c>
                  <a:txBody>
                    <a:bodyPr/>
                    <a:lstStyle/>
                    <a:p>
                      <a:pPr algn="ctr" rtl="0" fontAlgn="ctr"/>
                      <a:r>
                        <a:rPr lang="en-US" sz="1600" b="0" i="0" u="none" strike="noStrike">
                          <a:solidFill>
                            <a:srgbClr val="000000"/>
                          </a:solidFill>
                          <a:latin typeface="Arial"/>
                        </a:rPr>
                        <a:t>2015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c>
                  <a:txBody>
                    <a:bodyPr/>
                    <a:lstStyle/>
                    <a:p>
                      <a:pPr algn="ctr" rtl="0" fontAlgn="ctr"/>
                      <a:r>
                        <a:rPr lang="mn-MN" sz="1600" b="0" i="0" u="none" strike="noStrike">
                          <a:solidFill>
                            <a:srgbClr val="000000"/>
                          </a:solidFill>
                          <a:latin typeface="Arial"/>
                        </a:rPr>
                        <a:t>Хувь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6FF99"/>
                    </a:solidFill>
                  </a:tcPr>
                </a:tc>
              </a:tr>
              <a:tr h="378021">
                <a:tc>
                  <a:txBody>
                    <a:bodyPr/>
                    <a:lstStyle/>
                    <a:p>
                      <a:pPr algn="l" rtl="0" fontAlgn="ctr"/>
                      <a:r>
                        <a:rPr lang="mn-MN" sz="1600" b="0" i="0" u="none" strike="noStrike">
                          <a:solidFill>
                            <a:srgbClr val="000000"/>
                          </a:solidFill>
                          <a:latin typeface="Arial"/>
                        </a:rPr>
                        <a:t>Амаржсан эх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1612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1628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a:solidFill>
                            <a:srgbClr val="000000"/>
                          </a:solidFill>
                          <a:latin typeface="Arial"/>
                        </a:rPr>
                        <a:t>1.0 </a:t>
                      </a:r>
                      <a:r>
                        <a:rPr lang="mn-MN" sz="800" b="0" i="0" u="none" strike="noStrike">
                          <a:solidFill>
                            <a:srgbClr val="000000"/>
                          </a:solidFill>
                          <a:latin typeface="Arial"/>
                        </a:rPr>
                        <a:t>хувиар өссөн</a:t>
                      </a:r>
                      <a:endParaRPr lang="mn-MN" sz="1600" b="0" i="0" u="none" strike="noStrike">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378021">
                <a:tc>
                  <a:txBody>
                    <a:bodyPr/>
                    <a:lstStyle/>
                    <a:p>
                      <a:pPr algn="l" rtl="0" fontAlgn="ctr"/>
                      <a:r>
                        <a:rPr lang="mn-MN" sz="1600" b="0" i="0" u="none" strike="noStrike">
                          <a:solidFill>
                            <a:srgbClr val="000000"/>
                          </a:solidFill>
                          <a:latin typeface="Arial"/>
                        </a:rPr>
                        <a:t>Төрсөн хүүхэд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1615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1631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a:solidFill>
                            <a:srgbClr val="000000"/>
                          </a:solidFill>
                          <a:latin typeface="Arial"/>
                        </a:rPr>
                        <a:t>2.2 </a:t>
                      </a:r>
                      <a:r>
                        <a:rPr lang="mn-MN" sz="800" b="0" i="0" u="none" strike="noStrike">
                          <a:solidFill>
                            <a:srgbClr val="000000"/>
                          </a:solidFill>
                          <a:latin typeface="Arial"/>
                        </a:rPr>
                        <a:t>хувиар өссөн</a:t>
                      </a:r>
                      <a:endParaRPr lang="mn-MN" sz="1600" b="0" i="0" u="none" strike="noStrike">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378021">
                <a:tc>
                  <a:txBody>
                    <a:bodyPr/>
                    <a:lstStyle/>
                    <a:p>
                      <a:pPr algn="l" rtl="0" fontAlgn="ctr"/>
                      <a:r>
                        <a:rPr lang="mn-MN" sz="1600" b="0" i="0" u="none" strike="noStrike">
                          <a:solidFill>
                            <a:srgbClr val="000000"/>
                          </a:solidFill>
                          <a:latin typeface="Arial"/>
                        </a:rPr>
                        <a:t>Нийт нас баралт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394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391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dirty="0">
                          <a:solidFill>
                            <a:srgbClr val="000000"/>
                          </a:solidFill>
                          <a:latin typeface="Arial"/>
                        </a:rPr>
                        <a:t>0.8 </a:t>
                      </a:r>
                      <a:r>
                        <a:rPr lang="mn-MN" sz="800" b="0" i="0" u="none" strike="noStrike" dirty="0">
                          <a:solidFill>
                            <a:srgbClr val="000000"/>
                          </a:solidFill>
                          <a:latin typeface="Arial"/>
                        </a:rPr>
                        <a:t>хувиар буурсан</a:t>
                      </a:r>
                      <a:endParaRPr lang="mn-MN" sz="1600" b="0"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420968">
                <a:tc>
                  <a:txBody>
                    <a:bodyPr/>
                    <a:lstStyle/>
                    <a:p>
                      <a:pPr algn="l" rtl="0" fontAlgn="ctr"/>
                      <a:r>
                        <a:rPr lang="mn-MN" sz="1600" b="0" i="0" u="none" strike="noStrike">
                          <a:solidFill>
                            <a:srgbClr val="000000"/>
                          </a:solidFill>
                          <a:latin typeface="Arial"/>
                        </a:rPr>
                        <a:t>Нялхсын эндэгдэл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ctr" rtl="0" fontAlgn="ctr"/>
                      <a:r>
                        <a:rPr lang="en-US" sz="1600" b="0" i="0" u="none" strike="noStrike">
                          <a:solidFill>
                            <a:srgbClr val="000000"/>
                          </a:solidFill>
                          <a:latin typeface="Arial"/>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c>
                  <a:txBody>
                    <a:bodyPr/>
                    <a:lstStyle/>
                    <a:p>
                      <a:pPr algn="l" rtl="0" fontAlgn="ctr"/>
                      <a:r>
                        <a:rPr lang="mn-MN" sz="1600" b="0" i="0" u="none" strike="noStrike" dirty="0">
                          <a:solidFill>
                            <a:srgbClr val="000000"/>
                          </a:solidFill>
                          <a:latin typeface="Arial"/>
                        </a:rPr>
                        <a:t>10.5 </a:t>
                      </a:r>
                      <a:r>
                        <a:rPr lang="mn-MN" sz="800" b="0" i="0" u="none" strike="noStrike" dirty="0">
                          <a:solidFill>
                            <a:srgbClr val="000000"/>
                          </a:solidFill>
                          <a:latin typeface="Arial"/>
                        </a:rPr>
                        <a:t>хувиар өссөн</a:t>
                      </a:r>
                      <a:endParaRPr lang="mn-MN" sz="1600" b="0"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4"/>
                    </a:solidFill>
                  </a:tcPr>
                </a:tc>
              </a:tr>
              <a:tr h="756043">
                <a:tc>
                  <a:txBody>
                    <a:bodyPr/>
                    <a:lstStyle/>
                    <a:p>
                      <a:pPr algn="l" rtl="0" fontAlgn="ctr"/>
                      <a:r>
                        <a:rPr lang="mn-MN" sz="1600" b="0" i="0" u="none" strike="noStrike" dirty="0">
                          <a:solidFill>
                            <a:srgbClr val="000000"/>
                          </a:solidFill>
                          <a:latin typeface="Arial"/>
                        </a:rPr>
                        <a:t>Халдварт өвчнөөр өвчлөгчдийн тоо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latin typeface="Arial"/>
                        </a:rPr>
                        <a:t>418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US" sz="1600" b="0" i="0" u="none" strike="noStrike">
                          <a:solidFill>
                            <a:srgbClr val="000000"/>
                          </a:solidFill>
                          <a:latin typeface="Arial"/>
                        </a:rPr>
                        <a:t>505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ctr"/>
                      <a:r>
                        <a:rPr lang="mn-MN" sz="1600" b="0" i="0" u="none" strike="noStrike" dirty="0">
                          <a:solidFill>
                            <a:srgbClr val="000000"/>
                          </a:solidFill>
                          <a:latin typeface="Arial"/>
                        </a:rPr>
                        <a:t>20.8 </a:t>
                      </a:r>
                      <a:r>
                        <a:rPr lang="mn-MN" sz="800" b="0" i="0" u="none" strike="noStrike" dirty="0">
                          <a:solidFill>
                            <a:srgbClr val="000000"/>
                          </a:solidFill>
                          <a:latin typeface="Arial"/>
                        </a:rPr>
                        <a:t>хувиар өссөн </a:t>
                      </a:r>
                      <a:endParaRPr lang="mn-MN" sz="1600" b="0" i="0" u="none" strike="noStrike" dirty="0">
                        <a:solidFill>
                          <a:srgbClr val="000000"/>
                        </a:solidFill>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bl>
          </a:graphicData>
        </a:graphic>
      </p:graphicFrame>
      <p:graphicFrame>
        <p:nvGraphicFramePr>
          <p:cNvPr id="10" name="Chart 9"/>
          <p:cNvGraphicFramePr/>
          <p:nvPr/>
        </p:nvGraphicFramePr>
        <p:xfrm>
          <a:off x="1066800" y="1371600"/>
          <a:ext cx="3505200" cy="2066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4953000" y="1447800"/>
          <a:ext cx="3629024" cy="1828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8302844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772400" cy="5440363"/>
          </a:xfrm>
        </p:spPr>
        <p:txBody>
          <a:bodyPr/>
          <a:lstStyle/>
          <a:p>
            <a:pPr algn="ctr">
              <a:buNone/>
            </a:pPr>
            <a:endParaRPr lang="en-US" sz="2400" b="1" dirty="0" smtClean="0">
              <a:solidFill>
                <a:srgbClr val="000000"/>
              </a:solidFill>
            </a:endParaRPr>
          </a:p>
          <a:p>
            <a:pPr>
              <a:buNone/>
            </a:pPr>
            <a:r>
              <a:rPr lang="mn-MN" sz="1800" dirty="0" smtClean="0">
                <a:solidFill>
                  <a:srgbClr val="000000"/>
                </a:solidFill>
              </a:rPr>
              <a:t>Аймгийн 201</a:t>
            </a:r>
            <a:r>
              <a:rPr lang="en-US" sz="1800" dirty="0" smtClean="0">
                <a:solidFill>
                  <a:srgbClr val="000000"/>
                </a:solidFill>
              </a:rPr>
              <a:t>5</a:t>
            </a:r>
            <a:r>
              <a:rPr lang="mn-MN" sz="1800" dirty="0" smtClean="0">
                <a:solidFill>
                  <a:srgbClr val="000000"/>
                </a:solidFill>
              </a:rPr>
              <a:t> оны а</a:t>
            </a:r>
            <a:r>
              <a:rPr lang="en-US" sz="1800" dirty="0" smtClean="0">
                <a:solidFill>
                  <a:srgbClr val="000000"/>
                </a:solidFill>
              </a:rPr>
              <a:t>ж </a:t>
            </a:r>
            <a:r>
              <a:rPr lang="en-US" sz="1800" dirty="0" err="1" smtClean="0">
                <a:solidFill>
                  <a:srgbClr val="000000"/>
                </a:solidFill>
              </a:rPr>
              <a:t>үйлдвэрийн</a:t>
            </a:r>
            <a:r>
              <a:rPr lang="en-US" sz="1800" dirty="0" smtClean="0">
                <a:solidFill>
                  <a:srgbClr val="000000"/>
                </a:solidFill>
              </a:rPr>
              <a:t> </a:t>
            </a:r>
            <a:r>
              <a:rPr lang="en-US" sz="1800" dirty="0" err="1" smtClean="0">
                <a:solidFill>
                  <a:srgbClr val="000000"/>
                </a:solidFill>
              </a:rPr>
              <a:t>нийт</a:t>
            </a:r>
            <a:r>
              <a:rPr lang="en-US" sz="1800" dirty="0" smtClean="0">
                <a:solidFill>
                  <a:srgbClr val="000000"/>
                </a:solidFill>
              </a:rPr>
              <a:t> </a:t>
            </a:r>
            <a:r>
              <a:rPr lang="en-US" sz="1800" dirty="0" err="1" smtClean="0">
                <a:solidFill>
                  <a:srgbClr val="000000"/>
                </a:solidFill>
              </a:rPr>
              <a:t>бүтээгдэхүүний</a:t>
            </a:r>
            <a:r>
              <a:rPr lang="en-US" sz="1800" dirty="0" smtClean="0">
                <a:solidFill>
                  <a:srgbClr val="000000"/>
                </a:solidFill>
              </a:rPr>
              <a:t> </a:t>
            </a:r>
            <a:r>
              <a:rPr lang="en-US" sz="1800" dirty="0" err="1" smtClean="0">
                <a:solidFill>
                  <a:srgbClr val="000000"/>
                </a:solidFill>
              </a:rPr>
              <a:t>үйлдвэрлэл</a:t>
            </a:r>
            <a:r>
              <a:rPr lang="en-US" sz="1800" dirty="0" smtClean="0">
                <a:solidFill>
                  <a:srgbClr val="000000"/>
                </a:solidFill>
              </a:rPr>
              <a:t> </a:t>
            </a:r>
            <a:r>
              <a:rPr lang="en-US" sz="1800" dirty="0" err="1" smtClean="0">
                <a:solidFill>
                  <a:srgbClr val="000000"/>
                </a:solidFill>
              </a:rPr>
              <a:t>оны</a:t>
            </a:r>
            <a:r>
              <a:rPr lang="en-US" sz="1800" dirty="0" smtClean="0">
                <a:solidFill>
                  <a:srgbClr val="000000"/>
                </a:solidFill>
              </a:rPr>
              <a:t> </a:t>
            </a:r>
            <a:r>
              <a:rPr lang="en-US" sz="1800" dirty="0" err="1" smtClean="0">
                <a:solidFill>
                  <a:srgbClr val="000000"/>
                </a:solidFill>
              </a:rPr>
              <a:t>үнээр</a:t>
            </a:r>
            <a:r>
              <a:rPr lang="en-US" sz="1800" dirty="0" smtClean="0">
                <a:solidFill>
                  <a:srgbClr val="000000"/>
                </a:solidFill>
              </a:rPr>
              <a:t> 10 </a:t>
            </a:r>
            <a:r>
              <a:rPr lang="en-US" sz="1800" dirty="0" err="1" smtClean="0">
                <a:solidFill>
                  <a:srgbClr val="000000"/>
                </a:solidFill>
              </a:rPr>
              <a:t>тэрбум</a:t>
            </a:r>
            <a:r>
              <a:rPr lang="en-US" sz="1800" dirty="0" smtClean="0">
                <a:solidFill>
                  <a:srgbClr val="000000"/>
                </a:solidFill>
              </a:rPr>
              <a:t> 870.4 </a:t>
            </a:r>
            <a:r>
              <a:rPr lang="en-US" sz="1800" dirty="0" err="1" smtClean="0">
                <a:solidFill>
                  <a:srgbClr val="000000"/>
                </a:solidFill>
              </a:rPr>
              <a:t>сая</a:t>
            </a:r>
            <a:r>
              <a:rPr lang="en-US" sz="1800" dirty="0" smtClean="0">
                <a:solidFill>
                  <a:srgbClr val="000000"/>
                </a:solidFill>
              </a:rPr>
              <a:t> </a:t>
            </a:r>
            <a:r>
              <a:rPr lang="en-US" sz="1800" dirty="0" err="1" smtClean="0">
                <a:solidFill>
                  <a:srgbClr val="000000"/>
                </a:solidFill>
              </a:rPr>
              <a:t>төгрөг</a:t>
            </a:r>
            <a:r>
              <a:rPr lang="en-US" sz="1800" dirty="0" smtClean="0">
                <a:solidFill>
                  <a:srgbClr val="000000"/>
                </a:solidFill>
              </a:rPr>
              <a:t> </a:t>
            </a:r>
            <a:r>
              <a:rPr lang="en-US" sz="1800" dirty="0" err="1" smtClean="0">
                <a:solidFill>
                  <a:srgbClr val="000000"/>
                </a:solidFill>
              </a:rPr>
              <a:t>болж</a:t>
            </a:r>
            <a:r>
              <a:rPr lang="en-US" sz="1800" dirty="0" smtClean="0">
                <a:solidFill>
                  <a:srgbClr val="000000"/>
                </a:solidFill>
              </a:rPr>
              <a:t>  </a:t>
            </a:r>
            <a:r>
              <a:rPr lang="en-US" sz="1800" dirty="0" err="1" smtClean="0">
                <a:solidFill>
                  <a:srgbClr val="000000"/>
                </a:solidFill>
              </a:rPr>
              <a:t>өнгөрсөн</a:t>
            </a:r>
            <a:r>
              <a:rPr lang="en-US" sz="1800" dirty="0" smtClean="0">
                <a:solidFill>
                  <a:srgbClr val="000000"/>
                </a:solidFill>
              </a:rPr>
              <a:t> </a:t>
            </a:r>
            <a:r>
              <a:rPr lang="en-US" sz="1800" dirty="0" err="1" smtClean="0">
                <a:solidFill>
                  <a:srgbClr val="000000"/>
                </a:solidFill>
              </a:rPr>
              <a:t>он</a:t>
            </a:r>
            <a:r>
              <a:rPr lang="mn-MN" sz="1800" dirty="0" smtClean="0">
                <a:solidFill>
                  <a:srgbClr val="000000"/>
                </a:solidFill>
              </a:rPr>
              <a:t>оос </a:t>
            </a:r>
            <a:r>
              <a:rPr lang="en-US" sz="1800" dirty="0" smtClean="0">
                <a:solidFill>
                  <a:srgbClr val="000000"/>
                </a:solidFill>
              </a:rPr>
              <a:t>6.5 </a:t>
            </a:r>
            <a:r>
              <a:rPr lang="en-US" sz="1800" dirty="0" err="1" smtClean="0">
                <a:solidFill>
                  <a:srgbClr val="000000"/>
                </a:solidFill>
              </a:rPr>
              <a:t>хувиар</a:t>
            </a:r>
            <a:r>
              <a:rPr lang="en-US" sz="1800" dirty="0" smtClean="0">
                <a:solidFill>
                  <a:srgbClr val="000000"/>
                </a:solidFill>
              </a:rPr>
              <a:t> </a:t>
            </a:r>
            <a:r>
              <a:rPr lang="en-US" sz="1800" dirty="0" err="1" smtClean="0">
                <a:solidFill>
                  <a:srgbClr val="000000"/>
                </a:solidFill>
              </a:rPr>
              <a:t>буюу</a:t>
            </a:r>
            <a:r>
              <a:rPr lang="en-US" sz="1800" dirty="0" smtClean="0">
                <a:solidFill>
                  <a:srgbClr val="000000"/>
                </a:solidFill>
              </a:rPr>
              <a:t> 758.0 </a:t>
            </a:r>
            <a:r>
              <a:rPr lang="en-US" sz="1800" dirty="0" err="1" smtClean="0">
                <a:solidFill>
                  <a:srgbClr val="000000"/>
                </a:solidFill>
              </a:rPr>
              <a:t>сая</a:t>
            </a:r>
            <a:r>
              <a:rPr lang="en-US" sz="1800" dirty="0" smtClean="0">
                <a:solidFill>
                  <a:srgbClr val="000000"/>
                </a:solidFill>
              </a:rPr>
              <a:t> </a:t>
            </a:r>
            <a:r>
              <a:rPr lang="en-US" sz="1800" dirty="0" err="1" smtClean="0">
                <a:solidFill>
                  <a:srgbClr val="000000"/>
                </a:solidFill>
              </a:rPr>
              <a:t>төгрөгөөр</a:t>
            </a:r>
            <a:r>
              <a:rPr lang="en-US" sz="1800" dirty="0" smtClean="0">
                <a:solidFill>
                  <a:srgbClr val="000000"/>
                </a:solidFill>
              </a:rPr>
              <a:t> </a:t>
            </a:r>
            <a:r>
              <a:rPr lang="mn-MN" sz="1800" dirty="0" smtClean="0">
                <a:solidFill>
                  <a:srgbClr val="000000"/>
                </a:solidFill>
              </a:rPr>
              <a:t>буурсан нь аймгийн нийт үйлдвэрлэлийн 70 гаруй хувийг үйлдвэрлэж байсан цахилгаан эрчим хүчийг төвийн эрчим хүчний системээс хангах болсоноос өнгөрсөн оны үйлдвэрлэлтээс 882.4 мян.квт.ц  буюу 1016.8 сая төгрөгөөр буурсан нь нөлөөлсөн байна. </a:t>
            </a:r>
            <a:endParaRPr lang="en-US" sz="1800" dirty="0" smtClean="0">
              <a:solidFill>
                <a:srgbClr val="000000"/>
              </a:solidFill>
            </a:endParaRPr>
          </a:p>
          <a:p>
            <a:pPr>
              <a:buNone/>
            </a:pPr>
            <a:r>
              <a:rPr lang="mn-MN" sz="1800" dirty="0" smtClean="0">
                <a:solidFill>
                  <a:srgbClr val="000000"/>
                </a:solidFill>
              </a:rPr>
              <a:t>Тайлант хугацаанд улсын мэдээнд орсоноор аймгийн  уул уурхайн салбарт алт 1.2 тн буюу 72.6 тэр бум төгрөгийн, мөнгө 2.0 тн буюу 1.6 тэр бум төгрөгийн  олборлолт хийгдээд байна.</a:t>
            </a:r>
            <a:endParaRPr lang="en-US" sz="1800" dirty="0" smtClean="0">
              <a:solidFill>
                <a:srgbClr val="000000"/>
              </a:solidFill>
            </a:endParaRPr>
          </a:p>
          <a:p>
            <a:pPr>
              <a:buNone/>
            </a:pPr>
            <a:r>
              <a:rPr lang="mn-MN" sz="1800" dirty="0" smtClean="0">
                <a:solidFill>
                  <a:srgbClr val="000000"/>
                </a:solidFill>
              </a:rPr>
              <a:t>Н</a:t>
            </a:r>
            <a:r>
              <a:rPr lang="en-US" sz="1800" dirty="0" err="1" smtClean="0">
                <a:solidFill>
                  <a:srgbClr val="000000"/>
                </a:solidFill>
              </a:rPr>
              <a:t>ийт</a:t>
            </a:r>
            <a:r>
              <a:rPr lang="en-US" sz="1800" dirty="0" smtClean="0">
                <a:solidFill>
                  <a:srgbClr val="000000"/>
                </a:solidFill>
              </a:rPr>
              <a:t> </a:t>
            </a:r>
            <a:r>
              <a:rPr lang="en-US" sz="1800" dirty="0" err="1" smtClean="0">
                <a:solidFill>
                  <a:srgbClr val="000000"/>
                </a:solidFill>
              </a:rPr>
              <a:t>үйлдвэрлэлд</a:t>
            </a:r>
            <a:r>
              <a:rPr lang="en-US" sz="1800" dirty="0" smtClean="0">
                <a:solidFill>
                  <a:srgbClr val="000000"/>
                </a:solidFill>
              </a:rPr>
              <a:t> </a:t>
            </a:r>
            <a:r>
              <a:rPr lang="en-US" sz="1800" dirty="0" err="1" smtClean="0">
                <a:solidFill>
                  <a:srgbClr val="000000"/>
                </a:solidFill>
              </a:rPr>
              <a:t>цахилгаан</a:t>
            </a:r>
            <a:r>
              <a:rPr lang="en-US" sz="1800" dirty="0" smtClean="0">
                <a:solidFill>
                  <a:srgbClr val="000000"/>
                </a:solidFill>
              </a:rPr>
              <a:t>, </a:t>
            </a:r>
            <a:r>
              <a:rPr lang="en-US" sz="1800" dirty="0" err="1" smtClean="0">
                <a:solidFill>
                  <a:srgbClr val="000000"/>
                </a:solidFill>
              </a:rPr>
              <a:t>дулаан</a:t>
            </a:r>
            <a:r>
              <a:rPr lang="en-US" sz="1800" dirty="0" smtClean="0">
                <a:solidFill>
                  <a:srgbClr val="000000"/>
                </a:solidFill>
              </a:rPr>
              <a:t>, </a:t>
            </a:r>
            <a:r>
              <a:rPr lang="en-US" sz="1800" dirty="0" err="1" smtClean="0">
                <a:solidFill>
                  <a:srgbClr val="000000"/>
                </a:solidFill>
              </a:rPr>
              <a:t>усан</a:t>
            </a:r>
            <a:r>
              <a:rPr lang="en-US" sz="1800" dirty="0" smtClean="0">
                <a:solidFill>
                  <a:srgbClr val="000000"/>
                </a:solidFill>
              </a:rPr>
              <a:t> </a:t>
            </a:r>
            <a:r>
              <a:rPr lang="en-US" sz="1800" dirty="0" err="1" smtClean="0">
                <a:solidFill>
                  <a:srgbClr val="000000"/>
                </a:solidFill>
              </a:rPr>
              <a:t>хангамжийн</a:t>
            </a:r>
            <a:r>
              <a:rPr lang="en-US" sz="1800" dirty="0" smtClean="0">
                <a:solidFill>
                  <a:srgbClr val="000000"/>
                </a:solidFill>
              </a:rPr>
              <a:t> </a:t>
            </a:r>
            <a:r>
              <a:rPr lang="en-US" sz="1800" dirty="0" err="1" smtClean="0">
                <a:solidFill>
                  <a:srgbClr val="000000"/>
                </a:solidFill>
              </a:rPr>
              <a:t>үйлдвэрлэл</a:t>
            </a:r>
            <a:r>
              <a:rPr lang="en-US" sz="1800" dirty="0" smtClean="0">
                <a:solidFill>
                  <a:srgbClr val="000000"/>
                </a:solidFill>
              </a:rPr>
              <a:t> </a:t>
            </a:r>
            <a:r>
              <a:rPr lang="mn-MN" sz="1800" dirty="0" smtClean="0">
                <a:solidFill>
                  <a:srgbClr val="000000"/>
                </a:solidFill>
              </a:rPr>
              <a:t>55.4 </a:t>
            </a:r>
            <a:r>
              <a:rPr lang="en-US" sz="1800" dirty="0" err="1" smtClean="0">
                <a:solidFill>
                  <a:srgbClr val="000000"/>
                </a:solidFill>
              </a:rPr>
              <a:t>хувийг</a:t>
            </a:r>
            <a:r>
              <a:rPr lang="en-US" sz="1800" dirty="0" smtClean="0">
                <a:solidFill>
                  <a:srgbClr val="000000"/>
                </a:solidFill>
              </a:rPr>
              <a:t>, </a:t>
            </a:r>
            <a:r>
              <a:rPr lang="en-US" sz="1800" dirty="0" err="1" smtClean="0">
                <a:solidFill>
                  <a:srgbClr val="000000"/>
                </a:solidFill>
              </a:rPr>
              <a:t>хүнсний</a:t>
            </a:r>
            <a:r>
              <a:rPr lang="en-US" sz="1800" dirty="0" smtClean="0">
                <a:solidFill>
                  <a:srgbClr val="000000"/>
                </a:solidFill>
              </a:rPr>
              <a:t> </a:t>
            </a:r>
            <a:r>
              <a:rPr lang="en-US" sz="1800" dirty="0" err="1" smtClean="0">
                <a:solidFill>
                  <a:srgbClr val="000000"/>
                </a:solidFill>
              </a:rPr>
              <a:t>үйлдвэрлэл</a:t>
            </a:r>
            <a:r>
              <a:rPr lang="en-US" sz="1800" dirty="0" smtClean="0">
                <a:solidFill>
                  <a:srgbClr val="000000"/>
                </a:solidFill>
              </a:rPr>
              <a:t> 21.8 </a:t>
            </a:r>
            <a:r>
              <a:rPr lang="en-US" sz="1800" dirty="0" err="1" smtClean="0">
                <a:solidFill>
                  <a:srgbClr val="000000"/>
                </a:solidFill>
              </a:rPr>
              <a:t>хув</a:t>
            </a:r>
            <a:r>
              <a:rPr lang="mn-MN" sz="1800" dirty="0" smtClean="0">
                <a:solidFill>
                  <a:srgbClr val="000000"/>
                </a:solidFill>
              </a:rPr>
              <a:t>ь</a:t>
            </a:r>
            <a:r>
              <a:rPr lang="en-US" sz="1800" dirty="0" smtClean="0">
                <a:solidFill>
                  <a:srgbClr val="000000"/>
                </a:solidFill>
              </a:rPr>
              <a:t>, </a:t>
            </a:r>
            <a:r>
              <a:rPr lang="en-US" sz="1800" dirty="0" err="1" smtClean="0">
                <a:solidFill>
                  <a:srgbClr val="000000"/>
                </a:solidFill>
              </a:rPr>
              <a:t>хувцас</a:t>
            </a:r>
            <a:r>
              <a:rPr lang="en-US" sz="1800" dirty="0" smtClean="0">
                <a:solidFill>
                  <a:srgbClr val="000000"/>
                </a:solidFill>
              </a:rPr>
              <a:t> </a:t>
            </a:r>
            <a:r>
              <a:rPr lang="en-US" sz="1800" dirty="0" err="1" smtClean="0">
                <a:solidFill>
                  <a:srgbClr val="000000"/>
                </a:solidFill>
              </a:rPr>
              <a:t>үйлдвэрлэл</a:t>
            </a:r>
            <a:r>
              <a:rPr lang="en-US" sz="1800" dirty="0" smtClean="0">
                <a:solidFill>
                  <a:srgbClr val="000000"/>
                </a:solidFill>
              </a:rPr>
              <a:t> </a:t>
            </a:r>
            <a:r>
              <a:rPr lang="mn-MN" sz="1800" dirty="0" smtClean="0">
                <a:solidFill>
                  <a:srgbClr val="000000"/>
                </a:solidFill>
              </a:rPr>
              <a:t>10.</a:t>
            </a:r>
            <a:r>
              <a:rPr lang="en-US" sz="1800" dirty="0" smtClean="0">
                <a:solidFill>
                  <a:srgbClr val="000000"/>
                </a:solidFill>
              </a:rPr>
              <a:t>4 </a:t>
            </a:r>
            <a:r>
              <a:rPr lang="en-US" sz="1800" dirty="0" err="1" smtClean="0">
                <a:solidFill>
                  <a:srgbClr val="000000"/>
                </a:solidFill>
              </a:rPr>
              <a:t>хув</a:t>
            </a:r>
            <a:r>
              <a:rPr lang="mn-MN" sz="1800" dirty="0" smtClean="0">
                <a:solidFill>
                  <a:srgbClr val="000000"/>
                </a:solidFill>
              </a:rPr>
              <a:t>ь</a:t>
            </a:r>
            <a:r>
              <a:rPr lang="en-US" sz="1800" dirty="0" smtClean="0">
                <a:solidFill>
                  <a:srgbClr val="000000"/>
                </a:solidFill>
              </a:rPr>
              <a:t>, </a:t>
            </a:r>
            <a:r>
              <a:rPr lang="en-US" sz="1800" dirty="0" err="1" smtClean="0">
                <a:solidFill>
                  <a:srgbClr val="000000"/>
                </a:solidFill>
              </a:rPr>
              <a:t>модон</a:t>
            </a:r>
            <a:r>
              <a:rPr lang="en-US" sz="1800" dirty="0" smtClean="0">
                <a:solidFill>
                  <a:srgbClr val="000000"/>
                </a:solidFill>
              </a:rPr>
              <a:t> </a:t>
            </a:r>
            <a:r>
              <a:rPr lang="en-US" sz="1800" dirty="0" err="1" smtClean="0">
                <a:solidFill>
                  <a:srgbClr val="000000"/>
                </a:solidFill>
              </a:rPr>
              <a:t>эдлэл</a:t>
            </a:r>
            <a:r>
              <a:rPr lang="en-US" sz="1800" dirty="0" smtClean="0">
                <a:solidFill>
                  <a:srgbClr val="000000"/>
                </a:solidFill>
              </a:rPr>
              <a:t> </a:t>
            </a:r>
            <a:r>
              <a:rPr lang="en-US" sz="1800" dirty="0" err="1" smtClean="0">
                <a:solidFill>
                  <a:srgbClr val="000000"/>
                </a:solidFill>
              </a:rPr>
              <a:t>үйлдвэрлэл</a:t>
            </a:r>
            <a:r>
              <a:rPr lang="en-US" sz="1800" dirty="0" smtClean="0">
                <a:solidFill>
                  <a:srgbClr val="000000"/>
                </a:solidFill>
              </a:rPr>
              <a:t> 6.4 </a:t>
            </a:r>
            <a:r>
              <a:rPr lang="en-US" sz="1800" dirty="0" err="1" smtClean="0">
                <a:solidFill>
                  <a:srgbClr val="000000"/>
                </a:solidFill>
              </a:rPr>
              <a:t>хув</a:t>
            </a:r>
            <a:r>
              <a:rPr lang="mn-MN" sz="1800" dirty="0" smtClean="0">
                <a:solidFill>
                  <a:srgbClr val="000000"/>
                </a:solidFill>
              </a:rPr>
              <a:t>ь</a:t>
            </a:r>
            <a:r>
              <a:rPr lang="en-US" sz="1800" dirty="0" smtClean="0">
                <a:solidFill>
                  <a:srgbClr val="000000"/>
                </a:solidFill>
              </a:rPr>
              <a:t>, </a:t>
            </a:r>
            <a:r>
              <a:rPr lang="mn-MN" sz="1800" dirty="0" smtClean="0">
                <a:solidFill>
                  <a:srgbClr val="000000"/>
                </a:solidFill>
              </a:rPr>
              <a:t>барилгын ханын материал </a:t>
            </a:r>
            <a:r>
              <a:rPr lang="en-US" sz="1800" dirty="0" smtClean="0">
                <a:solidFill>
                  <a:srgbClr val="000000"/>
                </a:solidFill>
              </a:rPr>
              <a:t>2.8</a:t>
            </a:r>
            <a:r>
              <a:rPr lang="mn-MN" sz="1800" dirty="0" smtClean="0">
                <a:solidFill>
                  <a:srgbClr val="000000"/>
                </a:solidFill>
              </a:rPr>
              <a:t> хувь, гурил үйлдвэрлэл </a:t>
            </a:r>
            <a:r>
              <a:rPr lang="en-US" sz="1800" dirty="0" smtClean="0">
                <a:solidFill>
                  <a:srgbClr val="000000"/>
                </a:solidFill>
              </a:rPr>
              <a:t>0.7</a:t>
            </a:r>
            <a:r>
              <a:rPr lang="mn-MN" sz="1800" dirty="0" smtClean="0">
                <a:solidFill>
                  <a:srgbClr val="000000"/>
                </a:solidFill>
              </a:rPr>
              <a:t> хувь, эсгий, эсгий эдлэл 0.</a:t>
            </a:r>
            <a:r>
              <a:rPr lang="en-US" sz="1800" dirty="0" smtClean="0">
                <a:solidFill>
                  <a:srgbClr val="000000"/>
                </a:solidFill>
              </a:rPr>
              <a:t>6</a:t>
            </a:r>
            <a:r>
              <a:rPr lang="mn-MN" sz="1800" dirty="0" smtClean="0">
                <a:solidFill>
                  <a:srgbClr val="000000"/>
                </a:solidFill>
              </a:rPr>
              <a:t> хувь, боловсруулсан мах 1.2 хувь, </a:t>
            </a:r>
            <a:r>
              <a:rPr lang="en-US" sz="1800" dirty="0" err="1" smtClean="0">
                <a:solidFill>
                  <a:srgbClr val="000000"/>
                </a:solidFill>
              </a:rPr>
              <a:t>бусад</a:t>
            </a:r>
            <a:r>
              <a:rPr lang="en-US" sz="1800" dirty="0" smtClean="0">
                <a:solidFill>
                  <a:srgbClr val="000000"/>
                </a:solidFill>
              </a:rPr>
              <a:t> </a:t>
            </a:r>
            <a:r>
              <a:rPr lang="en-US" sz="1800" dirty="0" err="1" smtClean="0">
                <a:solidFill>
                  <a:srgbClr val="000000"/>
                </a:solidFill>
              </a:rPr>
              <a:t>үйлдвэрлэл</a:t>
            </a:r>
            <a:r>
              <a:rPr lang="en-US" sz="1800" dirty="0" smtClean="0">
                <a:solidFill>
                  <a:srgbClr val="000000"/>
                </a:solidFill>
              </a:rPr>
              <a:t> 0.</a:t>
            </a:r>
            <a:r>
              <a:rPr lang="mn-MN" sz="1800" dirty="0" smtClean="0">
                <a:solidFill>
                  <a:srgbClr val="000000"/>
                </a:solidFill>
              </a:rPr>
              <a:t>7</a:t>
            </a:r>
            <a:r>
              <a:rPr lang="en-US" sz="1800" dirty="0" smtClean="0">
                <a:solidFill>
                  <a:srgbClr val="000000"/>
                </a:solidFill>
              </a:rPr>
              <a:t> </a:t>
            </a:r>
            <a:r>
              <a:rPr lang="en-US" sz="1800" dirty="0" err="1" smtClean="0">
                <a:solidFill>
                  <a:srgbClr val="000000"/>
                </a:solidFill>
              </a:rPr>
              <a:t>хувийг</a:t>
            </a:r>
            <a:r>
              <a:rPr lang="en-US" sz="1800" dirty="0" smtClean="0">
                <a:solidFill>
                  <a:srgbClr val="000000"/>
                </a:solidFill>
              </a:rPr>
              <a:t> </a:t>
            </a:r>
            <a:r>
              <a:rPr lang="en-US" sz="1800" dirty="0" err="1" smtClean="0">
                <a:solidFill>
                  <a:srgbClr val="000000"/>
                </a:solidFill>
              </a:rPr>
              <a:t>тус</a:t>
            </a:r>
            <a:r>
              <a:rPr lang="en-US" sz="1800" dirty="0" smtClean="0">
                <a:solidFill>
                  <a:srgbClr val="000000"/>
                </a:solidFill>
              </a:rPr>
              <a:t> </a:t>
            </a:r>
            <a:r>
              <a:rPr lang="en-US" sz="1800" dirty="0" err="1" smtClean="0">
                <a:solidFill>
                  <a:srgbClr val="000000"/>
                </a:solidFill>
              </a:rPr>
              <a:t>тус</a:t>
            </a:r>
            <a:r>
              <a:rPr lang="en-US" sz="1800" dirty="0" smtClean="0">
                <a:solidFill>
                  <a:srgbClr val="000000"/>
                </a:solidFill>
              </a:rPr>
              <a:t> </a:t>
            </a:r>
            <a:r>
              <a:rPr lang="en-US" sz="1800" dirty="0" err="1" smtClean="0">
                <a:solidFill>
                  <a:srgbClr val="000000"/>
                </a:solidFill>
              </a:rPr>
              <a:t>эзэлж</a:t>
            </a:r>
            <a:r>
              <a:rPr lang="en-US" sz="1800" dirty="0" smtClean="0">
                <a:solidFill>
                  <a:srgbClr val="000000"/>
                </a:solidFill>
              </a:rPr>
              <a:t> </a:t>
            </a:r>
            <a:r>
              <a:rPr lang="en-US" sz="1800" dirty="0" err="1" smtClean="0">
                <a:solidFill>
                  <a:srgbClr val="000000"/>
                </a:solidFill>
              </a:rPr>
              <a:t>байна</a:t>
            </a:r>
            <a:r>
              <a:rPr lang="en-US" sz="2000" dirty="0" smtClean="0"/>
              <a:t>.</a:t>
            </a:r>
          </a:p>
          <a:p>
            <a:pPr>
              <a:buNone/>
            </a:pPr>
            <a:r>
              <a:rPr lang="mn-MN" sz="2000" dirty="0" smtClean="0"/>
              <a:t> </a:t>
            </a:r>
            <a:r>
              <a:rPr lang="en-US" sz="2000" dirty="0" smtClean="0"/>
              <a:t>    </a:t>
            </a:r>
          </a:p>
          <a:p>
            <a:pPr algn="just">
              <a:buNone/>
            </a:pPr>
            <a:endParaRPr lang="en-US" sz="2000" dirty="0" smtClean="0">
              <a:solidFill>
                <a:srgbClr val="000000"/>
              </a:solidFill>
            </a:endParaRPr>
          </a:p>
          <a:p>
            <a:pPr algn="just">
              <a:buNone/>
            </a:pPr>
            <a:endParaRPr lang="en-US" sz="2000" dirty="0" smtClean="0">
              <a:solidFill>
                <a:srgbClr val="000000"/>
              </a:solidFill>
            </a:endParaRPr>
          </a:p>
          <a:p>
            <a:pPr algn="just">
              <a:buNone/>
            </a:pPr>
            <a:endParaRPr lang="en-US" sz="2000" dirty="0" smtClean="0">
              <a:solidFill>
                <a:srgbClr val="000000"/>
              </a:solidFill>
            </a:endParaRPr>
          </a:p>
          <a:p>
            <a:pPr algn="just">
              <a:buNone/>
            </a:pPr>
            <a:r>
              <a:rPr lang="mn-MN" sz="2000" dirty="0" smtClean="0">
                <a:solidFill>
                  <a:srgbClr val="000000"/>
                </a:solidFill>
              </a:rPr>
              <a:t> </a:t>
            </a:r>
            <a:r>
              <a:rPr lang="en-US" sz="2000" dirty="0" smtClean="0">
                <a:solidFill>
                  <a:srgbClr val="000000"/>
                </a:solidFill>
              </a:rPr>
              <a:t> </a:t>
            </a:r>
          </a:p>
          <a:p>
            <a:pPr>
              <a:buNone/>
            </a:pPr>
            <a:endParaRPr lang="en-US"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11</a:t>
            </a:fld>
            <a:endParaRPr lang="en-US"/>
          </a:p>
        </p:txBody>
      </p:sp>
      <p:pic>
        <p:nvPicPr>
          <p:cNvPr id="5" name="Picture 4" descr="\\TSEGMID\share\Information logo\19.jpg"/>
          <p:cNvPicPr>
            <a:picLocks noChangeAspect="1" noChangeArrowheads="1"/>
          </p:cNvPicPr>
          <p:nvPr/>
        </p:nvPicPr>
        <p:blipFill>
          <a:blip r:embed="rId2" cstate="print"/>
          <a:srcRect/>
          <a:stretch>
            <a:fillRect/>
          </a:stretch>
        </p:blipFill>
        <p:spPr bwMode="auto">
          <a:xfrm>
            <a:off x="838200" y="0"/>
            <a:ext cx="1371600" cy="1143000"/>
          </a:xfrm>
          <a:prstGeom prst="rect">
            <a:avLst/>
          </a:prstGeom>
          <a:noFill/>
        </p:spPr>
      </p:pic>
      <p:sp>
        <p:nvSpPr>
          <p:cNvPr id="7" name="Rectangle 6"/>
          <p:cNvSpPr/>
          <p:nvPr/>
        </p:nvSpPr>
        <p:spPr>
          <a:xfrm>
            <a:off x="2438400" y="381000"/>
            <a:ext cx="5867400" cy="800219"/>
          </a:xfrm>
          <a:prstGeom prst="rect">
            <a:avLst/>
          </a:prstGeom>
        </p:spPr>
        <p:txBody>
          <a:bodyPr wrap="square">
            <a:spAutoFit/>
          </a:bodyPr>
          <a:lstStyle/>
          <a:p>
            <a:r>
              <a:rPr lang="mn-MN" sz="1600" dirty="0" smtClean="0">
                <a:solidFill>
                  <a:srgbClr val="0070C0"/>
                </a:solidFill>
                <a:latin typeface="Arial" pitchFamily="34" charset="0"/>
                <a:cs typeface="Arial" pitchFamily="34" charset="0"/>
              </a:rPr>
              <a:t>АЖ</a:t>
            </a:r>
            <a:r>
              <a:rPr lang="mn-MN" sz="2800" dirty="0" smtClean="0">
                <a:solidFill>
                  <a:srgbClr val="0070C0"/>
                </a:solidFill>
                <a:latin typeface="Arial" pitchFamily="34" charset="0"/>
                <a:cs typeface="Arial" pitchFamily="34" charset="0"/>
              </a:rPr>
              <a:t> </a:t>
            </a:r>
            <a:r>
              <a:rPr lang="mn-MN" dirty="0" smtClean="0">
                <a:solidFill>
                  <a:srgbClr val="0070C0"/>
                </a:solidFill>
                <a:latin typeface="Arial" pitchFamily="34" charset="0"/>
                <a:cs typeface="Arial" pitchFamily="34" charset="0"/>
              </a:rPr>
              <a:t>ҮЙЛДВЭРИЙН САЛБАРЫН НИЙТ ҮЙЛДВЭРЛЭЛ </a:t>
            </a:r>
            <a:br>
              <a:rPr lang="mn-MN" dirty="0" smtClean="0">
                <a:solidFill>
                  <a:srgbClr val="0070C0"/>
                </a:solidFill>
                <a:latin typeface="Arial" pitchFamily="34" charset="0"/>
                <a:cs typeface="Arial" pitchFamily="34" charset="0"/>
              </a:rPr>
            </a:br>
            <a:r>
              <a:rPr lang="en-US" dirty="0" smtClean="0">
                <a:solidFill>
                  <a:srgbClr val="0070C0"/>
                </a:solidFill>
                <a:latin typeface="Arial" pitchFamily="34" charset="0"/>
                <a:cs typeface="Arial" pitchFamily="34" charset="0"/>
              </a:rPr>
              <a:t>                                    </a:t>
            </a:r>
            <a:r>
              <a:rPr lang="mn-MN" sz="1200" dirty="0" smtClean="0">
                <a:solidFill>
                  <a:srgbClr val="FF0000"/>
                </a:solidFill>
                <a:latin typeface="Arial" pitchFamily="34" charset="0"/>
                <a:cs typeface="Arial" pitchFamily="34" charset="0"/>
              </a:rPr>
              <a:t>/ОНЫ ҮНЭЭР/</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1400" dirty="0" smtClean="0">
                <a:solidFill>
                  <a:srgbClr val="0070C0"/>
                </a:solidFill>
                <a:latin typeface="Arial" pitchFamily="34" charset="0"/>
                <a:cs typeface="Arial" pitchFamily="34" charset="0"/>
              </a:rPr>
              <a:t>АЖ</a:t>
            </a:r>
            <a:r>
              <a:rPr lang="mn-MN" sz="2400" dirty="0" smtClean="0">
                <a:solidFill>
                  <a:srgbClr val="0070C0"/>
                </a:solidFill>
                <a:latin typeface="Arial" pitchFamily="34" charset="0"/>
                <a:cs typeface="Arial" pitchFamily="34" charset="0"/>
              </a:rPr>
              <a:t> </a:t>
            </a:r>
            <a:r>
              <a:rPr lang="mn-MN" sz="1600" dirty="0" smtClean="0">
                <a:solidFill>
                  <a:srgbClr val="0070C0"/>
                </a:solidFill>
                <a:latin typeface="Arial" pitchFamily="34" charset="0"/>
                <a:cs typeface="Arial" pitchFamily="34" charset="0"/>
              </a:rPr>
              <a:t>ҮЙЛДВЭРИЙН САЛБАРЫН НИЙТ ҮЙЛДВЭРЛЭЛ </a:t>
            </a:r>
            <a:br>
              <a:rPr lang="mn-MN" sz="1600" dirty="0" smtClean="0">
                <a:solidFill>
                  <a:srgbClr val="0070C0"/>
                </a:solidFill>
                <a:latin typeface="Arial" pitchFamily="34" charset="0"/>
                <a:cs typeface="Arial" pitchFamily="34" charset="0"/>
              </a:rPr>
            </a:br>
            <a:endParaRPr lang="en-US" sz="1100" dirty="0">
              <a:solidFill>
                <a:srgbClr val="FF0000"/>
              </a:solidFill>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12</a:t>
            </a:fld>
            <a:endParaRPr lang="en-US"/>
          </a:p>
        </p:txBody>
      </p:sp>
      <p:pic>
        <p:nvPicPr>
          <p:cNvPr id="1028" name="Picture 4" descr="\\TSEGMID\share\Information logo\19.jpg"/>
          <p:cNvPicPr>
            <a:picLocks noChangeAspect="1" noChangeArrowheads="1"/>
          </p:cNvPicPr>
          <p:nvPr/>
        </p:nvPicPr>
        <p:blipFill>
          <a:blip r:embed="rId2" cstate="print"/>
          <a:srcRect/>
          <a:stretch>
            <a:fillRect/>
          </a:stretch>
        </p:blipFill>
        <p:spPr bwMode="auto">
          <a:xfrm>
            <a:off x="838200" y="0"/>
            <a:ext cx="1371600" cy="1143000"/>
          </a:xfrm>
          <a:prstGeom prst="rect">
            <a:avLst/>
          </a:prstGeom>
          <a:noFill/>
        </p:spPr>
      </p:pic>
      <p:pic>
        <p:nvPicPr>
          <p:cNvPr id="9"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1600200"/>
            <a:ext cx="457200" cy="342900"/>
          </a:xfrm>
          <a:prstGeom prst="rect">
            <a:avLst/>
          </a:prstGeom>
          <a:noFill/>
        </p:spPr>
      </p:pic>
      <p:graphicFrame>
        <p:nvGraphicFramePr>
          <p:cNvPr id="10" name="Table 9"/>
          <p:cNvGraphicFramePr>
            <a:graphicFrameLocks noGrp="1"/>
          </p:cNvGraphicFramePr>
          <p:nvPr/>
        </p:nvGraphicFramePr>
        <p:xfrm>
          <a:off x="1143001" y="1219200"/>
          <a:ext cx="7848600" cy="2209802"/>
        </p:xfrm>
        <a:graphic>
          <a:graphicData uri="http://schemas.openxmlformats.org/drawingml/2006/table">
            <a:tbl>
              <a:tblPr/>
              <a:tblGrid>
                <a:gridCol w="2987532"/>
                <a:gridCol w="810178"/>
                <a:gridCol w="810178"/>
                <a:gridCol w="810178"/>
                <a:gridCol w="810178"/>
                <a:gridCol w="810178"/>
                <a:gridCol w="810178"/>
              </a:tblGrid>
              <a:tr h="313330">
                <a:tc gridSpan="7">
                  <a:txBody>
                    <a:bodyPr/>
                    <a:lstStyle/>
                    <a:p>
                      <a:pPr algn="ctr" fontAlgn="b"/>
                      <a:r>
                        <a:rPr lang="mn-MN" sz="1100" b="0" i="0" u="none" strike="noStrike" dirty="0">
                          <a:solidFill>
                            <a:srgbClr val="000000"/>
                          </a:solidFill>
                          <a:latin typeface="Arial"/>
                        </a:rPr>
                        <a:t>АЖ ҮЙЛДВЭРИЙН САЛБАРЫН НИЙТ БҮТЭЭГДЭХҮҮН /хувиар/</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3330">
                <a:tc rowSpan="2">
                  <a:txBody>
                    <a:bodyPr/>
                    <a:lstStyle/>
                    <a:p>
                      <a:pPr algn="ctr" fontAlgn="ctr"/>
                      <a:r>
                        <a:rPr lang="mn-MN" sz="1100" b="0" i="0" u="none" strike="noStrike">
                          <a:solidFill>
                            <a:srgbClr val="000000"/>
                          </a:solidFill>
                          <a:latin typeface="Arial"/>
                        </a:rPr>
                        <a:t>Аж үйлдвэрийн салбар</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2011</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2012</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2013</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2014</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2015</a:t>
                      </a:r>
                    </a:p>
                  </a:txBody>
                  <a:tcPr marL="0" marR="0" marT="0" marB="0" anchor="ctr">
                    <a:lnL>
                      <a:noFill/>
                    </a:lnL>
                    <a:lnR>
                      <a:noFill/>
                    </a:lnR>
                    <a:lnT>
                      <a:noFill/>
                    </a:lnT>
                    <a:lnB>
                      <a:noFill/>
                    </a:lnB>
                    <a:solidFill>
                      <a:srgbClr val="92D050"/>
                    </a:solidFill>
                  </a:tcPr>
                </a:tc>
                <a:tc>
                  <a:txBody>
                    <a:bodyPr/>
                    <a:lstStyle/>
                    <a:p>
                      <a:pPr algn="l" fontAlgn="b"/>
                      <a:r>
                        <a:rPr lang="en-US" sz="1100" b="0" i="0" u="none" strike="noStrike">
                          <a:solidFill>
                            <a:srgbClr val="000000"/>
                          </a:solidFill>
                          <a:latin typeface="Arial"/>
                        </a:rPr>
                        <a:t> </a:t>
                      </a:r>
                      <a:endParaRPr lang="en-US" sz="1100" b="0" i="0" u="none" strike="noStrike">
                        <a:solidFill>
                          <a:srgbClr val="000000"/>
                        </a:solidFill>
                        <a:latin typeface="Calibri"/>
                      </a:endParaRPr>
                    </a:p>
                  </a:txBody>
                  <a:tcPr marL="0" marR="0" marT="0" marB="0">
                    <a:lnL>
                      <a:noFill/>
                    </a:lnL>
                    <a:lnR>
                      <a:noFill/>
                    </a:lnR>
                    <a:lnT>
                      <a:noFill/>
                    </a:lnT>
                    <a:lnB>
                      <a:noFill/>
                    </a:lnB>
                    <a:solidFill>
                      <a:srgbClr val="92D050"/>
                    </a:solidFill>
                  </a:tcPr>
                </a:tc>
              </a:tr>
              <a:tr h="3298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a:noFill/>
                    </a:lnT>
                    <a:lnB>
                      <a:noFill/>
                    </a:lnB>
                    <a:solidFill>
                      <a:srgbClr val="92D050"/>
                    </a:solidFill>
                  </a:tcPr>
                </a:tc>
              </a:tr>
              <a:tr h="313330">
                <a:tc>
                  <a:txBody>
                    <a:bodyPr/>
                    <a:lstStyle/>
                    <a:p>
                      <a:pPr algn="l" fontAlgn="ctr"/>
                      <a:r>
                        <a:rPr lang="mn-MN" sz="1100" b="0" i="0" u="none" strike="noStrike">
                          <a:solidFill>
                            <a:srgbClr val="000000"/>
                          </a:solidFill>
                          <a:latin typeface="Arial"/>
                        </a:rPr>
                        <a:t>Нийт дүн</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100.0</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100.0</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100.0</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100.0</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100.0</a:t>
                      </a:r>
                    </a:p>
                  </a:txBody>
                  <a:tcPr marL="0" marR="0" marT="0" marB="0" anchor="ctr">
                    <a:lnL>
                      <a:noFill/>
                    </a:lnL>
                    <a:lnR>
                      <a:noFill/>
                    </a:lnR>
                    <a:lnT>
                      <a:noFill/>
                    </a:lnT>
                    <a:lnB>
                      <a:noFill/>
                    </a:lnB>
                  </a:tcPr>
                </a:tc>
                <a:tc>
                  <a:txBody>
                    <a:bodyPr/>
                    <a:lstStyle/>
                    <a:p>
                      <a:pPr algn="r" fontAlgn="ctr"/>
                      <a:r>
                        <a:rPr lang="en-US" sz="1100" b="0" i="0" u="none" strike="noStrike" dirty="0">
                          <a:solidFill>
                            <a:srgbClr val="000000"/>
                          </a:solidFill>
                          <a:latin typeface="Arial"/>
                        </a:rPr>
                        <a:t>201.6</a:t>
                      </a:r>
                    </a:p>
                  </a:txBody>
                  <a:tcPr marL="0" marR="0" marT="0" marB="0" anchor="ctr">
                    <a:lnL>
                      <a:noFill/>
                    </a:lnL>
                    <a:lnR>
                      <a:noFill/>
                    </a:lnR>
                    <a:lnT>
                      <a:noFill/>
                    </a:lnT>
                    <a:lnB>
                      <a:noFill/>
                    </a:lnB>
                  </a:tcPr>
                </a:tc>
              </a:tr>
              <a:tr h="313330">
                <a:tc>
                  <a:txBody>
                    <a:bodyPr/>
                    <a:lstStyle/>
                    <a:p>
                      <a:pPr algn="l" fontAlgn="ctr"/>
                      <a:r>
                        <a:rPr lang="mn-MN" sz="1100" b="0" i="0" u="none" strike="noStrike">
                          <a:solidFill>
                            <a:srgbClr val="000000"/>
                          </a:solidFill>
                          <a:latin typeface="Arial"/>
                        </a:rPr>
                        <a:t>Боловсруулах үйлдвэр</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24.2</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22.0</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36.5</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42.1</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44.6</a:t>
                      </a:r>
                    </a:p>
                  </a:txBody>
                  <a:tcPr marL="0" marR="0" marT="0" marB="0" anchor="ctr">
                    <a:lnL>
                      <a:noFill/>
                    </a:lnL>
                    <a:lnR>
                      <a:noFill/>
                    </a:lnR>
                    <a:lnT>
                      <a:noFill/>
                    </a:lnT>
                    <a:lnB>
                      <a:noFill/>
                    </a:lnB>
                    <a:solidFill>
                      <a:srgbClr val="EAF1DD"/>
                    </a:solidFill>
                  </a:tcPr>
                </a:tc>
                <a:tc>
                  <a:txBody>
                    <a:bodyPr/>
                    <a:lstStyle/>
                    <a:p>
                      <a:pPr algn="ctr" fontAlgn="b"/>
                      <a:r>
                        <a:rPr lang="en-US" sz="1100" b="0" i="0" u="none" strike="noStrike">
                          <a:solidFill>
                            <a:srgbClr val="000000"/>
                          </a:solidFill>
                          <a:latin typeface="Arial"/>
                        </a:rPr>
                        <a:t>105.9</a:t>
                      </a:r>
                    </a:p>
                  </a:txBody>
                  <a:tcPr marL="0" marR="0" marT="0" marB="0" anchor="b">
                    <a:lnL>
                      <a:noFill/>
                    </a:lnL>
                    <a:lnR>
                      <a:noFill/>
                    </a:lnR>
                    <a:lnT>
                      <a:noFill/>
                    </a:lnT>
                    <a:lnB>
                      <a:noFill/>
                    </a:lnB>
                    <a:solidFill>
                      <a:srgbClr val="EAF1DD"/>
                    </a:solidFill>
                  </a:tcPr>
                </a:tc>
              </a:tr>
              <a:tr h="626661">
                <a:tc>
                  <a:txBody>
                    <a:bodyPr/>
                    <a:lstStyle/>
                    <a:p>
                      <a:pPr algn="l" fontAlgn="ctr"/>
                      <a:r>
                        <a:rPr lang="mn-MN" sz="1100" b="0" i="0" u="none" strike="noStrike">
                          <a:solidFill>
                            <a:srgbClr val="000000"/>
                          </a:solidFill>
                          <a:latin typeface="Arial"/>
                        </a:rPr>
                        <a:t>Цахилгаан, дулааны эрчим хүч үйлдвэрлэл, усан хангамж</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75.8</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78.0</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63.5</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57.9</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55.4</a:t>
                      </a:r>
                    </a:p>
                  </a:txBody>
                  <a:tcPr marL="0" marR="0" marT="0" marB="0" anchor="ctr">
                    <a:lnL>
                      <a:noFill/>
                    </a:lnL>
                    <a:lnR>
                      <a:noFill/>
                    </a:lnR>
                    <a:lnT>
                      <a:noFill/>
                    </a:lnT>
                    <a:lnB>
                      <a:noFill/>
                    </a:lnB>
                    <a:solidFill>
                      <a:srgbClr val="D7E4BC"/>
                    </a:solidFill>
                  </a:tcPr>
                </a:tc>
                <a:tc>
                  <a:txBody>
                    <a:bodyPr/>
                    <a:lstStyle/>
                    <a:p>
                      <a:pPr algn="ctr" fontAlgn="ctr"/>
                      <a:r>
                        <a:rPr lang="en-US" sz="1100" b="0" i="0" u="none" strike="noStrike" dirty="0">
                          <a:solidFill>
                            <a:srgbClr val="000000"/>
                          </a:solidFill>
                          <a:latin typeface="Arial"/>
                        </a:rPr>
                        <a:t>95.7</a:t>
                      </a:r>
                    </a:p>
                  </a:txBody>
                  <a:tcPr marL="0" marR="0" marT="0" marB="0" anchor="ctr">
                    <a:lnL>
                      <a:noFill/>
                    </a:lnL>
                    <a:lnR>
                      <a:noFill/>
                    </a:lnR>
                    <a:lnT>
                      <a:noFill/>
                    </a:lnT>
                    <a:lnB>
                      <a:noFill/>
                    </a:lnB>
                    <a:solidFill>
                      <a:srgbClr val="D7E4BC"/>
                    </a:solidFill>
                  </a:tcPr>
                </a:tc>
              </a:tr>
            </a:tbl>
          </a:graphicData>
        </a:graphic>
      </p:graphicFrame>
      <p:pic>
        <p:nvPicPr>
          <p:cNvPr id="12"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0" y="1600200"/>
            <a:ext cx="457200" cy="342900"/>
          </a:xfrm>
          <a:prstGeom prst="rect">
            <a:avLst/>
          </a:prstGeom>
          <a:noFill/>
        </p:spPr>
      </p:pic>
      <p:graphicFrame>
        <p:nvGraphicFramePr>
          <p:cNvPr id="13" name="Chart 12"/>
          <p:cNvGraphicFramePr/>
          <p:nvPr/>
        </p:nvGraphicFramePr>
        <p:xfrm>
          <a:off x="1981200" y="3581400"/>
          <a:ext cx="6019800" cy="2562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5273661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13</a:t>
            </a:fld>
            <a:endParaRPr lang="en-US"/>
          </a:p>
        </p:txBody>
      </p:sp>
      <p:pic>
        <p:nvPicPr>
          <p:cNvPr id="10" name="Picture 4" descr="\\TSEGMID\share\Information logo\19.jpg"/>
          <p:cNvPicPr>
            <a:picLocks noChangeAspect="1" noChangeArrowheads="1"/>
          </p:cNvPicPr>
          <p:nvPr/>
        </p:nvPicPr>
        <p:blipFill>
          <a:blip r:embed="rId2" cstate="print"/>
          <a:srcRect/>
          <a:stretch>
            <a:fillRect/>
          </a:stretch>
        </p:blipFill>
        <p:spPr bwMode="auto">
          <a:xfrm>
            <a:off x="838200" y="0"/>
            <a:ext cx="1371600" cy="1143000"/>
          </a:xfrm>
          <a:prstGeom prst="rect">
            <a:avLst/>
          </a:prstGeom>
          <a:noFill/>
        </p:spPr>
      </p:pic>
      <p:graphicFrame>
        <p:nvGraphicFramePr>
          <p:cNvPr id="7" name="Table 6"/>
          <p:cNvGraphicFramePr>
            <a:graphicFrameLocks noGrp="1"/>
          </p:cNvGraphicFramePr>
          <p:nvPr/>
        </p:nvGraphicFramePr>
        <p:xfrm>
          <a:off x="1295397" y="762002"/>
          <a:ext cx="7467605" cy="2438396"/>
        </p:xfrm>
        <a:graphic>
          <a:graphicData uri="http://schemas.openxmlformats.org/drawingml/2006/table">
            <a:tbl>
              <a:tblPr/>
              <a:tblGrid>
                <a:gridCol w="2842505"/>
                <a:gridCol w="770850"/>
                <a:gridCol w="770850"/>
                <a:gridCol w="770850"/>
                <a:gridCol w="770850"/>
                <a:gridCol w="770850"/>
                <a:gridCol w="770850"/>
              </a:tblGrid>
              <a:tr h="302807">
                <a:tc gridSpan="7">
                  <a:txBody>
                    <a:bodyPr/>
                    <a:lstStyle/>
                    <a:p>
                      <a:pPr algn="ctr" fontAlgn="b"/>
                      <a:r>
                        <a:rPr lang="mn-MN" sz="1100" b="0" i="0" u="none" strike="noStrike" dirty="0">
                          <a:solidFill>
                            <a:srgbClr val="000000"/>
                          </a:solidFill>
                          <a:latin typeface="Arial"/>
                        </a:rPr>
                        <a:t>АЖ ҮЙЛДВЭРИЙН САЛБАРЫН НИЙТ БҮТЭЭГДЭХҮҮН</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2807">
                <a:tc gridSpan="7">
                  <a:txBody>
                    <a:bodyPr/>
                    <a:lstStyle/>
                    <a:p>
                      <a:pPr algn="ctr" fontAlgn="b"/>
                      <a:r>
                        <a:rPr lang="mn-MN" sz="1100" b="0" i="0" u="none" strike="noStrike" dirty="0">
                          <a:solidFill>
                            <a:srgbClr val="000000"/>
                          </a:solidFill>
                          <a:latin typeface="Arial"/>
                        </a:rPr>
                        <a:t>/оны үнээр, сая.төг/</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2807">
                <a:tc rowSpan="2">
                  <a:txBody>
                    <a:bodyPr/>
                    <a:lstStyle/>
                    <a:p>
                      <a:pPr algn="ctr" fontAlgn="ctr"/>
                      <a:r>
                        <a:rPr lang="mn-MN" sz="1100" b="0" i="0" u="none" strike="noStrike">
                          <a:solidFill>
                            <a:srgbClr val="000000"/>
                          </a:solidFill>
                          <a:latin typeface="Arial"/>
                        </a:rPr>
                        <a:t>Аж үйлдвэрийн салбар</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2011</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2012</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2013</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2014</a:t>
                      </a:r>
                    </a:p>
                  </a:txBody>
                  <a:tcPr marL="0" marR="0" marT="0" marB="0" anchor="ctr">
                    <a:lnL>
                      <a:noFill/>
                    </a:lnL>
                    <a:lnR>
                      <a:noFill/>
                    </a:lnR>
                    <a:lnT>
                      <a:noFill/>
                    </a:lnT>
                    <a:lnB>
                      <a:noFill/>
                    </a:lnB>
                    <a:solidFill>
                      <a:srgbClr val="92D050"/>
                    </a:solidFill>
                  </a:tcPr>
                </a:tc>
                <a:tc rowSpan="2">
                  <a:txBody>
                    <a:bodyPr/>
                    <a:lstStyle/>
                    <a:p>
                      <a:pPr algn="ctr" fontAlgn="ctr"/>
                      <a:r>
                        <a:rPr lang="en-US" sz="1100" b="0" i="0" u="none" strike="noStrike">
                          <a:solidFill>
                            <a:srgbClr val="000000"/>
                          </a:solidFill>
                          <a:latin typeface="Arial"/>
                        </a:rPr>
                        <a:t>2015</a:t>
                      </a:r>
                    </a:p>
                  </a:txBody>
                  <a:tcPr marL="0" marR="0" marT="0" marB="0" anchor="ctr">
                    <a:lnL>
                      <a:noFill/>
                    </a:lnL>
                    <a:lnR>
                      <a:noFill/>
                    </a:lnR>
                    <a:lnT>
                      <a:noFill/>
                    </a:lnT>
                    <a:lnB>
                      <a:noFill/>
                    </a:lnB>
                    <a:solidFill>
                      <a:srgbClr val="92D050"/>
                    </a:solidFill>
                  </a:tcPr>
                </a:tc>
                <a:tc>
                  <a:txBody>
                    <a:bodyPr/>
                    <a:lstStyle/>
                    <a:p>
                      <a:pPr algn="l" fontAlgn="b"/>
                      <a:r>
                        <a:rPr lang="en-US" sz="1100" b="0" i="0" u="none" strike="noStrike" dirty="0">
                          <a:solidFill>
                            <a:srgbClr val="000000"/>
                          </a:solidFill>
                          <a:latin typeface="Arial"/>
                        </a:rPr>
                        <a:t> </a:t>
                      </a:r>
                      <a:endParaRPr lang="en-US" sz="1100" b="0" i="0" u="none" strike="noStrike" dirty="0">
                        <a:solidFill>
                          <a:srgbClr val="000000"/>
                        </a:solidFill>
                        <a:latin typeface="Calibri"/>
                      </a:endParaRPr>
                    </a:p>
                  </a:txBody>
                  <a:tcPr marL="0" marR="0" marT="0" marB="0">
                    <a:lnL>
                      <a:noFill/>
                    </a:lnL>
                    <a:lnR>
                      <a:noFill/>
                    </a:lnR>
                    <a:lnT>
                      <a:noFill/>
                    </a:lnT>
                    <a:lnB>
                      <a:noFill/>
                    </a:lnB>
                    <a:solidFill>
                      <a:srgbClr val="92D050"/>
                    </a:solidFill>
                  </a:tcPr>
                </a:tc>
              </a:tr>
              <a:tr h="3187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a:noFill/>
                    </a:lnT>
                    <a:lnB>
                      <a:noFill/>
                    </a:lnB>
                    <a:solidFill>
                      <a:srgbClr val="92D050"/>
                    </a:solidFill>
                  </a:tcPr>
                </a:tc>
              </a:tr>
              <a:tr h="302807">
                <a:tc>
                  <a:txBody>
                    <a:bodyPr/>
                    <a:lstStyle/>
                    <a:p>
                      <a:pPr algn="l" fontAlgn="ctr"/>
                      <a:r>
                        <a:rPr lang="mn-MN" sz="1100" b="0" i="0" u="none" strike="noStrike">
                          <a:solidFill>
                            <a:srgbClr val="000000"/>
                          </a:solidFill>
                          <a:latin typeface="Arial"/>
                        </a:rPr>
                        <a:t>Нийт дүн</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11665.4</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11648.5</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10723.8</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11628.4</a:t>
                      </a:r>
                    </a:p>
                  </a:txBody>
                  <a:tcPr marL="0" marR="0" marT="0" marB="0" anchor="ctr">
                    <a:lnL>
                      <a:noFill/>
                    </a:lnL>
                    <a:lnR>
                      <a:noFill/>
                    </a:lnR>
                    <a:lnT>
                      <a:noFill/>
                    </a:lnT>
                    <a:lnB>
                      <a:noFill/>
                    </a:lnB>
                  </a:tcPr>
                </a:tc>
                <a:tc>
                  <a:txBody>
                    <a:bodyPr/>
                    <a:lstStyle/>
                    <a:p>
                      <a:pPr algn="r" fontAlgn="ctr"/>
                      <a:r>
                        <a:rPr lang="en-US" sz="1100" b="0" i="0" u="none" strike="noStrike">
                          <a:solidFill>
                            <a:srgbClr val="000000"/>
                          </a:solidFill>
                          <a:latin typeface="Arial"/>
                        </a:rPr>
                        <a:t>10870.4</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latin typeface="Arial"/>
                        </a:rPr>
                        <a:t>188.5</a:t>
                      </a:r>
                    </a:p>
                  </a:txBody>
                  <a:tcPr marL="0" marR="0" marT="0" marB="0" anchor="ctr">
                    <a:lnL>
                      <a:noFill/>
                    </a:lnL>
                    <a:lnR>
                      <a:noFill/>
                    </a:lnR>
                    <a:lnT>
                      <a:noFill/>
                    </a:lnT>
                    <a:lnB>
                      <a:noFill/>
                    </a:lnB>
                  </a:tcPr>
                </a:tc>
              </a:tr>
              <a:tr h="302807">
                <a:tc>
                  <a:txBody>
                    <a:bodyPr/>
                    <a:lstStyle/>
                    <a:p>
                      <a:pPr algn="l" fontAlgn="ctr"/>
                      <a:r>
                        <a:rPr lang="mn-MN" sz="1100" b="0" i="0" u="none" strike="noStrike">
                          <a:solidFill>
                            <a:srgbClr val="000000"/>
                          </a:solidFill>
                          <a:latin typeface="Arial"/>
                        </a:rPr>
                        <a:t>Боловсруулах үйлдвэр</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2833.2</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2567.4</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3917.8</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dirty="0">
                          <a:solidFill>
                            <a:srgbClr val="000000"/>
                          </a:solidFill>
                          <a:latin typeface="Arial"/>
                        </a:rPr>
                        <a:t>4890.6</a:t>
                      </a:r>
                    </a:p>
                  </a:txBody>
                  <a:tcPr marL="0" marR="0" marT="0" marB="0" anchor="ctr">
                    <a:lnL>
                      <a:noFill/>
                    </a:lnL>
                    <a:lnR>
                      <a:noFill/>
                    </a:lnR>
                    <a:lnT>
                      <a:noFill/>
                    </a:lnT>
                    <a:lnB>
                      <a:noFill/>
                    </a:lnB>
                    <a:solidFill>
                      <a:srgbClr val="EAF1DD"/>
                    </a:solidFill>
                  </a:tcPr>
                </a:tc>
                <a:tc>
                  <a:txBody>
                    <a:bodyPr/>
                    <a:lstStyle/>
                    <a:p>
                      <a:pPr algn="r" fontAlgn="ctr"/>
                      <a:r>
                        <a:rPr lang="en-US" sz="1100" b="0" i="0" u="none" strike="noStrike">
                          <a:solidFill>
                            <a:srgbClr val="000000"/>
                          </a:solidFill>
                          <a:latin typeface="Arial"/>
                        </a:rPr>
                        <a:t>4849.5</a:t>
                      </a:r>
                    </a:p>
                  </a:txBody>
                  <a:tcPr marL="0" marR="0" marT="0" marB="0" anchor="ctr">
                    <a:lnL>
                      <a:noFill/>
                    </a:lnL>
                    <a:lnR>
                      <a:noFill/>
                    </a:lnR>
                    <a:lnT>
                      <a:noFill/>
                    </a:lnT>
                    <a:lnB>
                      <a:noFill/>
                    </a:lnB>
                    <a:solidFill>
                      <a:srgbClr val="EAF1DD"/>
                    </a:solidFill>
                  </a:tcPr>
                </a:tc>
                <a:tc>
                  <a:txBody>
                    <a:bodyPr/>
                    <a:lstStyle/>
                    <a:p>
                      <a:pPr algn="ctr" fontAlgn="b"/>
                      <a:r>
                        <a:rPr lang="en-US" sz="1100" b="0" i="0" u="none" strike="noStrike">
                          <a:solidFill>
                            <a:srgbClr val="000000"/>
                          </a:solidFill>
                          <a:latin typeface="Arial"/>
                        </a:rPr>
                        <a:t>99.2</a:t>
                      </a:r>
                    </a:p>
                  </a:txBody>
                  <a:tcPr marL="0" marR="0" marT="0" marB="0" anchor="b">
                    <a:lnL>
                      <a:noFill/>
                    </a:lnL>
                    <a:lnR>
                      <a:noFill/>
                    </a:lnR>
                    <a:lnT>
                      <a:noFill/>
                    </a:lnT>
                    <a:lnB>
                      <a:noFill/>
                    </a:lnB>
                    <a:solidFill>
                      <a:srgbClr val="EAF1DD"/>
                    </a:solidFill>
                  </a:tcPr>
                </a:tc>
              </a:tr>
              <a:tr h="605616">
                <a:tc>
                  <a:txBody>
                    <a:bodyPr/>
                    <a:lstStyle/>
                    <a:p>
                      <a:pPr algn="l" fontAlgn="ctr"/>
                      <a:r>
                        <a:rPr lang="mn-MN" sz="1100" b="0" i="0" u="none" strike="noStrike">
                          <a:solidFill>
                            <a:srgbClr val="000000"/>
                          </a:solidFill>
                          <a:latin typeface="Arial"/>
                        </a:rPr>
                        <a:t>Цахилгаан, дулааны эрчим хүч үйлдвэрлэл, усан хангамж</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dirty="0">
                          <a:solidFill>
                            <a:srgbClr val="000000"/>
                          </a:solidFill>
                          <a:latin typeface="Arial"/>
                        </a:rPr>
                        <a:t>8832.2</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9081.1</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6806.0</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a:solidFill>
                            <a:srgbClr val="000000"/>
                          </a:solidFill>
                          <a:latin typeface="Arial"/>
                        </a:rPr>
                        <a:t>6737.8</a:t>
                      </a:r>
                    </a:p>
                  </a:txBody>
                  <a:tcPr marL="0" marR="0" marT="0" marB="0" anchor="ctr">
                    <a:lnL>
                      <a:noFill/>
                    </a:lnL>
                    <a:lnR>
                      <a:noFill/>
                    </a:lnR>
                    <a:lnT>
                      <a:noFill/>
                    </a:lnT>
                    <a:lnB>
                      <a:noFill/>
                    </a:lnB>
                    <a:solidFill>
                      <a:srgbClr val="D7E4BC"/>
                    </a:solidFill>
                  </a:tcPr>
                </a:tc>
                <a:tc>
                  <a:txBody>
                    <a:bodyPr/>
                    <a:lstStyle/>
                    <a:p>
                      <a:pPr algn="r" fontAlgn="ctr"/>
                      <a:r>
                        <a:rPr lang="en-US" sz="1100" b="0" i="0" u="none" strike="noStrike" dirty="0">
                          <a:solidFill>
                            <a:srgbClr val="000000"/>
                          </a:solidFill>
                          <a:latin typeface="Arial"/>
                        </a:rPr>
                        <a:t>6020.9</a:t>
                      </a:r>
                    </a:p>
                  </a:txBody>
                  <a:tcPr marL="0" marR="0" marT="0" marB="0" anchor="ctr">
                    <a:lnL>
                      <a:noFill/>
                    </a:lnL>
                    <a:lnR>
                      <a:noFill/>
                    </a:lnR>
                    <a:lnT>
                      <a:noFill/>
                    </a:lnT>
                    <a:lnB>
                      <a:noFill/>
                    </a:lnB>
                    <a:solidFill>
                      <a:srgbClr val="D7E4BC"/>
                    </a:solidFill>
                  </a:tcPr>
                </a:tc>
                <a:tc>
                  <a:txBody>
                    <a:bodyPr/>
                    <a:lstStyle/>
                    <a:p>
                      <a:pPr algn="ctr" fontAlgn="ctr"/>
                      <a:r>
                        <a:rPr lang="en-US" sz="1100" b="0" i="0" u="none" strike="noStrike" dirty="0">
                          <a:solidFill>
                            <a:srgbClr val="000000"/>
                          </a:solidFill>
                          <a:latin typeface="Arial"/>
                        </a:rPr>
                        <a:t>89.4</a:t>
                      </a:r>
                    </a:p>
                  </a:txBody>
                  <a:tcPr marL="0" marR="0" marT="0" marB="0" anchor="ctr">
                    <a:lnL>
                      <a:noFill/>
                    </a:lnL>
                    <a:lnR>
                      <a:noFill/>
                    </a:lnR>
                    <a:lnT>
                      <a:noFill/>
                    </a:lnT>
                    <a:lnB>
                      <a:noFill/>
                    </a:lnB>
                    <a:solidFill>
                      <a:srgbClr val="D7E4BC"/>
                    </a:solidFill>
                  </a:tcPr>
                </a:tc>
              </a:tr>
            </a:tbl>
          </a:graphicData>
        </a:graphic>
      </p:graphicFrame>
      <p:pic>
        <p:nvPicPr>
          <p:cNvPr id="13"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53400" y="1600200"/>
            <a:ext cx="457200" cy="342900"/>
          </a:xfrm>
          <a:prstGeom prst="rect">
            <a:avLst/>
          </a:prstGeom>
          <a:noFill/>
        </p:spPr>
      </p:pic>
      <p:graphicFrame>
        <p:nvGraphicFramePr>
          <p:cNvPr id="14" name="Chart 13"/>
          <p:cNvGraphicFramePr/>
          <p:nvPr/>
        </p:nvGraphicFramePr>
        <p:xfrm>
          <a:off x="1752600" y="3581400"/>
          <a:ext cx="6096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440363"/>
          </a:xfrm>
        </p:spPr>
        <p:txBody>
          <a:bodyPr/>
          <a:lstStyle/>
          <a:p>
            <a:pPr algn="ctr">
              <a:buNone/>
            </a:pPr>
            <a:r>
              <a:rPr lang="mn-MN" sz="2000" b="1" dirty="0" smtClean="0">
                <a:solidFill>
                  <a:srgbClr val="000000"/>
                </a:solidFill>
                <a:latin typeface="Arial" pitchFamily="34" charset="0"/>
                <a:cs typeface="Arial" pitchFamily="34" charset="0"/>
              </a:rPr>
              <a:t>ИХ БАРИЛГА</a:t>
            </a:r>
            <a:r>
              <a:rPr lang="en-US" sz="2000" dirty="0" smtClean="0">
                <a:solidFill>
                  <a:srgbClr val="000000"/>
                </a:solidFill>
                <a:latin typeface="Arial" pitchFamily="34" charset="0"/>
                <a:cs typeface="Arial" pitchFamily="34" charset="0"/>
              </a:rPr>
              <a:t> </a:t>
            </a:r>
          </a:p>
          <a:p>
            <a:pPr algn="ctr">
              <a:buNone/>
            </a:pPr>
            <a:endParaRPr lang="en-US" sz="2000" dirty="0" smtClean="0">
              <a:solidFill>
                <a:srgbClr val="000000"/>
              </a:solidFill>
              <a:latin typeface="Arial" pitchFamily="34" charset="0"/>
              <a:cs typeface="Arial" pitchFamily="34" charset="0"/>
            </a:endParaRPr>
          </a:p>
          <a:p>
            <a:pPr algn="just">
              <a:buNone/>
            </a:pP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	</a:t>
            </a:r>
            <a:r>
              <a:rPr lang="en-US" sz="1200" dirty="0" smtClean="0">
                <a:latin typeface="Arial" pitchFamily="34" charset="0"/>
                <a:cs typeface="Arial" pitchFamily="34" charset="0"/>
              </a:rPr>
              <a:t> </a:t>
            </a:r>
            <a:r>
              <a:rPr lang="en-US" sz="2000" dirty="0" smtClean="0">
                <a:solidFill>
                  <a:srgbClr val="000000"/>
                </a:solidFill>
                <a:latin typeface="Arial" pitchFamily="34" charset="0"/>
                <a:cs typeface="Arial" pitchFamily="34" charset="0"/>
              </a:rPr>
              <a:t>2015 </a:t>
            </a:r>
            <a:r>
              <a:rPr lang="mn-MN" sz="2000" dirty="0" smtClean="0">
                <a:solidFill>
                  <a:srgbClr val="000000"/>
                </a:solidFill>
                <a:latin typeface="Arial" pitchFamily="34" charset="0"/>
                <a:cs typeface="Arial" pitchFamily="34" charset="0"/>
              </a:rPr>
              <a:t>онд</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барилгын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салбарын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мэдээнд</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барилга</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угсралт</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их</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засвар</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бүтээн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байгуулалтын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ажилд</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аймгийн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дүнгээр</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38</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тэр</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бум</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474,5</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сая</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төгрөгийн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ажил</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гүйцэтгэснийг</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салбараар</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үзвэл</a:t>
            </a:r>
            <a:r>
              <a:rPr lang="en-US" sz="2000" dirty="0" smtClean="0">
                <a:solidFill>
                  <a:srgbClr val="000000"/>
                </a:solidFill>
                <a:latin typeface="Arial" pitchFamily="34" charset="0"/>
                <a:cs typeface="Arial" pitchFamily="34" charset="0"/>
              </a:rPr>
              <a:t>:</a:t>
            </a:r>
            <a:br>
              <a:rPr lang="en-US" sz="2000" dirty="0" smtClean="0">
                <a:solidFill>
                  <a:srgbClr val="000000"/>
                </a:solidFill>
                <a:latin typeface="Arial" pitchFamily="34" charset="0"/>
                <a:cs typeface="Arial" pitchFamily="34" charset="0"/>
              </a:rPr>
            </a:br>
            <a:r>
              <a:rPr lang="mn-MN"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Эрүүл</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мэндийн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салбарт</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712</a:t>
            </a:r>
            <a:r>
              <a:rPr lang="en-US" sz="2000" dirty="0" smtClean="0">
                <a:solidFill>
                  <a:srgbClr val="000000"/>
                </a:solidFill>
                <a:latin typeface="Arial" pitchFamily="34" charset="0"/>
                <a:cs typeface="Arial" pitchFamily="34" charset="0"/>
              </a:rPr>
              <a:t>.2</a:t>
            </a:r>
            <a:r>
              <a:rPr lang="mn-MN"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сая</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төгрөг</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боловсрол</a:t>
            </a:r>
            <a:r>
              <a:rPr lang="mn-MN" sz="2000" dirty="0" smtClean="0">
                <a:solidFill>
                  <a:srgbClr val="000000"/>
                </a:solidFill>
                <a:latin typeface="Arial" pitchFamily="34" charset="0"/>
                <a:cs typeface="Arial" pitchFamily="34" charset="0"/>
              </a:rPr>
              <a:t>, соёлын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салбарт</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2 тэрбум 635.2 </a:t>
            </a:r>
            <a:r>
              <a:rPr lang="en-US" sz="2000" dirty="0" err="1" smtClean="0">
                <a:solidFill>
                  <a:srgbClr val="000000"/>
                </a:solidFill>
                <a:latin typeface="Arial" pitchFamily="34" charset="0"/>
                <a:cs typeface="Arial" pitchFamily="34" charset="0"/>
              </a:rPr>
              <a:t>сая</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төгрөг</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авто зам, далан суваг, шугам, бусад зам талбайн ажилд 24 тэрбум 39.5 сая төгрөг, контор, үйлчилгээний барилгын ажилд 1 тэрбум 669.0 сая төгрөг, Инженерийн барилга байгууламжийн их засварын ажилд 6 тэрбум 347.7 сая төгрөг, </a:t>
            </a:r>
            <a:r>
              <a:rPr lang="en-US" sz="2000" dirty="0" smtClean="0">
                <a:solidFill>
                  <a:srgbClr val="000000"/>
                </a:solidFill>
                <a:latin typeface="Arial" pitchFamily="34" charset="0"/>
                <a:cs typeface="Arial" pitchFamily="34" charset="0"/>
              </a:rPr>
              <a:t>б</a:t>
            </a:r>
            <a:r>
              <a:rPr lang="mn-MN" sz="2000" dirty="0" smtClean="0">
                <a:solidFill>
                  <a:srgbClr val="000000"/>
                </a:solidFill>
                <a:latin typeface="Arial" pitchFamily="34" charset="0"/>
                <a:cs typeface="Arial" pitchFamily="34" charset="0"/>
              </a:rPr>
              <a:t>усад барилга байгууламжийн </a:t>
            </a:r>
            <a:r>
              <a:rPr lang="en-US" sz="2000" dirty="0" err="1" smtClean="0">
                <a:solidFill>
                  <a:srgbClr val="000000"/>
                </a:solidFill>
                <a:latin typeface="Arial" pitchFamily="34" charset="0"/>
                <a:cs typeface="Arial" pitchFamily="34" charset="0"/>
              </a:rPr>
              <a:t>ажилд</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966.9 </a:t>
            </a:r>
            <a:r>
              <a:rPr lang="en-US" sz="2000" dirty="0" err="1" smtClean="0">
                <a:solidFill>
                  <a:srgbClr val="000000"/>
                </a:solidFill>
                <a:latin typeface="Arial" pitchFamily="34" charset="0"/>
                <a:cs typeface="Arial" pitchFamily="34" charset="0"/>
              </a:rPr>
              <a:t>сая</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төгрөгийн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барилга</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угсралт</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их</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засварын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ажлыг</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хийж </a:t>
            </a:r>
            <a:r>
              <a:rPr lang="en-US" sz="2000" dirty="0" err="1" smtClean="0">
                <a:solidFill>
                  <a:srgbClr val="000000"/>
                </a:solidFill>
                <a:latin typeface="Arial" pitchFamily="34" charset="0"/>
                <a:cs typeface="Arial" pitchFamily="34" charset="0"/>
              </a:rPr>
              <a:t>гүйцэтгэсэн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байна</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Өнгөрсөн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оны</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мөн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үетэй</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харьцуулахад</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барилга</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угсралт</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их</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засварын</a:t>
            </a:r>
            <a:r>
              <a:rPr lang="en-US" sz="2000"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ажил</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2 дахин өссөн үзүүлэлттэй </a:t>
            </a:r>
            <a:r>
              <a:rPr lang="en-US" sz="2000" dirty="0" err="1" smtClean="0">
                <a:solidFill>
                  <a:srgbClr val="000000"/>
                </a:solidFill>
                <a:latin typeface="Arial" pitchFamily="34" charset="0"/>
                <a:cs typeface="Arial" pitchFamily="34" charset="0"/>
              </a:rPr>
              <a:t>байгаа</a:t>
            </a:r>
            <a:r>
              <a:rPr lang="en-US" sz="2000" dirty="0" smtClean="0">
                <a:solidFill>
                  <a:srgbClr val="000000"/>
                </a:solidFill>
                <a:latin typeface="Arial" pitchFamily="34" charset="0"/>
                <a:cs typeface="Arial" pitchFamily="34" charset="0"/>
              </a:rPr>
              <a:t> </a:t>
            </a:r>
            <a:r>
              <a:rPr lang="mn-MN" sz="2000" dirty="0" smtClean="0">
                <a:solidFill>
                  <a:srgbClr val="000000"/>
                </a:solidFill>
                <a:latin typeface="Arial" pitchFamily="34" charset="0"/>
                <a:cs typeface="Arial" pitchFamily="34" charset="0"/>
              </a:rPr>
              <a:t>юм.</a:t>
            </a:r>
            <a:endParaRPr lang="en-US" sz="20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15</a:t>
            </a:fld>
            <a:endParaRPr lang="en-US"/>
          </a:p>
        </p:txBody>
      </p:sp>
      <p:graphicFrame>
        <p:nvGraphicFramePr>
          <p:cNvPr id="5" name="Chart 4"/>
          <p:cNvGraphicFramePr/>
          <p:nvPr/>
        </p:nvGraphicFramePr>
        <p:xfrm>
          <a:off x="1143000" y="914400"/>
          <a:ext cx="76200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16</a:t>
            </a:fld>
            <a:endParaRPr lang="en-US"/>
          </a:p>
        </p:txBody>
      </p:sp>
      <p:graphicFrame>
        <p:nvGraphicFramePr>
          <p:cNvPr id="5" name="Chart 4"/>
          <p:cNvGraphicFramePr/>
          <p:nvPr/>
        </p:nvGraphicFramePr>
        <p:xfrm>
          <a:off x="914400" y="914399"/>
          <a:ext cx="7662862" cy="5310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772400" cy="381000"/>
          </a:xfrm>
        </p:spPr>
        <p:txBody>
          <a:bodyPr/>
          <a:lstStyle/>
          <a:p>
            <a:r>
              <a:rPr lang="mn-MN" sz="2400" dirty="0" smtClean="0">
                <a:solidFill>
                  <a:srgbClr val="FF0000"/>
                </a:solidFill>
                <a:latin typeface="Arial" pitchFamily="34" charset="0"/>
                <a:cs typeface="Arial" pitchFamily="34" charset="0"/>
              </a:rPr>
              <a:t>ХӨДӨӨ АЖ АХУЙН САЛБАР</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endParaRPr lang="en-US" sz="2400" dirty="0"/>
          </a:p>
        </p:txBody>
      </p:sp>
      <p:sp>
        <p:nvSpPr>
          <p:cNvPr id="3" name="Content Placeholder 2"/>
          <p:cNvSpPr>
            <a:spLocks noGrp="1"/>
          </p:cNvSpPr>
          <p:nvPr>
            <p:ph idx="1"/>
          </p:nvPr>
        </p:nvSpPr>
        <p:spPr>
          <a:xfrm>
            <a:off x="838200" y="914400"/>
            <a:ext cx="7772400" cy="4525963"/>
          </a:xfrm>
        </p:spPr>
        <p:txBody>
          <a:bodyPr/>
          <a:lstStyle/>
          <a:p>
            <a:pPr algn="just">
              <a:buNone/>
            </a:pPr>
            <a:r>
              <a:rPr lang="en-US" sz="2100" b="1" dirty="0" err="1" smtClean="0">
                <a:solidFill>
                  <a:srgbClr val="000000"/>
                </a:solidFill>
              </a:rPr>
              <a:t>Ìàëòàé</a:t>
            </a:r>
            <a:r>
              <a:rPr lang="en-US" sz="2100" b="1" dirty="0" smtClean="0">
                <a:solidFill>
                  <a:srgbClr val="000000"/>
                </a:solidFill>
              </a:rPr>
              <a:t> º</a:t>
            </a:r>
            <a:r>
              <a:rPr lang="en-US" sz="2100" b="1" dirty="0" err="1" smtClean="0">
                <a:solidFill>
                  <a:srgbClr val="000000"/>
                </a:solidFill>
              </a:rPr>
              <a:t>ðõ</a:t>
            </a:r>
            <a:r>
              <a:rPr lang="en-US" sz="2100" b="1" dirty="0" smtClean="0">
                <a:solidFill>
                  <a:srgbClr val="000000"/>
                </a:solidFill>
              </a:rPr>
              <a:t>, </a:t>
            </a:r>
            <a:r>
              <a:rPr lang="en-US" sz="2100" b="1" dirty="0" err="1" smtClean="0">
                <a:solidFill>
                  <a:srgbClr val="000000"/>
                </a:solidFill>
              </a:rPr>
              <a:t>ìàë÷äûí</a:t>
            </a:r>
            <a:r>
              <a:rPr lang="en-US" sz="2100" b="1" dirty="0" smtClean="0">
                <a:solidFill>
                  <a:srgbClr val="000000"/>
                </a:solidFill>
              </a:rPr>
              <a:t> </a:t>
            </a:r>
            <a:r>
              <a:rPr lang="en-US" sz="2100" b="1" dirty="0" err="1" smtClean="0">
                <a:solidFill>
                  <a:srgbClr val="000000"/>
                </a:solidFill>
              </a:rPr>
              <a:t>òîî</a:t>
            </a:r>
            <a:endParaRPr lang="en-US" sz="2100" dirty="0" smtClean="0">
              <a:solidFill>
                <a:srgbClr val="000000"/>
              </a:solidFill>
            </a:endParaRPr>
          </a:p>
          <a:p>
            <a:pPr algn="just">
              <a:buNone/>
            </a:pPr>
            <a:r>
              <a:rPr lang="en-US" sz="2100" dirty="0" smtClean="0">
                <a:solidFill>
                  <a:srgbClr val="000000"/>
                </a:solidFill>
              </a:rPr>
              <a:t>2015 </a:t>
            </a:r>
            <a:r>
              <a:rPr lang="en-US" sz="2100" dirty="0" err="1" smtClean="0">
                <a:solidFill>
                  <a:srgbClr val="000000"/>
                </a:solidFill>
              </a:rPr>
              <a:t>îíä</a:t>
            </a:r>
            <a:r>
              <a:rPr lang="en-US" sz="2100" dirty="0" smtClean="0">
                <a:solidFill>
                  <a:srgbClr val="000000"/>
                </a:solidFill>
              </a:rPr>
              <a:t> </a:t>
            </a:r>
            <a:r>
              <a:rPr lang="en-US" sz="2100" dirty="0" err="1" smtClean="0">
                <a:solidFill>
                  <a:srgbClr val="000000"/>
                </a:solidFill>
              </a:rPr>
              <a:t>àìèíäàà</a:t>
            </a:r>
            <a:r>
              <a:rPr lang="en-US" sz="2100" dirty="0" smtClean="0">
                <a:solidFill>
                  <a:srgbClr val="000000"/>
                </a:solidFill>
              </a:rPr>
              <a:t> </a:t>
            </a:r>
            <a:r>
              <a:rPr lang="en-US" sz="2100" dirty="0" err="1" smtClean="0">
                <a:solidFill>
                  <a:srgbClr val="000000"/>
                </a:solidFill>
              </a:rPr>
              <a:t>ìàëòàé</a:t>
            </a:r>
            <a:r>
              <a:rPr lang="en-US" sz="2100" dirty="0" smtClean="0">
                <a:solidFill>
                  <a:srgbClr val="000000"/>
                </a:solidFill>
              </a:rPr>
              <a:t> 12.2 </a:t>
            </a:r>
            <a:r>
              <a:rPr lang="en-US" sz="2100" dirty="0" err="1" smtClean="0">
                <a:solidFill>
                  <a:srgbClr val="000000"/>
                </a:solidFill>
              </a:rPr>
              <a:t>ìÿíãàí</a:t>
            </a:r>
            <a:r>
              <a:rPr lang="en-US" sz="2100" dirty="0" smtClean="0">
                <a:solidFill>
                  <a:srgbClr val="000000"/>
                </a:solidFill>
              </a:rPr>
              <a:t> º</a:t>
            </a:r>
            <a:r>
              <a:rPr lang="en-US" sz="2100" dirty="0" err="1" smtClean="0">
                <a:solidFill>
                  <a:srgbClr val="000000"/>
                </a:solidFill>
              </a:rPr>
              <a:t>ðõ</a:t>
            </a:r>
            <a:r>
              <a:rPr lang="en-US" sz="2100" dirty="0" smtClean="0">
                <a:solidFill>
                  <a:srgbClr val="000000"/>
                </a:solidFill>
              </a:rPr>
              <a:t>,  ¿¿</a:t>
            </a:r>
            <a:r>
              <a:rPr lang="en-US" sz="2100" dirty="0" err="1" smtClean="0">
                <a:solidFill>
                  <a:srgbClr val="000000"/>
                </a:solidFill>
              </a:rPr>
              <a:t>íýýñ</a:t>
            </a:r>
            <a:r>
              <a:rPr lang="en-US" sz="2100" dirty="0" smtClean="0">
                <a:solidFill>
                  <a:srgbClr val="000000"/>
                </a:solidFill>
              </a:rPr>
              <a:t> 8.3  </a:t>
            </a:r>
            <a:r>
              <a:rPr lang="en-US" sz="2100" dirty="0" err="1" smtClean="0">
                <a:solidFill>
                  <a:srgbClr val="000000"/>
                </a:solidFill>
              </a:rPr>
              <a:t>ìÿíãàí</a:t>
            </a:r>
            <a:r>
              <a:rPr lang="en-US" sz="2100" dirty="0" smtClean="0">
                <a:solidFill>
                  <a:srgbClr val="000000"/>
                </a:solidFill>
              </a:rPr>
              <a:t> </a:t>
            </a:r>
            <a:r>
              <a:rPr lang="en-US" sz="2100" dirty="0" err="1" smtClean="0">
                <a:solidFill>
                  <a:srgbClr val="000000"/>
                </a:solidFill>
              </a:rPr>
              <a:t>ìàë÷èí</a:t>
            </a:r>
            <a:r>
              <a:rPr lang="en-US" sz="2100" dirty="0" smtClean="0">
                <a:solidFill>
                  <a:srgbClr val="000000"/>
                </a:solidFill>
              </a:rPr>
              <a:t> º</a:t>
            </a:r>
            <a:r>
              <a:rPr lang="en-US" sz="2100" dirty="0" err="1" smtClean="0">
                <a:solidFill>
                  <a:srgbClr val="000000"/>
                </a:solidFill>
              </a:rPr>
              <a:t>ðõèéí</a:t>
            </a:r>
            <a:r>
              <a:rPr lang="en-US" sz="2100" dirty="0" smtClean="0">
                <a:solidFill>
                  <a:srgbClr val="000000"/>
                </a:solidFill>
              </a:rPr>
              <a:t> 16.1 </a:t>
            </a:r>
            <a:r>
              <a:rPr lang="en-US" sz="2100" dirty="0" err="1" smtClean="0">
                <a:solidFill>
                  <a:srgbClr val="000000"/>
                </a:solidFill>
              </a:rPr>
              <a:t>ìÿíãàí</a:t>
            </a:r>
            <a:r>
              <a:rPr lang="en-US" sz="2100" dirty="0" smtClean="0">
                <a:solidFill>
                  <a:srgbClr val="000000"/>
                </a:solidFill>
              </a:rPr>
              <a:t> </a:t>
            </a:r>
            <a:r>
              <a:rPr lang="en-US" sz="2100" dirty="0" err="1" smtClean="0">
                <a:solidFill>
                  <a:srgbClr val="000000"/>
                </a:solidFill>
              </a:rPr>
              <a:t>ìàë÷èä</a:t>
            </a:r>
            <a:r>
              <a:rPr lang="en-US" sz="2100" dirty="0" smtClean="0">
                <a:solidFill>
                  <a:srgbClr val="000000"/>
                </a:solidFill>
              </a:rPr>
              <a:t> </a:t>
            </a:r>
            <a:r>
              <a:rPr lang="en-US" sz="2100" dirty="0" err="1" smtClean="0">
                <a:solidFill>
                  <a:srgbClr val="000000"/>
                </a:solidFill>
              </a:rPr>
              <a:t>ìàë</a:t>
            </a:r>
            <a:r>
              <a:rPr lang="en-US" sz="2100" dirty="0" smtClean="0">
                <a:solidFill>
                  <a:srgbClr val="000000"/>
                </a:solidFill>
              </a:rPr>
              <a:t> </a:t>
            </a:r>
            <a:r>
              <a:rPr lang="en-US" sz="2100" dirty="0" err="1" smtClean="0">
                <a:solidFill>
                  <a:srgbClr val="000000"/>
                </a:solidFill>
              </a:rPr>
              <a:t>àæ</a:t>
            </a:r>
            <a:r>
              <a:rPr lang="en-US" sz="2100" dirty="0" smtClean="0">
                <a:solidFill>
                  <a:srgbClr val="000000"/>
                </a:solidFill>
              </a:rPr>
              <a:t> </a:t>
            </a:r>
            <a:r>
              <a:rPr lang="en-US" sz="2100" dirty="0" err="1" smtClean="0">
                <a:solidFill>
                  <a:srgbClr val="000000"/>
                </a:solidFill>
              </a:rPr>
              <a:t>àõóéí</a:t>
            </a:r>
            <a:r>
              <a:rPr lang="en-US" sz="2100" dirty="0" smtClean="0">
                <a:solidFill>
                  <a:srgbClr val="000000"/>
                </a:solidFill>
              </a:rPr>
              <a:t> ¿</a:t>
            </a:r>
            <a:r>
              <a:rPr lang="en-US" sz="2100" dirty="0" err="1" smtClean="0">
                <a:solidFill>
                  <a:srgbClr val="000000"/>
                </a:solidFill>
              </a:rPr>
              <a:t>éëäâýðëýë</a:t>
            </a:r>
            <a:r>
              <a:rPr lang="en-US" sz="2100" dirty="0" smtClean="0">
                <a:solidFill>
                  <a:srgbClr val="000000"/>
                </a:solidFill>
              </a:rPr>
              <a:t> </a:t>
            </a:r>
            <a:r>
              <a:rPr lang="en-US" sz="2100" dirty="0" err="1" smtClean="0">
                <a:solidFill>
                  <a:srgbClr val="000000"/>
                </a:solidFill>
              </a:rPr>
              <a:t>ýðõýëæ</a:t>
            </a:r>
            <a:r>
              <a:rPr lang="en-US" sz="2100" dirty="0" smtClean="0">
                <a:solidFill>
                  <a:srgbClr val="000000"/>
                </a:solidFill>
              </a:rPr>
              <a:t> </a:t>
            </a:r>
            <a:r>
              <a:rPr lang="en-US" sz="2100" dirty="0" err="1" smtClean="0">
                <a:solidFill>
                  <a:srgbClr val="000000"/>
                </a:solidFill>
              </a:rPr>
              <a:t>áàéíà</a:t>
            </a:r>
            <a:r>
              <a:rPr lang="en-US" sz="2100" dirty="0" smtClean="0">
                <a:solidFill>
                  <a:srgbClr val="000000"/>
                </a:solidFill>
              </a:rPr>
              <a:t>.  </a:t>
            </a:r>
            <a:r>
              <a:rPr lang="en-US" sz="2100" dirty="0" err="1" smtClean="0">
                <a:solidFill>
                  <a:srgbClr val="000000"/>
                </a:solidFill>
              </a:rPr>
              <a:t>Àìèíû</a:t>
            </a:r>
            <a:r>
              <a:rPr lang="en-US" sz="2100" dirty="0" smtClean="0">
                <a:solidFill>
                  <a:srgbClr val="000000"/>
                </a:solidFill>
              </a:rPr>
              <a:t> </a:t>
            </a:r>
            <a:r>
              <a:rPr lang="en-US" sz="2100" dirty="0" err="1" smtClean="0">
                <a:solidFill>
                  <a:srgbClr val="000000"/>
                </a:solidFill>
              </a:rPr>
              <a:t>ìàëòàé</a:t>
            </a:r>
            <a:r>
              <a:rPr lang="en-US" sz="2100" dirty="0" smtClean="0">
                <a:solidFill>
                  <a:srgbClr val="000000"/>
                </a:solidFill>
              </a:rPr>
              <a:t> º</a:t>
            </a:r>
            <a:r>
              <a:rPr lang="en-US" sz="2100" dirty="0" err="1" smtClean="0">
                <a:solidFill>
                  <a:srgbClr val="000000"/>
                </a:solidFill>
              </a:rPr>
              <a:t>ðõ</a:t>
            </a:r>
            <a:r>
              <a:rPr lang="en-US" sz="2100" dirty="0" smtClean="0">
                <a:solidFill>
                  <a:srgbClr val="000000"/>
                </a:solidFill>
              </a:rPr>
              <a:t> </a:t>
            </a:r>
            <a:r>
              <a:rPr lang="en-US" sz="2100" dirty="0" err="1" smtClean="0">
                <a:solidFill>
                  <a:srgbClr val="000000"/>
                </a:solidFill>
              </a:rPr>
              <a:t>íü</a:t>
            </a:r>
            <a:r>
              <a:rPr lang="en-US" sz="2100" dirty="0" smtClean="0">
                <a:solidFill>
                  <a:srgbClr val="000000"/>
                </a:solidFill>
              </a:rPr>
              <a:t> </a:t>
            </a:r>
            <a:r>
              <a:rPr lang="en-US" sz="2100" dirty="0" err="1" smtClean="0">
                <a:solidFill>
                  <a:srgbClr val="000000"/>
                </a:solidFill>
              </a:rPr>
              <a:t>àéìãèéí</a:t>
            </a:r>
            <a:r>
              <a:rPr lang="en-US" sz="2100" dirty="0" smtClean="0">
                <a:solidFill>
                  <a:srgbClr val="000000"/>
                </a:solidFill>
              </a:rPr>
              <a:t> </a:t>
            </a:r>
            <a:r>
              <a:rPr lang="en-US" sz="2100" dirty="0" err="1" smtClean="0">
                <a:solidFill>
                  <a:srgbClr val="000000"/>
                </a:solidFill>
              </a:rPr>
              <a:t>õýìæýýíèé</a:t>
            </a:r>
            <a:r>
              <a:rPr lang="en-US" sz="2100" dirty="0" smtClean="0">
                <a:solidFill>
                  <a:srgbClr val="000000"/>
                </a:solidFill>
              </a:rPr>
              <a:t>  </a:t>
            </a:r>
            <a:r>
              <a:rPr lang="en-US" sz="2100" dirty="0" err="1" smtClean="0">
                <a:solidFill>
                  <a:srgbClr val="000000"/>
                </a:solidFill>
              </a:rPr>
              <a:t>íèéò</a:t>
            </a:r>
            <a:r>
              <a:rPr lang="en-US" sz="2100" dirty="0" smtClean="0">
                <a:solidFill>
                  <a:srgbClr val="000000"/>
                </a:solidFill>
              </a:rPr>
              <a:t> º</a:t>
            </a:r>
            <a:r>
              <a:rPr lang="en-US" sz="2100" dirty="0" err="1" smtClean="0">
                <a:solidFill>
                  <a:srgbClr val="000000"/>
                </a:solidFill>
              </a:rPr>
              <a:t>ðõèéí</a:t>
            </a:r>
            <a:r>
              <a:rPr lang="en-US" sz="2100" dirty="0" smtClean="0">
                <a:solidFill>
                  <a:srgbClr val="000000"/>
                </a:solidFill>
              </a:rPr>
              <a:t>  58.8 </a:t>
            </a:r>
            <a:r>
              <a:rPr lang="en-US" sz="2100" dirty="0" err="1" smtClean="0">
                <a:solidFill>
                  <a:srgbClr val="000000"/>
                </a:solidFill>
              </a:rPr>
              <a:t>õóâèéã</a:t>
            </a:r>
            <a:r>
              <a:rPr lang="en-US" sz="2100" dirty="0" smtClean="0">
                <a:solidFill>
                  <a:srgbClr val="000000"/>
                </a:solidFill>
              </a:rPr>
              <a:t> </a:t>
            </a:r>
            <a:r>
              <a:rPr lang="en-US" sz="2100" dirty="0" err="1" smtClean="0">
                <a:solidFill>
                  <a:srgbClr val="000000"/>
                </a:solidFill>
              </a:rPr>
              <a:t>ýçýëæ</a:t>
            </a:r>
            <a:r>
              <a:rPr lang="en-US" sz="2100" dirty="0" smtClean="0">
                <a:solidFill>
                  <a:srgbClr val="000000"/>
                </a:solidFill>
              </a:rPr>
              <a:t>,  </a:t>
            </a:r>
            <a:r>
              <a:rPr lang="en-US" sz="2100" dirty="0" err="1" smtClean="0">
                <a:solidFill>
                  <a:srgbClr val="000000"/>
                </a:solidFill>
              </a:rPr>
              <a:t>ìàë÷äûí</a:t>
            </a:r>
            <a:r>
              <a:rPr lang="en-US" sz="2100" dirty="0" smtClean="0">
                <a:solidFill>
                  <a:srgbClr val="000000"/>
                </a:solidFill>
              </a:rPr>
              <a:t> 31.8 </a:t>
            </a:r>
            <a:r>
              <a:rPr lang="en-US" sz="2100" dirty="0" err="1" smtClean="0">
                <a:solidFill>
                  <a:srgbClr val="000000"/>
                </a:solidFill>
              </a:rPr>
              <a:t>õóâü</a:t>
            </a:r>
            <a:r>
              <a:rPr lang="en-US" sz="2100" dirty="0" smtClean="0">
                <a:solidFill>
                  <a:srgbClr val="000000"/>
                </a:solidFill>
              </a:rPr>
              <a:t> </a:t>
            </a:r>
            <a:r>
              <a:rPr lang="en-US" sz="2100" dirty="0" err="1" smtClean="0">
                <a:solidFill>
                  <a:srgbClr val="000000"/>
                </a:solidFill>
              </a:rPr>
              <a:t>íü</a:t>
            </a:r>
            <a:r>
              <a:rPr lang="en-US" sz="2100" dirty="0" smtClean="0">
                <a:solidFill>
                  <a:srgbClr val="000000"/>
                </a:solidFill>
              </a:rPr>
              <a:t> 16-34  </a:t>
            </a:r>
            <a:r>
              <a:rPr lang="en-US" sz="2100" dirty="0" err="1" smtClean="0">
                <a:solidFill>
                  <a:srgbClr val="000000"/>
                </a:solidFill>
              </a:rPr>
              <a:t>íàñíû</a:t>
            </a:r>
            <a:r>
              <a:rPr lang="en-US" sz="2100" dirty="0" smtClean="0">
                <a:solidFill>
                  <a:srgbClr val="000000"/>
                </a:solidFill>
              </a:rPr>
              <a:t> </a:t>
            </a:r>
            <a:r>
              <a:rPr lang="en-US" sz="2100" dirty="0" err="1" smtClean="0">
                <a:solidFill>
                  <a:srgbClr val="000000"/>
                </a:solidFill>
              </a:rPr>
              <a:t>çàëóó÷óóä</a:t>
            </a:r>
            <a:r>
              <a:rPr lang="en-US" sz="2100" dirty="0" smtClean="0">
                <a:solidFill>
                  <a:srgbClr val="000000"/>
                </a:solidFill>
              </a:rPr>
              <a:t>,  56.1  </a:t>
            </a:r>
            <a:r>
              <a:rPr lang="en-US" sz="2100" dirty="0" err="1" smtClean="0">
                <a:solidFill>
                  <a:srgbClr val="000000"/>
                </a:solidFill>
              </a:rPr>
              <a:t>õóâü</a:t>
            </a:r>
            <a:r>
              <a:rPr lang="en-US" sz="2100" dirty="0" smtClean="0">
                <a:solidFill>
                  <a:srgbClr val="000000"/>
                </a:solidFill>
              </a:rPr>
              <a:t> </a:t>
            </a:r>
            <a:r>
              <a:rPr lang="en-US" sz="2100" dirty="0" err="1" smtClean="0">
                <a:solidFill>
                  <a:srgbClr val="000000"/>
                </a:solidFill>
              </a:rPr>
              <a:t>íü</a:t>
            </a:r>
            <a:r>
              <a:rPr lang="en-US" sz="2100" dirty="0" smtClean="0">
                <a:solidFill>
                  <a:srgbClr val="000000"/>
                </a:solidFill>
              </a:rPr>
              <a:t> 35-</a:t>
            </a:r>
            <a:r>
              <a:rPr lang="mn-MN" sz="2100" dirty="0" smtClean="0">
                <a:solidFill>
                  <a:srgbClr val="000000"/>
                </a:solidFill>
              </a:rPr>
              <a:t>аас тэтгэвэрийн </a:t>
            </a:r>
            <a:r>
              <a:rPr lang="en-US" sz="2100" dirty="0" smtClean="0">
                <a:solidFill>
                  <a:srgbClr val="000000"/>
                </a:solidFill>
              </a:rPr>
              <a:t> </a:t>
            </a:r>
            <a:r>
              <a:rPr lang="en-US" sz="2100" dirty="0" err="1" smtClean="0">
                <a:solidFill>
                  <a:srgbClr val="000000"/>
                </a:solidFill>
              </a:rPr>
              <a:t>íàñ</a:t>
            </a:r>
            <a:r>
              <a:rPr lang="mn-MN" sz="2100" dirty="0" smtClean="0">
                <a:solidFill>
                  <a:srgbClr val="000000"/>
                </a:solidFill>
              </a:rPr>
              <a:t> хүртэл</a:t>
            </a:r>
            <a:r>
              <a:rPr lang="en-US" sz="2100" dirty="0" smtClean="0">
                <a:solidFill>
                  <a:srgbClr val="000000"/>
                </a:solidFill>
              </a:rPr>
              <a:t>, 12.1 </a:t>
            </a:r>
            <a:r>
              <a:rPr lang="en-US" sz="2100" dirty="0" err="1" smtClean="0">
                <a:solidFill>
                  <a:srgbClr val="000000"/>
                </a:solidFill>
              </a:rPr>
              <a:t>õóâü</a:t>
            </a:r>
            <a:r>
              <a:rPr lang="en-US" sz="2100" dirty="0" smtClean="0">
                <a:solidFill>
                  <a:srgbClr val="000000"/>
                </a:solidFill>
              </a:rPr>
              <a:t> </a:t>
            </a:r>
            <a:r>
              <a:rPr lang="en-US" sz="2100" dirty="0" err="1" smtClean="0">
                <a:solidFill>
                  <a:srgbClr val="000000"/>
                </a:solidFill>
              </a:rPr>
              <a:t>íü</a:t>
            </a:r>
            <a:r>
              <a:rPr lang="en-US" sz="2100" dirty="0" smtClean="0">
                <a:solidFill>
                  <a:srgbClr val="000000"/>
                </a:solidFill>
              </a:rPr>
              <a:t> </a:t>
            </a:r>
            <a:r>
              <a:rPr lang="en-US" sz="2100" dirty="0" err="1" smtClean="0">
                <a:solidFill>
                  <a:srgbClr val="000000"/>
                </a:solidFill>
              </a:rPr>
              <a:t>òýòãýâýðèéí</a:t>
            </a:r>
            <a:r>
              <a:rPr lang="en-US" sz="2100" dirty="0" smtClean="0">
                <a:solidFill>
                  <a:srgbClr val="000000"/>
                </a:solidFill>
              </a:rPr>
              <a:t> </a:t>
            </a:r>
            <a:r>
              <a:rPr lang="en-US" sz="2100" dirty="0" err="1" smtClean="0">
                <a:solidFill>
                  <a:srgbClr val="000000"/>
                </a:solidFill>
              </a:rPr>
              <a:t>íàñíû</a:t>
            </a:r>
            <a:r>
              <a:rPr lang="en-US" sz="2100" dirty="0" smtClean="0">
                <a:solidFill>
                  <a:srgbClr val="000000"/>
                </a:solidFill>
              </a:rPr>
              <a:t> </a:t>
            </a:r>
            <a:r>
              <a:rPr lang="en-US" sz="2100" dirty="0" err="1" smtClean="0">
                <a:solidFill>
                  <a:srgbClr val="000000"/>
                </a:solidFill>
              </a:rPr>
              <a:t>õ¿ì</a:t>
            </a:r>
            <a:r>
              <a:rPr lang="en-US" sz="2100" dirty="0" smtClean="0">
                <a:solidFill>
                  <a:srgbClr val="000000"/>
                </a:solidFill>
              </a:rPr>
              <a:t>¿¿ñ </a:t>
            </a:r>
            <a:r>
              <a:rPr lang="en-US" sz="2100" dirty="0" err="1" smtClean="0">
                <a:solidFill>
                  <a:srgbClr val="000000"/>
                </a:solidFill>
              </a:rPr>
              <a:t>áàéíà</a:t>
            </a:r>
            <a:r>
              <a:rPr lang="en-US" sz="2100" dirty="0" smtClean="0">
                <a:solidFill>
                  <a:srgbClr val="000000"/>
                </a:solidFill>
              </a:rPr>
              <a:t>. </a:t>
            </a:r>
            <a:r>
              <a:rPr lang="mn-MN" sz="2100" dirty="0" smtClean="0">
                <a:solidFill>
                  <a:srgbClr val="000000"/>
                </a:solidFill>
              </a:rPr>
              <a:t>Малчдын тоо өнгөрсөн оноос </a:t>
            </a:r>
            <a:r>
              <a:rPr lang="en-US" sz="2100" dirty="0" smtClean="0">
                <a:solidFill>
                  <a:srgbClr val="000000"/>
                </a:solidFill>
              </a:rPr>
              <a:t>2.0</a:t>
            </a:r>
            <a:r>
              <a:rPr lang="mn-MN" sz="2100" dirty="0" smtClean="0">
                <a:solidFill>
                  <a:srgbClr val="000000"/>
                </a:solidFill>
              </a:rPr>
              <a:t> хувиар өссөн ч, 16-34 насны залуу малчид </a:t>
            </a:r>
            <a:r>
              <a:rPr lang="en-US" sz="2100" dirty="0" smtClean="0">
                <a:solidFill>
                  <a:srgbClr val="000000"/>
                </a:solidFill>
              </a:rPr>
              <a:t>3.0</a:t>
            </a:r>
            <a:r>
              <a:rPr lang="mn-MN" sz="2100" dirty="0" smtClean="0">
                <a:solidFill>
                  <a:srgbClr val="000000"/>
                </a:solidFill>
              </a:rPr>
              <a:t> хувиар буурсан байна. </a:t>
            </a:r>
            <a:endParaRPr lang="en-US" sz="2100" dirty="0" smtClean="0">
              <a:solidFill>
                <a:srgbClr val="000000"/>
              </a:solidFill>
            </a:endParaRPr>
          </a:p>
          <a:p>
            <a:pPr algn="just">
              <a:buNone/>
            </a:pPr>
            <a:r>
              <a:rPr lang="mn-MN" sz="2100" dirty="0" smtClean="0">
                <a:solidFill>
                  <a:srgbClr val="000000"/>
                </a:solidFill>
              </a:rPr>
              <a:t>Мөн  малчдын тоо 200</a:t>
            </a:r>
            <a:r>
              <a:rPr lang="en-US" sz="2100" dirty="0" smtClean="0">
                <a:solidFill>
                  <a:srgbClr val="000000"/>
                </a:solidFill>
              </a:rPr>
              <a:t>9</a:t>
            </a:r>
            <a:r>
              <a:rPr lang="mn-MN" sz="2100" dirty="0" smtClean="0">
                <a:solidFill>
                  <a:srgbClr val="000000"/>
                </a:solidFill>
              </a:rPr>
              <a:t> оноос </a:t>
            </a:r>
            <a:r>
              <a:rPr lang="en-US" sz="2100" dirty="0" smtClean="0">
                <a:solidFill>
                  <a:srgbClr val="000000"/>
                </a:solidFill>
              </a:rPr>
              <a:t>74.1</a:t>
            </a:r>
            <a:r>
              <a:rPr lang="mn-MN" sz="2100" dirty="0" smtClean="0">
                <a:solidFill>
                  <a:srgbClr val="000000"/>
                </a:solidFill>
              </a:rPr>
              <a:t> хувиар, 16-34 насны малчид </a:t>
            </a:r>
            <a:r>
              <a:rPr lang="en-US" sz="2100" dirty="0" smtClean="0">
                <a:solidFill>
                  <a:srgbClr val="000000"/>
                </a:solidFill>
              </a:rPr>
              <a:t>53</a:t>
            </a:r>
            <a:r>
              <a:rPr lang="mn-MN" sz="2100" dirty="0" smtClean="0">
                <a:solidFill>
                  <a:srgbClr val="000000"/>
                </a:solidFill>
              </a:rPr>
              <a:t>.</a:t>
            </a:r>
            <a:r>
              <a:rPr lang="en-US" sz="2100" dirty="0" smtClean="0">
                <a:solidFill>
                  <a:srgbClr val="000000"/>
                </a:solidFill>
              </a:rPr>
              <a:t>9</a:t>
            </a:r>
            <a:r>
              <a:rPr lang="mn-MN" sz="2100" dirty="0" smtClean="0">
                <a:solidFill>
                  <a:srgbClr val="000000"/>
                </a:solidFill>
              </a:rPr>
              <a:t> хувиар тус тус буурсан байна. Тооллогын дүнгээс үзэхэд нийт малчдын 6</a:t>
            </a:r>
            <a:r>
              <a:rPr lang="en-US" sz="2100" dirty="0" smtClean="0">
                <a:solidFill>
                  <a:srgbClr val="000000"/>
                </a:solidFill>
              </a:rPr>
              <a:t>8.2</a:t>
            </a:r>
            <a:r>
              <a:rPr lang="mn-MN" sz="2100" dirty="0" smtClean="0">
                <a:solidFill>
                  <a:srgbClr val="000000"/>
                </a:solidFill>
              </a:rPr>
              <a:t> хувь нь 35-аас дээш насны малчид  мал аж ахуйн үйлдвэрлэл эрхэлж байна. Жилээс жилд малчдын залгамж чанар алдагдаж байгаад дүгнэлт хийж, залуу малчдыг дэмжих бодлого чиглэл хэрэгтэй байна.    </a:t>
            </a:r>
            <a:endParaRPr lang="en-US" sz="2100" dirty="0" smtClean="0">
              <a:solidFill>
                <a:srgbClr val="000000"/>
              </a:solidFill>
            </a:endParaRPr>
          </a:p>
          <a:p>
            <a:pPr>
              <a:buNone/>
            </a:pPr>
            <a:endParaRPr lang="en-US" sz="18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17</a:t>
            </a:fld>
            <a:endParaRPr lang="en-US"/>
          </a:p>
        </p:txBody>
      </p:sp>
      <p:pic>
        <p:nvPicPr>
          <p:cNvPr id="5"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0"/>
            <a:ext cx="1143000" cy="91440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dirty="0" smtClean="0">
                <a:solidFill>
                  <a:srgbClr val="FF0000"/>
                </a:solidFill>
                <a:latin typeface="Arial" pitchFamily="34" charset="0"/>
                <a:cs typeface="Arial" pitchFamily="34" charset="0"/>
              </a:rPr>
              <a:t>ХӨДӨӨ АЖ АХУЙН САЛБАР</a:t>
            </a:r>
            <a:endParaRPr lang="en-US" sz="2400" dirty="0"/>
          </a:p>
        </p:txBody>
      </p:sp>
      <p:sp>
        <p:nvSpPr>
          <p:cNvPr id="3" name="Content Placeholder 2"/>
          <p:cNvSpPr>
            <a:spLocks noGrp="1"/>
          </p:cNvSpPr>
          <p:nvPr>
            <p:ph idx="1"/>
          </p:nvPr>
        </p:nvSpPr>
        <p:spPr>
          <a:xfrm>
            <a:off x="914400" y="1447800"/>
            <a:ext cx="7772400" cy="4678363"/>
          </a:xfrm>
        </p:spPr>
        <p:txBody>
          <a:bodyPr/>
          <a:lstStyle/>
          <a:p>
            <a:pPr algn="just">
              <a:buNone/>
            </a:pPr>
            <a:r>
              <a:rPr lang="mn-MN" sz="2000" dirty="0" smtClean="0">
                <a:solidFill>
                  <a:srgbClr val="000000"/>
                </a:solidFill>
              </a:rPr>
              <a:t>М</a:t>
            </a:r>
            <a:r>
              <a:rPr lang="en-US" sz="2000" dirty="0" err="1" smtClean="0">
                <a:solidFill>
                  <a:srgbClr val="000000"/>
                </a:solidFill>
              </a:rPr>
              <a:t>àëòàé</a:t>
            </a:r>
            <a:r>
              <a:rPr lang="en-US" sz="2000" dirty="0" smtClean="0">
                <a:solidFill>
                  <a:srgbClr val="000000"/>
                </a:solidFill>
              </a:rPr>
              <a:t> º</a:t>
            </a:r>
            <a:r>
              <a:rPr lang="en-US" sz="2000" dirty="0" err="1" smtClean="0">
                <a:solidFill>
                  <a:srgbClr val="000000"/>
                </a:solidFill>
              </a:rPr>
              <a:t>ðõèéí</a:t>
            </a:r>
            <a:r>
              <a:rPr lang="en-US" sz="2000" dirty="0" smtClean="0">
                <a:solidFill>
                  <a:srgbClr val="000000"/>
                </a:solidFill>
              </a:rPr>
              <a:t> </a:t>
            </a:r>
            <a:r>
              <a:rPr lang="en-US" sz="2000" dirty="0" err="1" smtClean="0">
                <a:solidFill>
                  <a:srgbClr val="000000"/>
                </a:solidFill>
              </a:rPr>
              <a:t>òîî</a:t>
            </a:r>
            <a:r>
              <a:rPr lang="en-US" sz="2000" dirty="0" smtClean="0">
                <a:solidFill>
                  <a:srgbClr val="000000"/>
                </a:solidFill>
              </a:rPr>
              <a:t> º</a:t>
            </a:r>
            <a:r>
              <a:rPr lang="en-US" sz="2000" dirty="0" err="1" smtClean="0">
                <a:solidFill>
                  <a:srgbClr val="000000"/>
                </a:solidFill>
              </a:rPr>
              <a:t>íãºðñºí</a:t>
            </a:r>
            <a:r>
              <a:rPr lang="en-US" sz="2000" dirty="0" smtClean="0">
                <a:solidFill>
                  <a:srgbClr val="000000"/>
                </a:solidFill>
              </a:rPr>
              <a:t> </a:t>
            </a:r>
            <a:r>
              <a:rPr lang="en-US" sz="2000" dirty="0" err="1" smtClean="0">
                <a:solidFill>
                  <a:srgbClr val="000000"/>
                </a:solidFill>
              </a:rPr>
              <a:t>îíîîñ</a:t>
            </a:r>
            <a:r>
              <a:rPr lang="en-US" sz="2000" dirty="0" smtClean="0">
                <a:solidFill>
                  <a:srgbClr val="000000"/>
                </a:solidFill>
              </a:rPr>
              <a:t> 193-</a:t>
            </a:r>
            <a:r>
              <a:rPr lang="mn-MN" sz="2000" dirty="0" smtClean="0">
                <a:solidFill>
                  <a:srgbClr val="000000"/>
                </a:solidFill>
              </a:rPr>
              <a:t>аа</a:t>
            </a:r>
            <a:r>
              <a:rPr lang="en-US" sz="2000" dirty="0" smtClean="0">
                <a:solidFill>
                  <a:srgbClr val="000000"/>
                </a:solidFill>
              </a:rPr>
              <a:t>ð </a:t>
            </a:r>
            <a:r>
              <a:rPr lang="en-US" sz="2000" dirty="0" err="1" smtClean="0">
                <a:solidFill>
                  <a:srgbClr val="000000"/>
                </a:solidFill>
              </a:rPr>
              <a:t>áóþó</a:t>
            </a:r>
            <a:r>
              <a:rPr lang="en-US" sz="2000" dirty="0" smtClean="0">
                <a:solidFill>
                  <a:srgbClr val="000000"/>
                </a:solidFill>
              </a:rPr>
              <a:t> </a:t>
            </a:r>
            <a:r>
              <a:rPr lang="mn-MN" sz="2000" dirty="0" smtClean="0">
                <a:solidFill>
                  <a:srgbClr val="000000"/>
                </a:solidFill>
              </a:rPr>
              <a:t>1.6</a:t>
            </a:r>
            <a:r>
              <a:rPr lang="en-US" sz="2000" dirty="0" smtClean="0">
                <a:solidFill>
                  <a:srgbClr val="000000"/>
                </a:solidFill>
              </a:rPr>
              <a:t> </a:t>
            </a:r>
            <a:r>
              <a:rPr lang="en-US" sz="2000" dirty="0" err="1" smtClean="0">
                <a:solidFill>
                  <a:srgbClr val="000000"/>
                </a:solidFill>
              </a:rPr>
              <a:t>õóâèàð</a:t>
            </a:r>
            <a:r>
              <a:rPr lang="mn-MN" sz="2000" dirty="0" smtClean="0">
                <a:solidFill>
                  <a:srgbClr val="000000"/>
                </a:solidFill>
              </a:rPr>
              <a:t>, </a:t>
            </a:r>
            <a:r>
              <a:rPr lang="en-US" sz="2000" dirty="0" smtClean="0">
                <a:solidFill>
                  <a:srgbClr val="000000"/>
                </a:solidFill>
              </a:rPr>
              <a:t> </a:t>
            </a:r>
            <a:r>
              <a:rPr lang="en-US" sz="2000" dirty="0" err="1" smtClean="0">
                <a:solidFill>
                  <a:srgbClr val="000000"/>
                </a:solidFill>
              </a:rPr>
              <a:t>ìàë÷èí</a:t>
            </a:r>
            <a:r>
              <a:rPr lang="en-US" sz="2000" dirty="0" smtClean="0">
                <a:solidFill>
                  <a:srgbClr val="000000"/>
                </a:solidFill>
              </a:rPr>
              <a:t> º</a:t>
            </a:r>
            <a:r>
              <a:rPr lang="en-US" sz="2000" dirty="0" err="1" smtClean="0">
                <a:solidFill>
                  <a:srgbClr val="000000"/>
                </a:solidFill>
              </a:rPr>
              <a:t>ðõèéí</a:t>
            </a:r>
            <a:r>
              <a:rPr lang="en-US" sz="2000" dirty="0" smtClean="0">
                <a:solidFill>
                  <a:srgbClr val="000000"/>
                </a:solidFill>
              </a:rPr>
              <a:t> </a:t>
            </a:r>
            <a:r>
              <a:rPr lang="en-US" sz="2000" dirty="0" err="1" smtClean="0">
                <a:solidFill>
                  <a:srgbClr val="000000"/>
                </a:solidFill>
              </a:rPr>
              <a:t>òîî</a:t>
            </a:r>
            <a:r>
              <a:rPr lang="en-US" sz="2000" dirty="0" smtClean="0">
                <a:solidFill>
                  <a:srgbClr val="000000"/>
                </a:solidFill>
              </a:rPr>
              <a:t> </a:t>
            </a:r>
            <a:r>
              <a:rPr lang="mn-MN" sz="2000" dirty="0" smtClean="0">
                <a:solidFill>
                  <a:srgbClr val="000000"/>
                </a:solidFill>
              </a:rPr>
              <a:t>280</a:t>
            </a:r>
            <a:r>
              <a:rPr lang="en-US" sz="2000" dirty="0" smtClean="0">
                <a:solidFill>
                  <a:srgbClr val="000000"/>
                </a:solidFill>
              </a:rPr>
              <a:t>-</a:t>
            </a:r>
            <a:r>
              <a:rPr lang="mn-MN" sz="2000" dirty="0" smtClean="0">
                <a:solidFill>
                  <a:srgbClr val="000000"/>
                </a:solidFill>
              </a:rPr>
              <a:t>аа</a:t>
            </a:r>
            <a:r>
              <a:rPr lang="en-US" sz="2000" dirty="0" smtClean="0">
                <a:solidFill>
                  <a:srgbClr val="000000"/>
                </a:solidFill>
              </a:rPr>
              <a:t>ð </a:t>
            </a:r>
            <a:r>
              <a:rPr lang="en-US" sz="2000" dirty="0" err="1" smtClean="0">
                <a:solidFill>
                  <a:srgbClr val="000000"/>
                </a:solidFill>
              </a:rPr>
              <a:t>áóþó</a:t>
            </a:r>
            <a:r>
              <a:rPr lang="en-US" sz="2000" dirty="0" smtClean="0">
                <a:solidFill>
                  <a:srgbClr val="000000"/>
                </a:solidFill>
              </a:rPr>
              <a:t> </a:t>
            </a:r>
            <a:r>
              <a:rPr lang="mn-MN" sz="2000" dirty="0" smtClean="0">
                <a:solidFill>
                  <a:srgbClr val="000000"/>
                </a:solidFill>
              </a:rPr>
              <a:t>3.5</a:t>
            </a:r>
            <a:r>
              <a:rPr lang="en-US" sz="2000" dirty="0" smtClean="0">
                <a:solidFill>
                  <a:srgbClr val="000000"/>
                </a:solidFill>
              </a:rPr>
              <a:t> </a:t>
            </a:r>
            <a:r>
              <a:rPr lang="en-US" sz="2000" dirty="0" err="1" smtClean="0">
                <a:solidFill>
                  <a:srgbClr val="000000"/>
                </a:solidFill>
              </a:rPr>
              <a:t>õóâèàð</a:t>
            </a:r>
            <a:r>
              <a:rPr lang="en-US" sz="2000" dirty="0" smtClean="0">
                <a:solidFill>
                  <a:srgbClr val="000000"/>
                </a:solidFill>
              </a:rPr>
              <a:t> </a:t>
            </a:r>
            <a:r>
              <a:rPr lang="mn-MN" sz="2000" dirty="0" smtClean="0">
                <a:solidFill>
                  <a:srgbClr val="000000"/>
                </a:solidFill>
              </a:rPr>
              <a:t>тус тус өсчээ</a:t>
            </a:r>
            <a:r>
              <a:rPr lang="en-US" sz="2000" dirty="0" smtClean="0">
                <a:solidFill>
                  <a:srgbClr val="000000"/>
                </a:solidFill>
              </a:rPr>
              <a:t>. </a:t>
            </a:r>
            <a:r>
              <a:rPr lang="en-US" sz="2000" dirty="0" err="1" smtClean="0">
                <a:solidFill>
                  <a:srgbClr val="000000"/>
                </a:solidFill>
              </a:rPr>
              <a:t>Òîîëëîãûí</a:t>
            </a:r>
            <a:r>
              <a:rPr lang="en-US" sz="2000" dirty="0" smtClean="0">
                <a:solidFill>
                  <a:srgbClr val="000000"/>
                </a:solidFill>
              </a:rPr>
              <a:t> </a:t>
            </a:r>
            <a:r>
              <a:rPr lang="en-US" sz="2000" dirty="0" err="1" smtClean="0">
                <a:solidFill>
                  <a:srgbClr val="000000"/>
                </a:solidFill>
              </a:rPr>
              <a:t>ä¿íãýýð</a:t>
            </a:r>
            <a:r>
              <a:rPr lang="en-US" sz="2000" dirty="0" smtClean="0">
                <a:solidFill>
                  <a:srgbClr val="000000"/>
                </a:solidFill>
              </a:rPr>
              <a:t>  </a:t>
            </a:r>
            <a:r>
              <a:rPr lang="en-US" sz="2000" dirty="0" err="1" smtClean="0">
                <a:solidFill>
                  <a:srgbClr val="000000"/>
                </a:solidFill>
              </a:rPr>
              <a:t>àéìãèéí</a:t>
            </a:r>
            <a:r>
              <a:rPr lang="en-US" sz="2000" dirty="0" smtClean="0">
                <a:solidFill>
                  <a:srgbClr val="000000"/>
                </a:solidFill>
              </a:rPr>
              <a:t>  </a:t>
            </a:r>
            <a:r>
              <a:rPr lang="en-US" sz="2000" dirty="0" err="1" smtClean="0">
                <a:solidFill>
                  <a:srgbClr val="000000"/>
                </a:solidFill>
              </a:rPr>
              <a:t>íýã</a:t>
            </a:r>
            <a:r>
              <a:rPr lang="en-US" sz="2000" dirty="0" smtClean="0">
                <a:solidFill>
                  <a:srgbClr val="000000"/>
                </a:solidFill>
              </a:rPr>
              <a:t> </a:t>
            </a:r>
            <a:r>
              <a:rPr lang="en-US" sz="2000" dirty="0" err="1" smtClean="0">
                <a:solidFill>
                  <a:srgbClr val="000000"/>
                </a:solidFill>
              </a:rPr>
              <a:t>õ¿íä</a:t>
            </a:r>
            <a:r>
              <a:rPr lang="en-US" sz="2000" dirty="0" smtClean="0">
                <a:solidFill>
                  <a:srgbClr val="000000"/>
                </a:solidFill>
              </a:rPr>
              <a:t> </a:t>
            </a:r>
            <a:r>
              <a:rPr lang="en-US" sz="2000" dirty="0" err="1" smtClean="0">
                <a:solidFill>
                  <a:srgbClr val="000000"/>
                </a:solidFill>
              </a:rPr>
              <a:t>äóíäæààð</a:t>
            </a:r>
            <a:r>
              <a:rPr lang="en-US" sz="2000" dirty="0" smtClean="0">
                <a:solidFill>
                  <a:srgbClr val="000000"/>
                </a:solidFill>
              </a:rPr>
              <a:t> </a:t>
            </a:r>
            <a:r>
              <a:rPr lang="mn-MN" sz="2000" dirty="0" smtClean="0">
                <a:solidFill>
                  <a:srgbClr val="000000"/>
                </a:solidFill>
              </a:rPr>
              <a:t>45</a:t>
            </a:r>
            <a:r>
              <a:rPr lang="en-US" sz="2000" dirty="0" smtClean="0">
                <a:solidFill>
                  <a:srgbClr val="000000"/>
                </a:solidFill>
              </a:rPr>
              <a:t>  </a:t>
            </a:r>
            <a:r>
              <a:rPr lang="en-US" sz="2000" dirty="0" err="1" smtClean="0">
                <a:solidFill>
                  <a:srgbClr val="000000"/>
                </a:solidFill>
              </a:rPr>
              <a:t>òîëãîé</a:t>
            </a:r>
            <a:r>
              <a:rPr lang="en-US" sz="2000" dirty="0" smtClean="0">
                <a:solidFill>
                  <a:srgbClr val="000000"/>
                </a:solidFill>
              </a:rPr>
              <a:t> </a:t>
            </a:r>
            <a:r>
              <a:rPr lang="en-US" sz="2000" dirty="0" err="1" smtClean="0">
                <a:solidFill>
                  <a:srgbClr val="000000"/>
                </a:solidFill>
              </a:rPr>
              <a:t>ìàë</a:t>
            </a:r>
            <a:r>
              <a:rPr lang="en-US" sz="2000" dirty="0" smtClean="0">
                <a:solidFill>
                  <a:srgbClr val="000000"/>
                </a:solidFill>
              </a:rPr>
              <a:t>, </a:t>
            </a:r>
            <a:r>
              <a:rPr lang="mn-MN" sz="2000" dirty="0" smtClean="0">
                <a:solidFill>
                  <a:srgbClr val="000000"/>
                </a:solidFill>
              </a:rPr>
              <a:t>нэг өрхөд 151 толгой мал, </a:t>
            </a:r>
            <a:r>
              <a:rPr lang="en-US" sz="2000" dirty="0" err="1" smtClean="0">
                <a:solidFill>
                  <a:srgbClr val="000000"/>
                </a:solidFill>
              </a:rPr>
              <a:t>íýã</a:t>
            </a:r>
            <a:r>
              <a:rPr lang="en-US" sz="2000" dirty="0" smtClean="0">
                <a:solidFill>
                  <a:srgbClr val="000000"/>
                </a:solidFill>
              </a:rPr>
              <a:t> </a:t>
            </a:r>
            <a:r>
              <a:rPr lang="en-US" sz="2000" dirty="0" err="1" smtClean="0">
                <a:solidFill>
                  <a:srgbClr val="000000"/>
                </a:solidFill>
              </a:rPr>
              <a:t>ìàë÷èí</a:t>
            </a:r>
            <a:r>
              <a:rPr lang="en-US" sz="2000" dirty="0" smtClean="0">
                <a:solidFill>
                  <a:srgbClr val="000000"/>
                </a:solidFill>
              </a:rPr>
              <a:t> º</a:t>
            </a:r>
            <a:r>
              <a:rPr lang="en-US" sz="2000" dirty="0" err="1" smtClean="0">
                <a:solidFill>
                  <a:srgbClr val="000000"/>
                </a:solidFill>
              </a:rPr>
              <a:t>ðõºä</a:t>
            </a:r>
            <a:r>
              <a:rPr lang="en-US" sz="2000" dirty="0" smtClean="0">
                <a:solidFill>
                  <a:srgbClr val="000000"/>
                </a:solidFill>
              </a:rPr>
              <a:t>  </a:t>
            </a:r>
            <a:r>
              <a:rPr lang="mn-MN" sz="2000" dirty="0" smtClean="0">
                <a:solidFill>
                  <a:srgbClr val="000000"/>
                </a:solidFill>
              </a:rPr>
              <a:t>379</a:t>
            </a:r>
            <a:r>
              <a:rPr lang="en-US" sz="2000" dirty="0" smtClean="0">
                <a:solidFill>
                  <a:srgbClr val="000000"/>
                </a:solidFill>
              </a:rPr>
              <a:t> </a:t>
            </a:r>
            <a:r>
              <a:rPr lang="en-US" sz="2000" dirty="0" err="1" smtClean="0">
                <a:solidFill>
                  <a:srgbClr val="000000"/>
                </a:solidFill>
              </a:rPr>
              <a:t>òîëãîé</a:t>
            </a:r>
            <a:r>
              <a:rPr lang="en-US" sz="2000" dirty="0" smtClean="0">
                <a:solidFill>
                  <a:srgbClr val="000000"/>
                </a:solidFill>
              </a:rPr>
              <a:t> </a:t>
            </a:r>
            <a:r>
              <a:rPr lang="en-US" sz="2000" dirty="0" err="1" smtClean="0">
                <a:solidFill>
                  <a:srgbClr val="000000"/>
                </a:solidFill>
              </a:rPr>
              <a:t>ìà</a:t>
            </a:r>
            <a:r>
              <a:rPr lang="mn-MN" sz="2000" dirty="0" smtClean="0">
                <a:solidFill>
                  <a:srgbClr val="000000"/>
                </a:solidFill>
              </a:rPr>
              <a:t>л </a:t>
            </a:r>
            <a:r>
              <a:rPr lang="en-US" sz="2000" dirty="0" smtClean="0">
                <a:solidFill>
                  <a:srgbClr val="000000"/>
                </a:solidFill>
              </a:rPr>
              <a:t> </a:t>
            </a:r>
            <a:r>
              <a:rPr lang="en-US" sz="2000" dirty="0" err="1" smtClean="0">
                <a:solidFill>
                  <a:srgbClr val="000000"/>
                </a:solidFill>
              </a:rPr>
              <a:t>òóñ</a:t>
            </a:r>
            <a:r>
              <a:rPr lang="en-US" sz="2000" dirty="0" smtClean="0">
                <a:solidFill>
                  <a:srgbClr val="000000"/>
                </a:solidFill>
              </a:rPr>
              <a:t> </a:t>
            </a:r>
            <a:r>
              <a:rPr lang="en-US" sz="2000" dirty="0" err="1" smtClean="0">
                <a:solidFill>
                  <a:srgbClr val="000000"/>
                </a:solidFill>
              </a:rPr>
              <a:t>òóñ</a:t>
            </a:r>
            <a:r>
              <a:rPr lang="en-US" sz="2000" dirty="0" smtClean="0">
                <a:solidFill>
                  <a:srgbClr val="000000"/>
                </a:solidFill>
              </a:rPr>
              <a:t> </a:t>
            </a:r>
            <a:r>
              <a:rPr lang="en-US" sz="2000" dirty="0" err="1" smtClean="0">
                <a:solidFill>
                  <a:srgbClr val="000000"/>
                </a:solidFill>
              </a:rPr>
              <a:t>íîãäîæ</a:t>
            </a:r>
            <a:r>
              <a:rPr lang="en-US" sz="2000" dirty="0" smtClean="0">
                <a:solidFill>
                  <a:srgbClr val="000000"/>
                </a:solidFill>
              </a:rPr>
              <a:t> </a:t>
            </a:r>
            <a:r>
              <a:rPr lang="en-US" sz="2000" dirty="0" err="1" smtClean="0">
                <a:solidFill>
                  <a:srgbClr val="000000"/>
                </a:solidFill>
              </a:rPr>
              <a:t>áàéíà</a:t>
            </a:r>
            <a:r>
              <a:rPr lang="en-US" sz="2000" dirty="0" smtClean="0">
                <a:solidFill>
                  <a:srgbClr val="000000"/>
                </a:solidFill>
              </a:rPr>
              <a:t>. </a:t>
            </a:r>
          </a:p>
          <a:p>
            <a:pPr algn="just">
              <a:buNone/>
            </a:pPr>
            <a:r>
              <a:rPr lang="mn-MN" sz="2000" b="1" dirty="0" smtClean="0">
                <a:solidFill>
                  <a:srgbClr val="000000"/>
                </a:solidFill>
              </a:rPr>
              <a:t>Малтай өрхийн  бүлэглэлт:</a:t>
            </a:r>
            <a:endParaRPr lang="en-US" sz="2000" dirty="0" smtClean="0">
              <a:solidFill>
                <a:srgbClr val="000000"/>
              </a:solidFill>
            </a:endParaRPr>
          </a:p>
          <a:p>
            <a:pPr algn="just">
              <a:buNone/>
            </a:pPr>
            <a:r>
              <a:rPr lang="en-US" sz="2000" b="1" dirty="0" smtClean="0">
                <a:solidFill>
                  <a:srgbClr val="000000"/>
                </a:solidFill>
              </a:rPr>
              <a:t>	</a:t>
            </a:r>
            <a:r>
              <a:rPr lang="mn-MN" sz="2000" dirty="0" smtClean="0">
                <a:solidFill>
                  <a:srgbClr val="000000"/>
                </a:solidFill>
              </a:rPr>
              <a:t>Энэ онд 12176 малтай өрх, 8258 малчин өрх тоологдлоо.  </a:t>
            </a:r>
            <a:r>
              <a:rPr lang="en-US" sz="2000" dirty="0" err="1" smtClean="0">
                <a:solidFill>
                  <a:srgbClr val="000000"/>
                </a:solidFill>
              </a:rPr>
              <a:t>Мал</a:t>
            </a:r>
            <a:r>
              <a:rPr lang="mn-MN" sz="2000" dirty="0" smtClean="0">
                <a:solidFill>
                  <a:srgbClr val="000000"/>
                </a:solidFill>
              </a:rPr>
              <a:t>тай </a:t>
            </a:r>
            <a:r>
              <a:rPr lang="en-US" sz="2000" dirty="0" err="1" smtClean="0">
                <a:solidFill>
                  <a:srgbClr val="000000"/>
                </a:solidFill>
              </a:rPr>
              <a:t>өрхийг</a:t>
            </a:r>
            <a:r>
              <a:rPr lang="en-US" sz="2000" dirty="0" smtClean="0">
                <a:solidFill>
                  <a:srgbClr val="000000"/>
                </a:solidFill>
              </a:rPr>
              <a:t> </a:t>
            </a:r>
            <a:r>
              <a:rPr lang="en-US" sz="2000" dirty="0" err="1" smtClean="0">
                <a:solidFill>
                  <a:srgbClr val="000000"/>
                </a:solidFill>
              </a:rPr>
              <a:t>малын</a:t>
            </a:r>
            <a:r>
              <a:rPr lang="en-US" sz="2000" dirty="0" smtClean="0">
                <a:solidFill>
                  <a:srgbClr val="000000"/>
                </a:solidFill>
              </a:rPr>
              <a:t> </a:t>
            </a:r>
            <a:r>
              <a:rPr lang="en-US" sz="2000" dirty="0" err="1" smtClean="0">
                <a:solidFill>
                  <a:srgbClr val="000000"/>
                </a:solidFill>
              </a:rPr>
              <a:t>тоогоор</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a:t>
            </a:r>
            <a:r>
              <a:rPr lang="en-US" sz="2000" dirty="0" err="1" smtClean="0">
                <a:solidFill>
                  <a:srgbClr val="000000"/>
                </a:solidFill>
              </a:rPr>
              <a:t>бүлэглэн</a:t>
            </a:r>
            <a:r>
              <a:rPr lang="en-US" sz="2000" dirty="0" smtClean="0">
                <a:solidFill>
                  <a:srgbClr val="000000"/>
                </a:solidFill>
              </a:rPr>
              <a:t> </a:t>
            </a:r>
            <a:r>
              <a:rPr lang="en-US" sz="2000" dirty="0" err="1" smtClean="0">
                <a:solidFill>
                  <a:srgbClr val="000000"/>
                </a:solidFill>
              </a:rPr>
              <a:t>авч</a:t>
            </a:r>
            <a:r>
              <a:rPr lang="en-US" sz="2000" dirty="0" smtClean="0">
                <a:solidFill>
                  <a:srgbClr val="000000"/>
                </a:solidFill>
              </a:rPr>
              <a:t> </a:t>
            </a:r>
            <a:r>
              <a:rPr lang="en-US" sz="2000" dirty="0" err="1" smtClean="0">
                <a:solidFill>
                  <a:srgbClr val="000000"/>
                </a:solidFill>
              </a:rPr>
              <a:t>үзвэл</a:t>
            </a:r>
            <a:r>
              <a:rPr lang="en-US" sz="2000" dirty="0" smtClean="0">
                <a:solidFill>
                  <a:srgbClr val="000000"/>
                </a:solidFill>
              </a:rPr>
              <a:t>: </a:t>
            </a:r>
            <a:r>
              <a:rPr lang="en-US" sz="2000" dirty="0" err="1" smtClean="0">
                <a:solidFill>
                  <a:srgbClr val="000000"/>
                </a:solidFill>
              </a:rPr>
              <a:t>Аймгийн</a:t>
            </a:r>
            <a:r>
              <a:rPr lang="en-US" sz="2000" dirty="0" smtClean="0">
                <a:solidFill>
                  <a:srgbClr val="000000"/>
                </a:solidFill>
              </a:rPr>
              <a:t> </a:t>
            </a:r>
            <a:r>
              <a:rPr lang="en-US" sz="2000" dirty="0" err="1" smtClean="0">
                <a:solidFill>
                  <a:srgbClr val="000000"/>
                </a:solidFill>
              </a:rPr>
              <a:t>дүнгээр</a:t>
            </a:r>
            <a:r>
              <a:rPr lang="en-US" sz="2000" dirty="0" smtClean="0">
                <a:solidFill>
                  <a:srgbClr val="000000"/>
                </a:solidFill>
              </a:rPr>
              <a:t> </a:t>
            </a:r>
            <a:r>
              <a:rPr lang="en-US" sz="2000" dirty="0" err="1" smtClean="0">
                <a:solidFill>
                  <a:srgbClr val="000000"/>
                </a:solidFill>
              </a:rPr>
              <a:t>нийт</a:t>
            </a:r>
            <a:r>
              <a:rPr lang="en-US" sz="2000" dirty="0" smtClean="0">
                <a:solidFill>
                  <a:srgbClr val="000000"/>
                </a:solidFill>
              </a:rPr>
              <a:t> </a:t>
            </a:r>
            <a:r>
              <a:rPr lang="en-US" sz="2000" dirty="0" err="1" smtClean="0">
                <a:solidFill>
                  <a:srgbClr val="000000"/>
                </a:solidFill>
              </a:rPr>
              <a:t>амины</a:t>
            </a:r>
            <a:r>
              <a:rPr lang="en-US" sz="2000" dirty="0" smtClean="0">
                <a:solidFill>
                  <a:srgbClr val="000000"/>
                </a:solidFill>
              </a:rPr>
              <a:t> </a:t>
            </a:r>
            <a:r>
              <a:rPr lang="en-US" sz="2000" dirty="0" err="1" smtClean="0">
                <a:solidFill>
                  <a:srgbClr val="000000"/>
                </a:solidFill>
              </a:rPr>
              <a:t>малтай</a:t>
            </a:r>
            <a:r>
              <a:rPr lang="en-US" sz="2000" dirty="0" smtClean="0">
                <a:solidFill>
                  <a:srgbClr val="000000"/>
                </a:solidFill>
              </a:rPr>
              <a:t> </a:t>
            </a:r>
            <a:r>
              <a:rPr lang="en-US" sz="2000" dirty="0" err="1" smtClean="0">
                <a:solidFill>
                  <a:srgbClr val="000000"/>
                </a:solidFill>
              </a:rPr>
              <a:t>өрхийн</a:t>
            </a:r>
            <a:r>
              <a:rPr lang="en-US" sz="2000" dirty="0" smtClean="0">
                <a:solidFill>
                  <a:srgbClr val="000000"/>
                </a:solidFill>
              </a:rPr>
              <a:t> </a:t>
            </a:r>
            <a:r>
              <a:rPr lang="mn-MN" sz="2000" dirty="0" smtClean="0">
                <a:solidFill>
                  <a:srgbClr val="000000"/>
                </a:solidFill>
              </a:rPr>
              <a:t>3.</a:t>
            </a:r>
            <a:r>
              <a:rPr lang="en-US" sz="2000" dirty="0" smtClean="0">
                <a:solidFill>
                  <a:srgbClr val="000000"/>
                </a:solidFill>
              </a:rPr>
              <a:t>4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10 </a:t>
            </a:r>
            <a:r>
              <a:rPr lang="en-US" sz="2000" dirty="0" err="1" smtClean="0">
                <a:solidFill>
                  <a:srgbClr val="000000"/>
                </a:solidFill>
              </a:rPr>
              <a:t>хүртэл</a:t>
            </a:r>
            <a:r>
              <a:rPr lang="en-US" sz="2000" dirty="0" smtClean="0">
                <a:solidFill>
                  <a:srgbClr val="000000"/>
                </a:solidFill>
              </a:rPr>
              <a:t> </a:t>
            </a:r>
            <a:r>
              <a:rPr lang="en-US" sz="2000" dirty="0" err="1" smtClean="0">
                <a:solidFill>
                  <a:srgbClr val="000000"/>
                </a:solidFill>
              </a:rPr>
              <a:t>малтай</a:t>
            </a:r>
            <a:r>
              <a:rPr lang="en-US" sz="2000" dirty="0" smtClean="0">
                <a:solidFill>
                  <a:srgbClr val="000000"/>
                </a:solidFill>
              </a:rPr>
              <a:t>, 7.3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11-30 </a:t>
            </a:r>
            <a:r>
              <a:rPr lang="en-US" sz="2000" dirty="0" err="1" smtClean="0">
                <a:solidFill>
                  <a:srgbClr val="000000"/>
                </a:solidFill>
              </a:rPr>
              <a:t>малтай</a:t>
            </a:r>
            <a:r>
              <a:rPr lang="en-US" sz="2000" dirty="0" smtClean="0">
                <a:solidFill>
                  <a:srgbClr val="000000"/>
                </a:solidFill>
              </a:rPr>
              <a:t>, 7.8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31-50 </a:t>
            </a:r>
            <a:r>
              <a:rPr lang="en-US" sz="2000" dirty="0" err="1" smtClean="0">
                <a:solidFill>
                  <a:srgbClr val="000000"/>
                </a:solidFill>
              </a:rPr>
              <a:t>малтай</a:t>
            </a:r>
            <a:r>
              <a:rPr lang="en-US" sz="2000" dirty="0" smtClean="0">
                <a:solidFill>
                  <a:srgbClr val="000000"/>
                </a:solidFill>
              </a:rPr>
              <a:t>, 15.7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51-100 </a:t>
            </a:r>
            <a:r>
              <a:rPr lang="en-US" sz="2000" dirty="0" err="1" smtClean="0">
                <a:solidFill>
                  <a:srgbClr val="000000"/>
                </a:solidFill>
              </a:rPr>
              <a:t>малтай</a:t>
            </a:r>
            <a:r>
              <a:rPr lang="en-US" sz="2000" dirty="0" smtClean="0">
                <a:solidFill>
                  <a:srgbClr val="000000"/>
                </a:solidFill>
              </a:rPr>
              <a:t>,  23.4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101-200 </a:t>
            </a:r>
            <a:r>
              <a:rPr lang="en-US" sz="2000" dirty="0" err="1" smtClean="0">
                <a:solidFill>
                  <a:srgbClr val="000000"/>
                </a:solidFill>
              </a:rPr>
              <a:t>толгой</a:t>
            </a:r>
            <a:r>
              <a:rPr lang="en-US" sz="2000" dirty="0" smtClean="0">
                <a:solidFill>
                  <a:srgbClr val="000000"/>
                </a:solidFill>
              </a:rPr>
              <a:t> </a:t>
            </a:r>
            <a:r>
              <a:rPr lang="en-US" sz="2000" dirty="0" err="1" smtClean="0">
                <a:solidFill>
                  <a:srgbClr val="000000"/>
                </a:solidFill>
              </a:rPr>
              <a:t>малтай</a:t>
            </a:r>
            <a:r>
              <a:rPr lang="en-US" sz="2000" dirty="0" smtClean="0">
                <a:solidFill>
                  <a:srgbClr val="000000"/>
                </a:solidFill>
              </a:rPr>
              <a:t>, 28.6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201-500 </a:t>
            </a:r>
            <a:r>
              <a:rPr lang="en-US" sz="2000" dirty="0" err="1" smtClean="0">
                <a:solidFill>
                  <a:srgbClr val="000000"/>
                </a:solidFill>
              </a:rPr>
              <a:t>малтай</a:t>
            </a:r>
            <a:r>
              <a:rPr lang="en-US" sz="2000" dirty="0" smtClean="0">
                <a:solidFill>
                  <a:srgbClr val="000000"/>
                </a:solidFill>
              </a:rPr>
              <a:t>, 9.5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501-1000 </a:t>
            </a:r>
            <a:r>
              <a:rPr lang="en-US" sz="2000" dirty="0" err="1" smtClean="0">
                <a:solidFill>
                  <a:srgbClr val="000000"/>
                </a:solidFill>
              </a:rPr>
              <a:t>хүртэл</a:t>
            </a:r>
            <a:r>
              <a:rPr lang="en-US" sz="2000" dirty="0" smtClean="0">
                <a:solidFill>
                  <a:srgbClr val="000000"/>
                </a:solidFill>
              </a:rPr>
              <a:t> </a:t>
            </a:r>
            <a:r>
              <a:rPr lang="en-US" sz="2000" dirty="0" err="1" smtClean="0">
                <a:solidFill>
                  <a:srgbClr val="000000"/>
                </a:solidFill>
              </a:rPr>
              <a:t>малтай</a:t>
            </a:r>
            <a:r>
              <a:rPr lang="en-US" sz="2000" dirty="0" smtClean="0">
                <a:solidFill>
                  <a:srgbClr val="000000"/>
                </a:solidFill>
              </a:rPr>
              <a:t>, 4.3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1000 </a:t>
            </a:r>
            <a:r>
              <a:rPr lang="en-US" sz="2000" dirty="0" err="1" smtClean="0">
                <a:solidFill>
                  <a:srgbClr val="000000"/>
                </a:solidFill>
              </a:rPr>
              <a:t>дээш</a:t>
            </a:r>
            <a:r>
              <a:rPr lang="en-US" sz="2000" dirty="0" smtClean="0">
                <a:solidFill>
                  <a:srgbClr val="000000"/>
                </a:solidFill>
              </a:rPr>
              <a:t> </a:t>
            </a:r>
            <a:r>
              <a:rPr lang="en-US" sz="2000" dirty="0" err="1" smtClean="0">
                <a:solidFill>
                  <a:srgbClr val="000000"/>
                </a:solidFill>
              </a:rPr>
              <a:t>малтай</a:t>
            </a:r>
            <a:r>
              <a:rPr lang="en-US" sz="2000" dirty="0" smtClean="0">
                <a:solidFill>
                  <a:srgbClr val="000000"/>
                </a:solidFill>
              </a:rPr>
              <a:t> </a:t>
            </a:r>
            <a:r>
              <a:rPr lang="en-US" sz="2000" dirty="0" err="1" smtClean="0">
                <a:solidFill>
                  <a:srgbClr val="000000"/>
                </a:solidFill>
              </a:rPr>
              <a:t>өрхүүд</a:t>
            </a:r>
            <a:r>
              <a:rPr lang="en-US" sz="2000" dirty="0" smtClean="0">
                <a:solidFill>
                  <a:srgbClr val="000000"/>
                </a:solidFill>
              </a:rPr>
              <a:t> </a:t>
            </a:r>
            <a:r>
              <a:rPr lang="en-US" sz="2000" dirty="0" err="1" smtClean="0">
                <a:solidFill>
                  <a:srgbClr val="000000"/>
                </a:solidFill>
              </a:rPr>
              <a:t>тус</a:t>
            </a:r>
            <a:r>
              <a:rPr lang="en-US" sz="2000" dirty="0" smtClean="0">
                <a:solidFill>
                  <a:srgbClr val="000000"/>
                </a:solidFill>
              </a:rPr>
              <a:t> </a:t>
            </a:r>
            <a:r>
              <a:rPr lang="en-US" sz="2000" dirty="0" err="1" smtClean="0">
                <a:solidFill>
                  <a:srgbClr val="000000"/>
                </a:solidFill>
              </a:rPr>
              <a:t>тус</a:t>
            </a:r>
            <a:r>
              <a:rPr lang="en-US" sz="2000" dirty="0" smtClean="0">
                <a:solidFill>
                  <a:srgbClr val="000000"/>
                </a:solidFill>
              </a:rPr>
              <a:t> </a:t>
            </a:r>
            <a:r>
              <a:rPr lang="en-US" sz="2000" dirty="0" err="1" smtClean="0">
                <a:solidFill>
                  <a:srgbClr val="000000"/>
                </a:solidFill>
              </a:rPr>
              <a:t>эзэлж</a:t>
            </a:r>
            <a:r>
              <a:rPr lang="en-US" sz="2000" dirty="0" smtClean="0">
                <a:solidFill>
                  <a:srgbClr val="000000"/>
                </a:solidFill>
              </a:rPr>
              <a:t> </a:t>
            </a:r>
            <a:r>
              <a:rPr lang="en-US" sz="2000" dirty="0" err="1" smtClean="0">
                <a:solidFill>
                  <a:srgbClr val="000000"/>
                </a:solidFill>
              </a:rPr>
              <a:t>байна</a:t>
            </a:r>
            <a:r>
              <a:rPr lang="en-US" sz="2000" dirty="0" smtClean="0">
                <a:solidFill>
                  <a:srgbClr val="000000"/>
                </a:solidFill>
              </a:rPr>
              <a:t>. </a:t>
            </a:r>
            <a:r>
              <a:rPr lang="en-US" sz="2000" dirty="0" err="1" smtClean="0">
                <a:solidFill>
                  <a:srgbClr val="000000"/>
                </a:solidFill>
              </a:rPr>
              <a:t>Нийт</a:t>
            </a:r>
            <a:r>
              <a:rPr lang="en-US" sz="2000" dirty="0" smtClean="0">
                <a:solidFill>
                  <a:srgbClr val="000000"/>
                </a:solidFill>
              </a:rPr>
              <a:t> </a:t>
            </a:r>
            <a:r>
              <a:rPr lang="en-US" sz="2000" dirty="0" err="1" smtClean="0">
                <a:solidFill>
                  <a:srgbClr val="000000"/>
                </a:solidFill>
              </a:rPr>
              <a:t>амины</a:t>
            </a:r>
            <a:r>
              <a:rPr lang="en-US" sz="2000" dirty="0" smtClean="0">
                <a:solidFill>
                  <a:srgbClr val="000000"/>
                </a:solidFill>
              </a:rPr>
              <a:t> </a:t>
            </a:r>
            <a:r>
              <a:rPr lang="en-US" sz="2000" dirty="0" err="1" smtClean="0">
                <a:solidFill>
                  <a:srgbClr val="000000"/>
                </a:solidFill>
              </a:rPr>
              <a:t>малтай</a:t>
            </a:r>
            <a:r>
              <a:rPr lang="en-US" sz="2000" dirty="0" smtClean="0">
                <a:solidFill>
                  <a:srgbClr val="000000"/>
                </a:solidFill>
              </a:rPr>
              <a:t> </a:t>
            </a:r>
            <a:r>
              <a:rPr lang="en-US" sz="2000" dirty="0" err="1" smtClean="0">
                <a:solidFill>
                  <a:srgbClr val="000000"/>
                </a:solidFill>
              </a:rPr>
              <a:t>өрхийн</a:t>
            </a:r>
            <a:r>
              <a:rPr lang="en-US" sz="2000" dirty="0" smtClean="0">
                <a:solidFill>
                  <a:srgbClr val="000000"/>
                </a:solidFill>
              </a:rPr>
              <a:t> </a:t>
            </a:r>
            <a:r>
              <a:rPr lang="mn-MN" sz="2000" dirty="0" smtClean="0">
                <a:solidFill>
                  <a:srgbClr val="000000"/>
                </a:solidFill>
              </a:rPr>
              <a:t>5</a:t>
            </a:r>
            <a:r>
              <a:rPr lang="en-US" sz="2000" dirty="0" smtClean="0">
                <a:solidFill>
                  <a:srgbClr val="000000"/>
                </a:solidFill>
              </a:rPr>
              <a:t>7.6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200 </a:t>
            </a:r>
            <a:r>
              <a:rPr lang="en-US" sz="2000" dirty="0" err="1" smtClean="0">
                <a:solidFill>
                  <a:srgbClr val="000000"/>
                </a:solidFill>
              </a:rPr>
              <a:t>хүртэл</a:t>
            </a:r>
            <a:r>
              <a:rPr lang="en-US" sz="2000" dirty="0" smtClean="0">
                <a:solidFill>
                  <a:srgbClr val="000000"/>
                </a:solidFill>
              </a:rPr>
              <a:t> </a:t>
            </a:r>
            <a:r>
              <a:rPr lang="en-US" sz="2000" dirty="0" err="1" smtClean="0">
                <a:solidFill>
                  <a:srgbClr val="000000"/>
                </a:solidFill>
              </a:rPr>
              <a:t>малтай</a:t>
            </a:r>
            <a:r>
              <a:rPr lang="en-US" sz="2000" dirty="0" smtClean="0">
                <a:solidFill>
                  <a:srgbClr val="000000"/>
                </a:solidFill>
              </a:rPr>
              <a:t> </a:t>
            </a:r>
            <a:r>
              <a:rPr lang="en-US" sz="2000" dirty="0" err="1" smtClean="0">
                <a:solidFill>
                  <a:srgbClr val="000000"/>
                </a:solidFill>
              </a:rPr>
              <a:t>байна</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18</a:t>
            </a:fld>
            <a:endParaRPr lang="en-US"/>
          </a:p>
        </p:txBody>
      </p:sp>
      <p:pic>
        <p:nvPicPr>
          <p:cNvPr id="5"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304800"/>
            <a:ext cx="1143000" cy="114300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dirty="0" smtClean="0">
                <a:solidFill>
                  <a:srgbClr val="FF0000"/>
                </a:solidFill>
                <a:latin typeface="Arial" pitchFamily="34" charset="0"/>
                <a:cs typeface="Arial" pitchFamily="34" charset="0"/>
              </a:rPr>
              <a:t>ХӨДӨӨ АЖ АХУЙН САЛБАР</a:t>
            </a:r>
            <a:endParaRPr lang="en-US" sz="24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19</a:t>
            </a:fld>
            <a:endParaRPr lang="en-US"/>
          </a:p>
        </p:txBody>
      </p:sp>
      <p:graphicFrame>
        <p:nvGraphicFramePr>
          <p:cNvPr id="5" name="Content Placeholder 4"/>
          <p:cNvGraphicFramePr>
            <a:graphicFrameLocks noGrp="1"/>
          </p:cNvGraphicFramePr>
          <p:nvPr>
            <p:ph idx="1"/>
          </p:nvPr>
        </p:nvGraphicFramePr>
        <p:xfrm>
          <a:off x="914400" y="1600201"/>
          <a:ext cx="77724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990600" y="3657600"/>
          <a:ext cx="76962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C:\Documents and Settings\All Users\Documents\Information logo\18.jpg"/>
          <p:cNvPicPr>
            <a:picLocks noChangeAspect="1" noChangeArrowheads="1"/>
          </p:cNvPicPr>
          <p:nvPr/>
        </p:nvPicPr>
        <p:blipFill>
          <a:blip r:embed="rId4" cstate="print"/>
          <a:srcRect/>
          <a:stretch>
            <a:fillRect/>
          </a:stretch>
        </p:blipFill>
        <p:spPr bwMode="auto">
          <a:xfrm>
            <a:off x="838200" y="228600"/>
            <a:ext cx="1143000" cy="11430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762000"/>
          </a:xfrm>
        </p:spPr>
        <p:txBody>
          <a:bodyPr/>
          <a:lstStyle/>
          <a:p>
            <a:r>
              <a:rPr lang="mn-MN" sz="2400" dirty="0" smtClean="0">
                <a:solidFill>
                  <a:srgbClr val="000000"/>
                </a:solidFill>
                <a:latin typeface="Arial" pitchFamily="34" charset="0"/>
                <a:cs typeface="Arial" pitchFamily="34" charset="0"/>
              </a:rPr>
              <a:t>ХҮН АМ, </a:t>
            </a:r>
            <a:r>
              <a:rPr lang="en-US" sz="2000" i="1" dirty="0" smtClean="0">
                <a:solidFill>
                  <a:srgbClr val="000000"/>
                </a:solidFill>
                <a:latin typeface="Arial" pitchFamily="34" charset="0"/>
                <a:cs typeface="Arial" pitchFamily="34" charset="0"/>
              </a:rPr>
              <a:t>/</a:t>
            </a:r>
            <a:r>
              <a:rPr lang="mn-MN" sz="2000" i="1" dirty="0" smtClean="0">
                <a:solidFill>
                  <a:srgbClr val="000000"/>
                </a:solidFill>
                <a:latin typeface="Arial" pitchFamily="34" charset="0"/>
                <a:cs typeface="Arial" pitchFamily="34" charset="0"/>
              </a:rPr>
              <a:t>урдчилсан дүнгээр/</a:t>
            </a:r>
            <a:endParaRPr lang="en-US" sz="2000" i="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a:t>
            </a:fld>
            <a:endParaRPr lang="en-US"/>
          </a:p>
        </p:txBody>
      </p:sp>
      <p:pic>
        <p:nvPicPr>
          <p:cNvPr id="3074" name="Picture 2" descr="C:\Documents and Settings\All Users\Documents\Information logo\4.jpg"/>
          <p:cNvPicPr>
            <a:picLocks noGrp="1" noChangeAspect="1" noChangeArrowheads="1"/>
          </p:cNvPicPr>
          <p:nvPr>
            <p:ph idx="1"/>
          </p:nvPr>
        </p:nvPicPr>
        <p:blipFill>
          <a:blip r:embed="rId2" cstate="print"/>
          <a:srcRect/>
          <a:stretch>
            <a:fillRect/>
          </a:stretch>
        </p:blipFill>
        <p:spPr bwMode="auto">
          <a:xfrm>
            <a:off x="914400" y="609600"/>
            <a:ext cx="990600" cy="762000"/>
          </a:xfrm>
          <a:prstGeom prst="rect">
            <a:avLst/>
          </a:prstGeom>
          <a:noFill/>
        </p:spPr>
      </p:pic>
      <p:graphicFrame>
        <p:nvGraphicFramePr>
          <p:cNvPr id="9" name="Chart 8"/>
          <p:cNvGraphicFramePr/>
          <p:nvPr/>
        </p:nvGraphicFramePr>
        <p:xfrm>
          <a:off x="990600" y="1447800"/>
          <a:ext cx="3600450" cy="2495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953000" y="1524000"/>
          <a:ext cx="3457575" cy="2495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6718678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dirty="0" smtClean="0">
                <a:solidFill>
                  <a:srgbClr val="FF0000"/>
                </a:solidFill>
                <a:latin typeface="Arial" pitchFamily="34" charset="0"/>
                <a:cs typeface="Arial" pitchFamily="34" charset="0"/>
              </a:rPr>
              <a:t>ХӨДӨӨ АЖ АХУЙН САЛБАР</a:t>
            </a:r>
            <a:endParaRPr lang="en-US" sz="2400" dirty="0"/>
          </a:p>
        </p:txBody>
      </p:sp>
      <p:sp>
        <p:nvSpPr>
          <p:cNvPr id="3" name="Content Placeholder 2"/>
          <p:cNvSpPr>
            <a:spLocks noGrp="1"/>
          </p:cNvSpPr>
          <p:nvPr>
            <p:ph idx="1"/>
          </p:nvPr>
        </p:nvSpPr>
        <p:spPr/>
        <p:txBody>
          <a:bodyPr/>
          <a:lstStyle/>
          <a:p>
            <a:pPr algn="just">
              <a:buNone/>
            </a:pPr>
            <a:r>
              <a:rPr lang="en-US" sz="2000" b="1" dirty="0" err="1" smtClean="0">
                <a:solidFill>
                  <a:srgbClr val="000000"/>
                </a:solidFill>
              </a:rPr>
              <a:t>Мал</a:t>
            </a:r>
            <a:r>
              <a:rPr lang="en-US" sz="2000" b="1" dirty="0" smtClean="0">
                <a:solidFill>
                  <a:srgbClr val="000000"/>
                </a:solidFill>
              </a:rPr>
              <a:t> </a:t>
            </a:r>
            <a:r>
              <a:rPr lang="en-US" sz="2000" b="1" dirty="0" err="1" smtClean="0">
                <a:solidFill>
                  <a:srgbClr val="000000"/>
                </a:solidFill>
              </a:rPr>
              <a:t>сүргийн</a:t>
            </a:r>
            <a:r>
              <a:rPr lang="en-US" sz="2000" b="1" dirty="0" smtClean="0">
                <a:solidFill>
                  <a:srgbClr val="000000"/>
                </a:solidFill>
              </a:rPr>
              <a:t> </a:t>
            </a:r>
            <a:r>
              <a:rPr lang="en-US" sz="2000" b="1" dirty="0" err="1" smtClean="0">
                <a:solidFill>
                  <a:srgbClr val="000000"/>
                </a:solidFill>
              </a:rPr>
              <a:t>тоо</a:t>
            </a:r>
            <a:r>
              <a:rPr lang="en-US" sz="2000" b="1" dirty="0" smtClean="0">
                <a:solidFill>
                  <a:srgbClr val="000000"/>
                </a:solidFill>
              </a:rPr>
              <a:t> </a:t>
            </a:r>
            <a:r>
              <a:rPr lang="en-US" sz="2000" b="1" dirty="0" err="1" smtClean="0">
                <a:solidFill>
                  <a:srgbClr val="000000"/>
                </a:solidFill>
              </a:rPr>
              <a:t>толгой</a:t>
            </a:r>
            <a:r>
              <a:rPr lang="en-US" sz="2000" b="1" dirty="0" smtClean="0">
                <a:solidFill>
                  <a:srgbClr val="000000"/>
                </a:solidFill>
              </a:rPr>
              <a:t>:  </a:t>
            </a:r>
            <a:r>
              <a:rPr lang="en-US" sz="2000" dirty="0" smtClean="0">
                <a:solidFill>
                  <a:srgbClr val="000000"/>
                </a:solidFill>
              </a:rPr>
              <a:t>201</a:t>
            </a:r>
            <a:r>
              <a:rPr lang="mn-MN" sz="2000" dirty="0" smtClean="0">
                <a:solidFill>
                  <a:srgbClr val="000000"/>
                </a:solidFill>
              </a:rPr>
              <a:t>5 </a:t>
            </a:r>
            <a:r>
              <a:rPr lang="en-US" sz="2000" dirty="0" err="1" smtClean="0">
                <a:solidFill>
                  <a:srgbClr val="000000"/>
                </a:solidFill>
              </a:rPr>
              <a:t>оны</a:t>
            </a:r>
            <a:r>
              <a:rPr lang="en-US" sz="2000" dirty="0" smtClean="0">
                <a:solidFill>
                  <a:srgbClr val="000000"/>
                </a:solidFill>
              </a:rPr>
              <a:t> </a:t>
            </a:r>
            <a:r>
              <a:rPr lang="en-US" sz="2000" dirty="0" err="1" smtClean="0">
                <a:solidFill>
                  <a:srgbClr val="000000"/>
                </a:solidFill>
              </a:rPr>
              <a:t>жилийн</a:t>
            </a:r>
            <a:r>
              <a:rPr lang="en-US" sz="2000" dirty="0" smtClean="0">
                <a:solidFill>
                  <a:srgbClr val="000000"/>
                </a:solidFill>
              </a:rPr>
              <a:t> </a:t>
            </a:r>
            <a:r>
              <a:rPr lang="en-US" sz="2000" dirty="0" err="1" smtClean="0">
                <a:solidFill>
                  <a:srgbClr val="000000"/>
                </a:solidFill>
              </a:rPr>
              <a:t>эцсийн</a:t>
            </a:r>
            <a:r>
              <a:rPr lang="en-US" sz="2000" dirty="0" smtClean="0">
                <a:solidFill>
                  <a:srgbClr val="000000"/>
                </a:solidFill>
              </a:rPr>
              <a:t> </a:t>
            </a:r>
            <a:r>
              <a:rPr lang="en-US" sz="2000" dirty="0" err="1" smtClean="0">
                <a:solidFill>
                  <a:srgbClr val="000000"/>
                </a:solidFill>
              </a:rPr>
              <a:t>мал</a:t>
            </a:r>
            <a:r>
              <a:rPr lang="en-US" sz="2000" dirty="0" smtClean="0">
                <a:solidFill>
                  <a:srgbClr val="000000"/>
                </a:solidFill>
              </a:rPr>
              <a:t> </a:t>
            </a:r>
            <a:r>
              <a:rPr lang="en-US" sz="2000" dirty="0" err="1" smtClean="0">
                <a:solidFill>
                  <a:srgbClr val="000000"/>
                </a:solidFill>
              </a:rPr>
              <a:t>тооллогын</a:t>
            </a:r>
            <a:r>
              <a:rPr lang="en-US" sz="2000" dirty="0" smtClean="0">
                <a:solidFill>
                  <a:srgbClr val="000000"/>
                </a:solidFill>
              </a:rPr>
              <a:t> </a:t>
            </a:r>
            <a:r>
              <a:rPr lang="en-US" sz="2000" dirty="0" err="1" smtClean="0">
                <a:solidFill>
                  <a:srgbClr val="000000"/>
                </a:solidFill>
              </a:rPr>
              <a:t>дүнгээр</a:t>
            </a:r>
            <a:r>
              <a:rPr lang="en-US" sz="2000" dirty="0" smtClean="0">
                <a:solidFill>
                  <a:srgbClr val="000000"/>
                </a:solidFill>
              </a:rPr>
              <a:t> </a:t>
            </a:r>
            <a:r>
              <a:rPr lang="mn-MN" sz="2000" dirty="0" smtClean="0">
                <a:solidFill>
                  <a:srgbClr val="000000"/>
                </a:solidFill>
              </a:rPr>
              <a:t>3133</a:t>
            </a:r>
            <a:r>
              <a:rPr lang="en-US" sz="2000" dirty="0" smtClean="0">
                <a:solidFill>
                  <a:srgbClr val="000000"/>
                </a:solidFill>
              </a:rPr>
              <a:t>.0 </a:t>
            </a:r>
            <a:r>
              <a:rPr lang="en-US" sz="2000" dirty="0" err="1" smtClean="0">
                <a:solidFill>
                  <a:srgbClr val="000000"/>
                </a:solidFill>
              </a:rPr>
              <a:t>мянган</a:t>
            </a:r>
            <a:r>
              <a:rPr lang="en-US" sz="2000" dirty="0" smtClean="0">
                <a:solidFill>
                  <a:srgbClr val="000000"/>
                </a:solidFill>
              </a:rPr>
              <a:t> </a:t>
            </a:r>
            <a:r>
              <a:rPr lang="en-US" sz="2000" dirty="0" err="1" smtClean="0">
                <a:solidFill>
                  <a:srgbClr val="000000"/>
                </a:solidFill>
              </a:rPr>
              <a:t>толгой</a:t>
            </a:r>
            <a:r>
              <a:rPr lang="en-US" sz="2000" dirty="0" smtClean="0">
                <a:solidFill>
                  <a:srgbClr val="000000"/>
                </a:solidFill>
              </a:rPr>
              <a:t> </a:t>
            </a:r>
            <a:r>
              <a:rPr lang="en-US" sz="2000" dirty="0" err="1" smtClean="0">
                <a:solidFill>
                  <a:srgbClr val="000000"/>
                </a:solidFill>
              </a:rPr>
              <a:t>мал</a:t>
            </a:r>
            <a:r>
              <a:rPr lang="en-US" sz="2000" dirty="0" smtClean="0">
                <a:solidFill>
                  <a:srgbClr val="000000"/>
                </a:solidFill>
              </a:rPr>
              <a:t> </a:t>
            </a:r>
            <a:r>
              <a:rPr lang="en-US" sz="2000" dirty="0" err="1" smtClean="0">
                <a:solidFill>
                  <a:srgbClr val="000000"/>
                </a:solidFill>
              </a:rPr>
              <a:t>үүнээс</a:t>
            </a:r>
            <a:r>
              <a:rPr lang="en-US" sz="2000" dirty="0" smtClean="0">
                <a:solidFill>
                  <a:srgbClr val="000000"/>
                </a:solidFill>
              </a:rPr>
              <a:t> 1259.1 </a:t>
            </a:r>
            <a:r>
              <a:rPr lang="en-US" sz="2000" dirty="0" err="1" smtClean="0">
                <a:solidFill>
                  <a:srgbClr val="000000"/>
                </a:solidFill>
              </a:rPr>
              <a:t>мянган</a:t>
            </a:r>
            <a:r>
              <a:rPr lang="en-US" sz="2000" dirty="0" smtClean="0">
                <a:solidFill>
                  <a:srgbClr val="000000"/>
                </a:solidFill>
              </a:rPr>
              <a:t> </a:t>
            </a:r>
            <a:r>
              <a:rPr lang="en-US" sz="2000" dirty="0" err="1" smtClean="0">
                <a:solidFill>
                  <a:srgbClr val="000000"/>
                </a:solidFill>
              </a:rPr>
              <a:t>хээлтэгч</a:t>
            </a:r>
            <a:r>
              <a:rPr lang="en-US" sz="2000" dirty="0" smtClean="0">
                <a:solidFill>
                  <a:srgbClr val="000000"/>
                </a:solidFill>
              </a:rPr>
              <a:t> </a:t>
            </a:r>
            <a:r>
              <a:rPr lang="en-US" sz="2000" dirty="0" err="1" smtClean="0">
                <a:solidFill>
                  <a:srgbClr val="000000"/>
                </a:solidFill>
              </a:rPr>
              <a:t>тоологдож</a:t>
            </a:r>
            <a:r>
              <a:rPr lang="mn-MN" sz="2000" dirty="0" smtClean="0">
                <a:solidFill>
                  <a:srgbClr val="000000"/>
                </a:solidFill>
              </a:rPr>
              <a:t>, </a:t>
            </a:r>
            <a:r>
              <a:rPr lang="en-US" sz="2000" dirty="0" err="1" smtClean="0">
                <a:solidFill>
                  <a:srgbClr val="000000"/>
                </a:solidFill>
              </a:rPr>
              <a:t>өнгөрсөн</a:t>
            </a:r>
            <a:r>
              <a:rPr lang="en-US" sz="2000" dirty="0" smtClean="0">
                <a:solidFill>
                  <a:srgbClr val="000000"/>
                </a:solidFill>
              </a:rPr>
              <a:t> </a:t>
            </a:r>
            <a:r>
              <a:rPr lang="en-US" sz="2000" dirty="0" err="1" smtClean="0">
                <a:solidFill>
                  <a:srgbClr val="000000"/>
                </a:solidFill>
              </a:rPr>
              <a:t>оноос</a:t>
            </a:r>
            <a:r>
              <a:rPr lang="en-US" sz="2000" dirty="0" smtClean="0">
                <a:solidFill>
                  <a:srgbClr val="000000"/>
                </a:solidFill>
              </a:rPr>
              <a:t> </a:t>
            </a:r>
            <a:r>
              <a:rPr lang="en-US" sz="2000" dirty="0" err="1" smtClean="0">
                <a:solidFill>
                  <a:srgbClr val="000000"/>
                </a:solidFill>
              </a:rPr>
              <a:t>нийт</a:t>
            </a:r>
            <a:r>
              <a:rPr lang="en-US" sz="2000" dirty="0" smtClean="0">
                <a:solidFill>
                  <a:srgbClr val="000000"/>
                </a:solidFill>
              </a:rPr>
              <a:t> </a:t>
            </a:r>
            <a:r>
              <a:rPr lang="en-US" sz="2000" dirty="0" err="1" smtClean="0">
                <a:solidFill>
                  <a:srgbClr val="000000"/>
                </a:solidFill>
              </a:rPr>
              <a:t>мал</a:t>
            </a:r>
            <a:r>
              <a:rPr lang="en-US" sz="2000" dirty="0" smtClean="0">
                <a:solidFill>
                  <a:srgbClr val="000000"/>
                </a:solidFill>
              </a:rPr>
              <a:t> </a:t>
            </a:r>
            <a:r>
              <a:rPr lang="en-US" sz="2000" dirty="0" err="1" smtClean="0">
                <a:solidFill>
                  <a:srgbClr val="000000"/>
                </a:solidFill>
              </a:rPr>
              <a:t>сүрэг</a:t>
            </a:r>
            <a:r>
              <a:rPr lang="en-US" sz="2000" dirty="0" smtClean="0">
                <a:solidFill>
                  <a:srgbClr val="000000"/>
                </a:solidFill>
              </a:rPr>
              <a:t>  8.2  </a:t>
            </a:r>
            <a:r>
              <a:rPr lang="en-US" sz="2000" dirty="0" err="1" smtClean="0">
                <a:solidFill>
                  <a:srgbClr val="000000"/>
                </a:solidFill>
              </a:rPr>
              <a:t>хувиар</a:t>
            </a:r>
            <a:r>
              <a:rPr lang="en-US" sz="2000" dirty="0" smtClean="0">
                <a:solidFill>
                  <a:srgbClr val="000000"/>
                </a:solidFill>
              </a:rPr>
              <a:t> </a:t>
            </a:r>
            <a:r>
              <a:rPr lang="en-US" sz="2000" dirty="0" err="1" smtClean="0">
                <a:solidFill>
                  <a:srgbClr val="000000"/>
                </a:solidFill>
              </a:rPr>
              <a:t>буюу</a:t>
            </a:r>
            <a:r>
              <a:rPr lang="en-US" sz="2000" dirty="0" smtClean="0">
                <a:solidFill>
                  <a:srgbClr val="000000"/>
                </a:solidFill>
              </a:rPr>
              <a:t>  237.1  </a:t>
            </a:r>
            <a:r>
              <a:rPr lang="en-US" sz="2000" dirty="0" err="1" smtClean="0">
                <a:solidFill>
                  <a:srgbClr val="000000"/>
                </a:solidFill>
              </a:rPr>
              <a:t>мянгаар</a:t>
            </a:r>
            <a:r>
              <a:rPr lang="mn-MN" sz="2000" dirty="0" smtClean="0">
                <a:solidFill>
                  <a:srgbClr val="000000"/>
                </a:solidFill>
              </a:rPr>
              <a:t>, тэмээ </a:t>
            </a:r>
            <a:r>
              <a:rPr lang="en-US" sz="2000" dirty="0" smtClean="0">
                <a:solidFill>
                  <a:srgbClr val="000000"/>
                </a:solidFill>
              </a:rPr>
              <a:t>2.5</a:t>
            </a:r>
            <a:r>
              <a:rPr lang="mn-MN" sz="2000" dirty="0" smtClean="0">
                <a:solidFill>
                  <a:srgbClr val="000000"/>
                </a:solidFill>
              </a:rPr>
              <a:t> хувиар буюу </a:t>
            </a:r>
            <a:r>
              <a:rPr lang="en-US" sz="2000" dirty="0" smtClean="0">
                <a:solidFill>
                  <a:srgbClr val="000000"/>
                </a:solidFill>
              </a:rPr>
              <a:t>162</a:t>
            </a:r>
            <a:r>
              <a:rPr lang="mn-MN" sz="2000" dirty="0" smtClean="0">
                <a:solidFill>
                  <a:srgbClr val="000000"/>
                </a:solidFill>
              </a:rPr>
              <a:t> толгойгоор,  адуу </a:t>
            </a:r>
            <a:r>
              <a:rPr lang="en-US" sz="2000" dirty="0" smtClean="0">
                <a:solidFill>
                  <a:srgbClr val="000000"/>
                </a:solidFill>
              </a:rPr>
              <a:t>10.7</a:t>
            </a:r>
            <a:r>
              <a:rPr lang="mn-MN" sz="2000" dirty="0" smtClean="0">
                <a:solidFill>
                  <a:srgbClr val="000000"/>
                </a:solidFill>
              </a:rPr>
              <a:t> хувиар буюу </a:t>
            </a:r>
            <a:r>
              <a:rPr lang="en-US" sz="2000" dirty="0" smtClean="0">
                <a:solidFill>
                  <a:srgbClr val="000000"/>
                </a:solidFill>
              </a:rPr>
              <a:t>15.7</a:t>
            </a:r>
            <a:r>
              <a:rPr lang="mn-MN" sz="2000" dirty="0" smtClean="0">
                <a:solidFill>
                  <a:srgbClr val="000000"/>
                </a:solidFill>
              </a:rPr>
              <a:t> мянгаар, үхэр </a:t>
            </a:r>
            <a:r>
              <a:rPr lang="en-US" sz="2000" dirty="0" smtClean="0">
                <a:solidFill>
                  <a:srgbClr val="000000"/>
                </a:solidFill>
              </a:rPr>
              <a:t>14.4</a:t>
            </a:r>
            <a:r>
              <a:rPr lang="mn-MN" sz="2000" dirty="0" smtClean="0">
                <a:solidFill>
                  <a:srgbClr val="000000"/>
                </a:solidFill>
              </a:rPr>
              <a:t> хувиар буюу </a:t>
            </a:r>
            <a:r>
              <a:rPr lang="en-US" sz="2000" dirty="0" smtClean="0">
                <a:solidFill>
                  <a:srgbClr val="000000"/>
                </a:solidFill>
              </a:rPr>
              <a:t>20.0 </a:t>
            </a:r>
            <a:r>
              <a:rPr lang="mn-MN" sz="2000" dirty="0" smtClean="0">
                <a:solidFill>
                  <a:srgbClr val="000000"/>
                </a:solidFill>
              </a:rPr>
              <a:t>мянгаар, хонь </a:t>
            </a:r>
            <a:r>
              <a:rPr lang="en-US" sz="2000" dirty="0" smtClean="0">
                <a:solidFill>
                  <a:srgbClr val="000000"/>
                </a:solidFill>
              </a:rPr>
              <a:t>6.7</a:t>
            </a:r>
            <a:r>
              <a:rPr lang="mn-MN" sz="2000" dirty="0" smtClean="0">
                <a:solidFill>
                  <a:srgbClr val="000000"/>
                </a:solidFill>
              </a:rPr>
              <a:t> хувиар буюу </a:t>
            </a:r>
            <a:r>
              <a:rPr lang="en-US" sz="2000" dirty="0" smtClean="0">
                <a:solidFill>
                  <a:srgbClr val="000000"/>
                </a:solidFill>
              </a:rPr>
              <a:t>98.2</a:t>
            </a:r>
            <a:r>
              <a:rPr lang="mn-MN" sz="2000" dirty="0" smtClean="0">
                <a:solidFill>
                  <a:srgbClr val="000000"/>
                </a:solidFill>
              </a:rPr>
              <a:t> мянгаар, ямаа </a:t>
            </a:r>
            <a:r>
              <a:rPr lang="en-US" sz="2000" dirty="0" smtClean="0">
                <a:solidFill>
                  <a:srgbClr val="000000"/>
                </a:solidFill>
              </a:rPr>
              <a:t>9.1</a:t>
            </a:r>
            <a:r>
              <a:rPr lang="mn-MN" sz="2000" dirty="0" smtClean="0">
                <a:solidFill>
                  <a:srgbClr val="000000"/>
                </a:solidFill>
              </a:rPr>
              <a:t> хувиар буюу </a:t>
            </a:r>
            <a:r>
              <a:rPr lang="en-US" sz="2000" dirty="0" smtClean="0">
                <a:solidFill>
                  <a:srgbClr val="000000"/>
                </a:solidFill>
              </a:rPr>
              <a:t>103.1</a:t>
            </a:r>
            <a:r>
              <a:rPr lang="mn-MN" sz="2000" dirty="0" smtClean="0">
                <a:solidFill>
                  <a:srgbClr val="000000"/>
                </a:solidFill>
              </a:rPr>
              <a:t> мянгаар тус тус өссөн байна. </a:t>
            </a:r>
            <a:endParaRPr lang="en-US" sz="2000" dirty="0" smtClean="0">
              <a:solidFill>
                <a:srgbClr val="000000"/>
              </a:solidFill>
            </a:endParaRPr>
          </a:p>
          <a:p>
            <a:pPr algn="just">
              <a:buNone/>
            </a:pPr>
            <a:r>
              <a:rPr lang="en-US" sz="2000" dirty="0" err="1" smtClean="0">
                <a:solidFill>
                  <a:srgbClr val="000000"/>
                </a:solidFill>
              </a:rPr>
              <a:t>Тооллог</a:t>
            </a:r>
            <a:r>
              <a:rPr lang="mn-MN" sz="2000" dirty="0" smtClean="0">
                <a:solidFill>
                  <a:srgbClr val="000000"/>
                </a:solidFill>
              </a:rPr>
              <a:t>ын дүнгээр Алдархаан </a:t>
            </a:r>
            <a:r>
              <a:rPr lang="en-US" sz="2000" dirty="0" err="1" smtClean="0">
                <a:solidFill>
                  <a:srgbClr val="000000"/>
                </a:solidFill>
              </a:rPr>
              <a:t>сум</a:t>
            </a:r>
            <a:r>
              <a:rPr lang="en-US" sz="2000" dirty="0" smtClean="0">
                <a:solidFill>
                  <a:srgbClr val="000000"/>
                </a:solidFill>
              </a:rPr>
              <a:t> </a:t>
            </a:r>
            <a:r>
              <a:rPr lang="mn-MN" sz="2000" dirty="0" smtClean="0">
                <a:solidFill>
                  <a:srgbClr val="000000"/>
                </a:solidFill>
              </a:rPr>
              <a:t>221.9 мянган </a:t>
            </a:r>
            <a:r>
              <a:rPr lang="en-US" sz="2000" dirty="0" err="1" smtClean="0">
                <a:solidFill>
                  <a:srgbClr val="000000"/>
                </a:solidFill>
              </a:rPr>
              <a:t>мал</a:t>
            </a:r>
            <a:r>
              <a:rPr lang="en-US" sz="2000" dirty="0" smtClean="0">
                <a:solidFill>
                  <a:srgbClr val="000000"/>
                </a:solidFill>
              </a:rPr>
              <a:t>, </a:t>
            </a:r>
            <a:r>
              <a:rPr lang="mn-MN" sz="2000" dirty="0" smtClean="0">
                <a:solidFill>
                  <a:srgbClr val="000000"/>
                </a:solidFill>
              </a:rPr>
              <a:t>119.5 мянган ямаагаар, Их-Уул сум 13.9 мянган адуу, 25.1 мянган </a:t>
            </a:r>
            <a:r>
              <a:rPr lang="en-US" sz="2000" dirty="0" err="1" smtClean="0">
                <a:solidFill>
                  <a:srgbClr val="000000"/>
                </a:solidFill>
              </a:rPr>
              <a:t>үх</a:t>
            </a:r>
            <a:r>
              <a:rPr lang="mn-MN" sz="2000" dirty="0" smtClean="0">
                <a:solidFill>
                  <a:srgbClr val="000000"/>
                </a:solidFill>
              </a:rPr>
              <a:t>э</a:t>
            </a:r>
            <a:r>
              <a:rPr lang="en-US" sz="2000" dirty="0" smtClean="0">
                <a:solidFill>
                  <a:srgbClr val="000000"/>
                </a:solidFill>
              </a:rPr>
              <a:t>р</a:t>
            </a:r>
            <a:r>
              <a:rPr lang="mn-MN" sz="2000" dirty="0" smtClean="0">
                <a:solidFill>
                  <a:srgbClr val="000000"/>
                </a:solidFill>
              </a:rPr>
              <a:t>,  124.9 мянган хониор,  </a:t>
            </a:r>
            <a:r>
              <a:rPr lang="en-US" sz="2000" dirty="0" err="1" smtClean="0">
                <a:solidFill>
                  <a:srgbClr val="000000"/>
                </a:solidFill>
              </a:rPr>
              <a:t>Дөрвөлжин</a:t>
            </a:r>
            <a:r>
              <a:rPr lang="en-US" sz="2000" dirty="0" smtClean="0">
                <a:solidFill>
                  <a:srgbClr val="000000"/>
                </a:solidFill>
              </a:rPr>
              <a:t> </a:t>
            </a:r>
            <a:r>
              <a:rPr lang="en-US" sz="2000" dirty="0" err="1" smtClean="0">
                <a:solidFill>
                  <a:srgbClr val="000000"/>
                </a:solidFill>
              </a:rPr>
              <a:t>сум</a:t>
            </a:r>
            <a:r>
              <a:rPr lang="mn-MN" sz="2000" dirty="0" smtClean="0">
                <a:solidFill>
                  <a:srgbClr val="000000"/>
                </a:solidFill>
              </a:rPr>
              <a:t> 1.9 мянган </a:t>
            </a:r>
            <a:r>
              <a:rPr lang="en-US" sz="2000" dirty="0" err="1" smtClean="0">
                <a:solidFill>
                  <a:srgbClr val="000000"/>
                </a:solidFill>
              </a:rPr>
              <a:t>тэмээгээр</a:t>
            </a:r>
            <a:r>
              <a:rPr lang="en-US" sz="2000" dirty="0" smtClean="0">
                <a:solidFill>
                  <a:srgbClr val="000000"/>
                </a:solidFill>
              </a:rPr>
              <a:t> </a:t>
            </a:r>
            <a:r>
              <a:rPr lang="en-US" sz="2000" dirty="0" err="1" smtClean="0">
                <a:solidFill>
                  <a:srgbClr val="000000"/>
                </a:solidFill>
              </a:rPr>
              <a:t>тус</a:t>
            </a:r>
            <a:r>
              <a:rPr lang="en-US" sz="2000" dirty="0" smtClean="0">
                <a:solidFill>
                  <a:srgbClr val="000000"/>
                </a:solidFill>
              </a:rPr>
              <a:t> </a:t>
            </a:r>
            <a:r>
              <a:rPr lang="en-US" sz="2000" dirty="0" err="1" smtClean="0">
                <a:solidFill>
                  <a:srgbClr val="000000"/>
                </a:solidFill>
              </a:rPr>
              <a:t>тус</a:t>
            </a:r>
            <a:r>
              <a:rPr lang="en-US" sz="2000" dirty="0" smtClean="0">
                <a:solidFill>
                  <a:srgbClr val="000000"/>
                </a:solidFill>
              </a:rPr>
              <a:t>  </a:t>
            </a:r>
            <a:r>
              <a:rPr lang="en-US" sz="2000" dirty="0" err="1" smtClean="0">
                <a:solidFill>
                  <a:srgbClr val="000000"/>
                </a:solidFill>
              </a:rPr>
              <a:t>тэргүүл</a:t>
            </a:r>
            <a:r>
              <a:rPr lang="mn-MN" sz="2000" dirty="0" smtClean="0">
                <a:solidFill>
                  <a:srgbClr val="000000"/>
                </a:solidFill>
              </a:rPr>
              <a:t>ж, аймаг 525 мянгат малчинтай боллоо.</a:t>
            </a:r>
            <a:endParaRPr lang="en-US" sz="2000" dirty="0" smtClean="0">
              <a:solidFill>
                <a:srgbClr val="000000"/>
              </a:solidFill>
            </a:endParaRPr>
          </a:p>
          <a:p>
            <a:pPr algn="just">
              <a:buNone/>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20</a:t>
            </a:fld>
            <a:endParaRPr lang="en-US"/>
          </a:p>
        </p:txBody>
      </p:sp>
      <p:pic>
        <p:nvPicPr>
          <p:cNvPr id="5"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304800"/>
            <a:ext cx="1143000" cy="11430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dirty="0" smtClean="0">
                <a:solidFill>
                  <a:srgbClr val="FF0000"/>
                </a:solidFill>
                <a:latin typeface="Arial" pitchFamily="34" charset="0"/>
                <a:cs typeface="Arial" pitchFamily="34" charset="0"/>
              </a:rPr>
              <a:t>ХӨДӨӨ АЖ АХУЙН САЛБАР</a:t>
            </a:r>
            <a:endParaRPr lang="en-US" sz="24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21</a:t>
            </a:fld>
            <a:endParaRPr lang="en-US"/>
          </a:p>
        </p:txBody>
      </p:sp>
      <p:pic>
        <p:nvPicPr>
          <p:cNvPr id="5"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304800"/>
            <a:ext cx="1143000" cy="11430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990600" y="1524000"/>
          <a:ext cx="77724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990600" y="3809998"/>
          <a:ext cx="7772399" cy="1981202"/>
        </p:xfrm>
        <a:graphic>
          <a:graphicData uri="http://schemas.openxmlformats.org/drawingml/2006/table">
            <a:tbl>
              <a:tblPr/>
              <a:tblGrid>
                <a:gridCol w="1430473"/>
                <a:gridCol w="1091163"/>
                <a:gridCol w="120428"/>
                <a:gridCol w="820203"/>
                <a:gridCol w="1258783"/>
                <a:gridCol w="860887"/>
                <a:gridCol w="835662"/>
                <a:gridCol w="1354800"/>
              </a:tblGrid>
              <a:tr h="471934">
                <a:tc gridSpan="8">
                  <a:txBody>
                    <a:bodyPr/>
                    <a:lstStyle/>
                    <a:p>
                      <a:pPr marL="0" marR="0" algn="ctr">
                        <a:lnSpc>
                          <a:spcPct val="115000"/>
                        </a:lnSpc>
                        <a:spcBef>
                          <a:spcPts val="0"/>
                        </a:spcBef>
                        <a:spcAft>
                          <a:spcPts val="0"/>
                        </a:spcAft>
                      </a:pPr>
                      <a:r>
                        <a:rPr lang="en-US" sz="1400" dirty="0" err="1">
                          <a:solidFill>
                            <a:srgbClr val="000000"/>
                          </a:solidFill>
                          <a:latin typeface="Arial"/>
                          <a:ea typeface="Times New Roman"/>
                          <a:cs typeface="Times New Roman"/>
                        </a:rPr>
                        <a:t>Аймагт</a:t>
                      </a:r>
                      <a:r>
                        <a:rPr lang="en-US" sz="1400" dirty="0">
                          <a:solidFill>
                            <a:srgbClr val="000000"/>
                          </a:solidFill>
                          <a:latin typeface="Arial"/>
                          <a:ea typeface="Times New Roman"/>
                          <a:cs typeface="Times New Roman"/>
                        </a:rPr>
                        <a:t>  </a:t>
                      </a:r>
                      <a:r>
                        <a:rPr lang="en-US" sz="1400" dirty="0" err="1">
                          <a:solidFill>
                            <a:srgbClr val="000000"/>
                          </a:solidFill>
                          <a:latin typeface="Arial"/>
                          <a:ea typeface="Times New Roman"/>
                          <a:cs typeface="Times New Roman"/>
                        </a:rPr>
                        <a:t>малаараа</a:t>
                      </a:r>
                      <a:r>
                        <a:rPr lang="en-US" sz="1400" dirty="0">
                          <a:solidFill>
                            <a:srgbClr val="000000"/>
                          </a:solidFill>
                          <a:latin typeface="Arial"/>
                          <a:ea typeface="Times New Roman"/>
                          <a:cs typeface="Times New Roman"/>
                        </a:rPr>
                        <a:t> </a:t>
                      </a:r>
                      <a:r>
                        <a:rPr lang="en-US" sz="1400" dirty="0" err="1">
                          <a:solidFill>
                            <a:srgbClr val="000000"/>
                          </a:solidFill>
                          <a:latin typeface="Arial"/>
                          <a:ea typeface="Times New Roman"/>
                          <a:cs typeface="Times New Roman"/>
                        </a:rPr>
                        <a:t>тэргүүлсэн</a:t>
                      </a:r>
                      <a:r>
                        <a:rPr lang="en-US" sz="1400" dirty="0">
                          <a:solidFill>
                            <a:srgbClr val="000000"/>
                          </a:solidFill>
                          <a:latin typeface="Arial"/>
                          <a:ea typeface="Times New Roman"/>
                          <a:cs typeface="Times New Roman"/>
                        </a:rPr>
                        <a:t> </a:t>
                      </a:r>
                      <a:r>
                        <a:rPr lang="en-US" sz="1400" dirty="0" err="1">
                          <a:solidFill>
                            <a:srgbClr val="000000"/>
                          </a:solidFill>
                          <a:latin typeface="Arial"/>
                          <a:ea typeface="Times New Roman"/>
                          <a:cs typeface="Times New Roman"/>
                        </a:rPr>
                        <a:t>сум</a:t>
                      </a:r>
                      <a:endParaRPr lang="en-US" sz="1400" dirty="0">
                        <a:latin typeface="Times New Roman"/>
                        <a:ea typeface="Times New Roman"/>
                        <a:cs typeface="Times New Roman"/>
                      </a:endParaRPr>
                    </a:p>
                  </a:txBody>
                  <a:tcPr marL="67421" marR="67421"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868">
                <a:tc>
                  <a:txBody>
                    <a:bodyPr/>
                    <a:lstStyle/>
                    <a:p>
                      <a:pPr>
                        <a:lnSpc>
                          <a:spcPct val="115000"/>
                        </a:lnSpc>
                      </a:pPr>
                      <a:endParaRPr lang="en-US" sz="1100">
                        <a:latin typeface="Calibri"/>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n-US" sz="1100" dirty="0">
                        <a:latin typeface="Calibri"/>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1100" dirty="0">
                        <a:latin typeface="Calibri"/>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dirty="0">
                        <a:latin typeface="Calibri"/>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r>
              <a:tr h="353742">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Малын төрөл</a:t>
                      </a:r>
                      <a:endParaRPr lang="en-US" sz="1200" dirty="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dirty="0" err="1">
                          <a:solidFill>
                            <a:srgbClr val="000000"/>
                          </a:solidFill>
                          <a:latin typeface="Arial"/>
                          <a:ea typeface="Times New Roman"/>
                          <a:cs typeface="Times New Roman"/>
                        </a:rPr>
                        <a:t>Бүх</a:t>
                      </a:r>
                      <a:r>
                        <a:rPr lang="en-US" sz="1200" dirty="0">
                          <a:solidFill>
                            <a:srgbClr val="000000"/>
                          </a:solidFill>
                          <a:latin typeface="Arial"/>
                          <a:ea typeface="Times New Roman"/>
                          <a:cs typeface="Times New Roman"/>
                        </a:rPr>
                        <a:t> </a:t>
                      </a:r>
                      <a:r>
                        <a:rPr lang="en-US" sz="1200" dirty="0" err="1">
                          <a:solidFill>
                            <a:srgbClr val="000000"/>
                          </a:solidFill>
                          <a:latin typeface="Arial"/>
                          <a:ea typeface="Times New Roman"/>
                          <a:cs typeface="Times New Roman"/>
                        </a:rPr>
                        <a:t>малаар</a:t>
                      </a:r>
                      <a:endParaRPr lang="en-US" sz="1200" dirty="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200" dirty="0" err="1">
                          <a:solidFill>
                            <a:srgbClr val="000000"/>
                          </a:solidFill>
                          <a:latin typeface="Arial"/>
                          <a:ea typeface="Times New Roman"/>
                          <a:cs typeface="Times New Roman"/>
                        </a:rPr>
                        <a:t>Тэмээ</a:t>
                      </a:r>
                      <a:endParaRPr lang="en-US" sz="1200" dirty="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err="1">
                          <a:solidFill>
                            <a:srgbClr val="000000"/>
                          </a:solidFill>
                          <a:latin typeface="Arial"/>
                          <a:ea typeface="Times New Roman"/>
                          <a:cs typeface="Times New Roman"/>
                        </a:rPr>
                        <a:t>Адуу</a:t>
                      </a:r>
                      <a:endParaRPr lang="en-US" sz="1200" dirty="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Үхэр</a:t>
                      </a:r>
                      <a:endParaRPr lang="en-US" sz="120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Хонь</a:t>
                      </a:r>
                      <a:endParaRPr lang="en-US" sz="120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Ямаа</a:t>
                      </a:r>
                      <a:endParaRPr lang="en-US" sz="120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724">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Сумын нэр</a:t>
                      </a:r>
                      <a:endParaRPr lang="en-US" sz="1200" dirty="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  Алдархаан</a:t>
                      </a:r>
                      <a:endParaRPr lang="en-US" sz="1200" dirty="0">
                        <a:latin typeface="Times New Roman"/>
                        <a:ea typeface="Times New Roman"/>
                        <a:cs typeface="Times New Roman"/>
                      </a:endParaRPr>
                    </a:p>
                  </a:txBody>
                  <a:tcPr marL="67421" marR="67421"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r">
                        <a:lnSpc>
                          <a:spcPct val="115000"/>
                        </a:lnSpc>
                        <a:spcBef>
                          <a:spcPts val="0"/>
                        </a:spcBef>
                        <a:spcAft>
                          <a:spcPts val="0"/>
                        </a:spcAft>
                      </a:pPr>
                      <a:r>
                        <a:rPr lang="mn-MN" sz="1200" dirty="0">
                          <a:solidFill>
                            <a:srgbClr val="000000"/>
                          </a:solidFill>
                          <a:latin typeface="Arial"/>
                          <a:ea typeface="Times New Roman"/>
                          <a:cs typeface="Times New Roman"/>
                        </a:rPr>
                        <a:t>                             Дөрвөлжин               </a:t>
                      </a:r>
                      <a:endParaRPr lang="en-US" sz="1200" dirty="0">
                        <a:latin typeface="Times New Roman"/>
                        <a:ea typeface="Times New Roman"/>
                        <a:cs typeface="Times New Roman"/>
                      </a:endParaRPr>
                    </a:p>
                  </a:txBody>
                  <a:tcPr marL="67421" marR="67421"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   </a:t>
                      </a:r>
                      <a:r>
                        <a:rPr lang="en-US" sz="1200" dirty="0" err="1">
                          <a:solidFill>
                            <a:srgbClr val="000000"/>
                          </a:solidFill>
                          <a:latin typeface="Arial"/>
                          <a:ea typeface="Times New Roman"/>
                          <a:cs typeface="Times New Roman"/>
                        </a:rPr>
                        <a:t>Их-Уул</a:t>
                      </a:r>
                      <a:endParaRPr lang="en-US" sz="1200" dirty="0">
                        <a:latin typeface="Times New Roman"/>
                        <a:ea typeface="Times New Roman"/>
                        <a:cs typeface="Times New Roman"/>
                      </a:endParaRPr>
                    </a:p>
                  </a:txBody>
                  <a:tcPr marL="67421" marR="6742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 </a:t>
                      </a:r>
                      <a:r>
                        <a:rPr lang="en-US" sz="1200" dirty="0" err="1">
                          <a:solidFill>
                            <a:srgbClr val="000000"/>
                          </a:solidFill>
                          <a:latin typeface="Arial"/>
                          <a:ea typeface="Times New Roman"/>
                          <a:cs typeface="Times New Roman"/>
                        </a:rPr>
                        <a:t>Их-Уул</a:t>
                      </a:r>
                      <a:endParaRPr lang="en-US" sz="1200" dirty="0">
                        <a:latin typeface="Times New Roman"/>
                        <a:ea typeface="Times New Roman"/>
                        <a:cs typeface="Times New Roman"/>
                      </a:endParaRPr>
                    </a:p>
                  </a:txBody>
                  <a:tcPr marL="67421" marR="6742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dirty="0">
                          <a:solidFill>
                            <a:srgbClr val="000000"/>
                          </a:solidFill>
                          <a:latin typeface="Arial"/>
                          <a:ea typeface="Times New Roman"/>
                          <a:cs typeface="Times New Roman"/>
                        </a:rPr>
                        <a:t> </a:t>
                      </a:r>
                      <a:r>
                        <a:rPr lang="en-US" sz="1200" dirty="0" err="1">
                          <a:solidFill>
                            <a:srgbClr val="000000"/>
                          </a:solidFill>
                          <a:latin typeface="Arial"/>
                          <a:ea typeface="Times New Roman"/>
                          <a:cs typeface="Times New Roman"/>
                        </a:rPr>
                        <a:t>Их-Уул</a:t>
                      </a:r>
                      <a:endParaRPr lang="en-US" sz="1200" dirty="0">
                        <a:latin typeface="Times New Roman"/>
                        <a:ea typeface="Times New Roman"/>
                        <a:cs typeface="Times New Roman"/>
                      </a:endParaRPr>
                    </a:p>
                  </a:txBody>
                  <a:tcPr marL="67421" marR="6742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solidFill>
                            <a:srgbClr val="000000"/>
                          </a:solidFill>
                          <a:latin typeface="Arial"/>
                          <a:ea typeface="Times New Roman"/>
                          <a:cs typeface="Times New Roman"/>
                        </a:rPr>
                        <a:t> Алдархаан</a:t>
                      </a:r>
                      <a:endParaRPr lang="en-US" sz="1200">
                        <a:latin typeface="Times New Roman"/>
                        <a:ea typeface="Times New Roman"/>
                        <a:cs typeface="Times New Roman"/>
                      </a:endParaRPr>
                    </a:p>
                  </a:txBody>
                  <a:tcPr marL="67421" marR="67421"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71934">
                <a:tc>
                  <a:txBody>
                    <a:bodyPr/>
                    <a:lstStyle/>
                    <a:p>
                      <a:pPr marL="0" marR="0" algn="ctr">
                        <a:lnSpc>
                          <a:spcPct val="115000"/>
                        </a:lnSpc>
                        <a:spcBef>
                          <a:spcPts val="0"/>
                        </a:spcBef>
                        <a:spcAft>
                          <a:spcPts val="0"/>
                        </a:spcAft>
                      </a:pPr>
                      <a:r>
                        <a:rPr lang="mn-MN" sz="1200">
                          <a:solidFill>
                            <a:srgbClr val="000000"/>
                          </a:solidFill>
                          <a:latin typeface="Arial"/>
                          <a:ea typeface="Times New Roman"/>
                          <a:cs typeface="Times New Roman"/>
                        </a:rPr>
                        <a:t>Малын тоо</a:t>
                      </a:r>
                      <a:endParaRPr lang="en-US" sz="1200">
                        <a:latin typeface="Times New Roman"/>
                        <a:ea typeface="Times New Roman"/>
                        <a:cs typeface="Times New Roman"/>
                      </a:endParaRPr>
                    </a:p>
                  </a:txBody>
                  <a:tcPr marL="67421" marR="67421"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a:solidFill>
                            <a:srgbClr val="000000"/>
                          </a:solidFill>
                          <a:latin typeface="Arial"/>
                          <a:ea typeface="Times New Roman"/>
                          <a:cs typeface="Times New Roman"/>
                        </a:rPr>
                        <a:t>221924</a:t>
                      </a:r>
                      <a:endParaRPr lang="en-US" sz="1200">
                        <a:latin typeface="Times New Roman"/>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1945</a:t>
                      </a:r>
                      <a:endParaRPr lang="en-US" sz="1200" dirty="0">
                        <a:latin typeface="Times New Roman"/>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13901</a:t>
                      </a:r>
                      <a:endParaRPr lang="en-US" sz="1200" dirty="0">
                        <a:latin typeface="Times New Roman"/>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25126</a:t>
                      </a:r>
                      <a:endParaRPr lang="en-US" sz="1200" dirty="0">
                        <a:latin typeface="Times New Roman"/>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124870</a:t>
                      </a:r>
                      <a:endParaRPr lang="en-US" sz="1200" dirty="0">
                        <a:latin typeface="Times New Roman"/>
                        <a:ea typeface="Times New Roman"/>
                        <a:cs typeface="Times New Roman"/>
                      </a:endParaRPr>
                    </a:p>
                  </a:txBody>
                  <a:tcPr marL="67421" marR="6742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mn-MN" sz="1200" dirty="0">
                          <a:solidFill>
                            <a:srgbClr val="000000"/>
                          </a:solidFill>
                          <a:latin typeface="Arial"/>
                          <a:ea typeface="Times New Roman"/>
                          <a:cs typeface="Times New Roman"/>
                        </a:rPr>
                        <a:t>119461</a:t>
                      </a:r>
                      <a:endParaRPr lang="en-US" sz="1200" dirty="0">
                        <a:latin typeface="Times New Roman"/>
                        <a:ea typeface="Times New Roman"/>
                        <a:cs typeface="Times New Roman"/>
                      </a:endParaRPr>
                    </a:p>
                  </a:txBody>
                  <a:tcPr marL="67421" marR="67421"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dirty="0" smtClean="0">
                <a:solidFill>
                  <a:srgbClr val="FF0000"/>
                </a:solidFill>
                <a:latin typeface="Arial" pitchFamily="34" charset="0"/>
                <a:cs typeface="Arial" pitchFamily="34" charset="0"/>
              </a:rPr>
              <a:t>ХӨДӨӨ АЖ АХУЙН САЛБАР</a:t>
            </a:r>
            <a:endParaRPr lang="en-US" sz="24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22</a:t>
            </a:fld>
            <a:endParaRPr lang="en-US"/>
          </a:p>
        </p:txBody>
      </p:sp>
      <p:graphicFrame>
        <p:nvGraphicFramePr>
          <p:cNvPr id="6" name="Table 5"/>
          <p:cNvGraphicFramePr>
            <a:graphicFrameLocks noGrp="1"/>
          </p:cNvGraphicFramePr>
          <p:nvPr/>
        </p:nvGraphicFramePr>
        <p:xfrm>
          <a:off x="914400" y="1066800"/>
          <a:ext cx="7772400" cy="2362200"/>
        </p:xfrm>
        <a:graphic>
          <a:graphicData uri="http://schemas.openxmlformats.org/drawingml/2006/table">
            <a:tbl>
              <a:tblPr/>
              <a:tblGrid>
                <a:gridCol w="983192"/>
                <a:gridCol w="1138434"/>
                <a:gridCol w="1190181"/>
                <a:gridCol w="1107386"/>
                <a:gridCol w="921097"/>
                <a:gridCol w="1283326"/>
                <a:gridCol w="1148784"/>
              </a:tblGrid>
              <a:tr h="472440">
                <a:tc gridSpan="7">
                  <a:txBody>
                    <a:bodyPr/>
                    <a:lstStyle/>
                    <a:p>
                      <a:pPr algn="ctr" fontAlgn="b"/>
                      <a:r>
                        <a:rPr lang="mn-MN" sz="1600" b="0" i="0" u="none" strike="noStrike" dirty="0">
                          <a:solidFill>
                            <a:srgbClr val="000000"/>
                          </a:solidFill>
                          <a:latin typeface="Arial"/>
                        </a:rPr>
                        <a:t>Аймагт малаараа тэргүүлсэн баг</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2440">
                <a:tc>
                  <a:txBody>
                    <a:bodyPr/>
                    <a:lstStyle/>
                    <a:p>
                      <a:pPr algn="l" fontAlgn="ctr"/>
                      <a:r>
                        <a:rPr lang="en-US" sz="14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Бүх малаар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Тэмээ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Адуу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Үхэр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Хонь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Ямаа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440">
                <a:tc>
                  <a:txBody>
                    <a:bodyPr/>
                    <a:lstStyle/>
                    <a:p>
                      <a:pPr algn="l" fontAlgn="ctr"/>
                      <a:r>
                        <a:rPr lang="mn-MN" sz="1400" b="0" i="0" u="none" strike="noStrike">
                          <a:solidFill>
                            <a:srgbClr val="000000"/>
                          </a:solidFill>
                          <a:latin typeface="Arial"/>
                        </a:rPr>
                        <a:t>Сумын нэр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Сантмаргаз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Ургамал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Сантмаргаз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Их-Уул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Их-Уул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Алдархаан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440">
                <a:tc>
                  <a:txBody>
                    <a:bodyPr/>
                    <a:lstStyle/>
                    <a:p>
                      <a:pPr algn="l" fontAlgn="ctr"/>
                      <a:r>
                        <a:rPr lang="mn-MN" sz="1400" b="0" i="0" u="none" strike="noStrike">
                          <a:solidFill>
                            <a:srgbClr val="000000"/>
                          </a:solidFill>
                          <a:latin typeface="Arial"/>
                        </a:rPr>
                        <a:t>Багийн нэр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Баяннуур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Хульж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dirty="0">
                          <a:solidFill>
                            <a:srgbClr val="000000"/>
                          </a:solidFill>
                          <a:latin typeface="Arial"/>
                        </a:rPr>
                        <a:t>Баяннуур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Зарт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Хуягт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solidFill>
                            <a:srgbClr val="000000"/>
                          </a:solidFill>
                          <a:latin typeface="Arial"/>
                        </a:rPr>
                        <a:t>Өгөөмөр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440">
                <a:tc>
                  <a:txBody>
                    <a:bodyPr/>
                    <a:lstStyle/>
                    <a:p>
                      <a:pPr algn="l" fontAlgn="ctr"/>
                      <a:r>
                        <a:rPr lang="mn-MN" sz="1400" b="0" i="0" u="none" strike="noStrike">
                          <a:solidFill>
                            <a:srgbClr val="000000"/>
                          </a:solidFill>
                          <a:latin typeface="Arial"/>
                        </a:rPr>
                        <a:t>Малын тоо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a:rPr>
                        <a:t>59045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a:rPr>
                        <a:t>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a:rPr>
                        <a:t>3516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a:rPr>
                        <a:t>7902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a:rPr>
                        <a:t>35901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a:rPr>
                        <a:t>32384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914400" y="3429000"/>
          <a:ext cx="7772400" cy="2819400"/>
        </p:xfrm>
        <a:graphic>
          <a:graphicData uri="http://schemas.openxmlformats.org/drawingml/2006/table">
            <a:tbl>
              <a:tblPr/>
              <a:tblGrid>
                <a:gridCol w="983192"/>
                <a:gridCol w="1138434"/>
                <a:gridCol w="1190181"/>
                <a:gridCol w="1107386"/>
                <a:gridCol w="921097"/>
                <a:gridCol w="1283326"/>
                <a:gridCol w="1148784"/>
              </a:tblGrid>
              <a:tr h="468882">
                <a:tc gridSpan="7">
                  <a:txBody>
                    <a:bodyPr/>
                    <a:lstStyle/>
                    <a:p>
                      <a:pPr algn="ctr" fontAlgn="ctr"/>
                      <a:r>
                        <a:rPr lang="mn-MN" sz="1400" b="0" i="0" u="none" strike="noStrike" dirty="0">
                          <a:solidFill>
                            <a:srgbClr val="000000"/>
                          </a:solidFill>
                          <a:latin typeface="Arial"/>
                        </a:rPr>
                        <a:t>Аймагт малаараа тэргүүлсэн малчин</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8882">
                <a:tc>
                  <a:txBody>
                    <a:bodyPr/>
                    <a:lstStyle/>
                    <a:p>
                      <a:pPr algn="l" fontAlgn="ctr"/>
                      <a:r>
                        <a:rPr lang="en-US" sz="12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Бүх малаар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Тэмээ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Адуу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Үхэр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Хонь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Ямаа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324">
                <a:tc>
                  <a:txBody>
                    <a:bodyPr/>
                    <a:lstStyle/>
                    <a:p>
                      <a:pPr algn="l" fontAlgn="ctr"/>
                      <a:r>
                        <a:rPr lang="mn-MN" sz="1200" b="0" i="0" u="none" strike="noStrike">
                          <a:solidFill>
                            <a:srgbClr val="000000"/>
                          </a:solidFill>
                          <a:latin typeface="Arial"/>
                        </a:rPr>
                        <a:t>Сумын нэр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Цэцэн-уул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Дөрвөлжин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Нөмрөг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Их-Уул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Эрдэнэхайрхан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Дөрвөлжин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548">
                <a:tc>
                  <a:txBody>
                    <a:bodyPr/>
                    <a:lstStyle/>
                    <a:p>
                      <a:pPr algn="l" fontAlgn="ctr"/>
                      <a:r>
                        <a:rPr lang="mn-MN" sz="1200" b="0" i="0" u="none" strike="noStrike">
                          <a:solidFill>
                            <a:srgbClr val="000000"/>
                          </a:solidFill>
                          <a:latin typeface="Arial"/>
                        </a:rPr>
                        <a:t>Багийн нэр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Сангийн далай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Таван толгой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Хайрхан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Зарт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Алтан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Онц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882">
                <a:tc>
                  <a:txBody>
                    <a:bodyPr/>
                    <a:lstStyle/>
                    <a:p>
                      <a:pPr algn="l" fontAlgn="ctr"/>
                      <a:r>
                        <a:rPr lang="mn-MN" sz="1200" b="0" i="0" u="none" strike="noStrike">
                          <a:solidFill>
                            <a:srgbClr val="000000"/>
                          </a:solidFill>
                          <a:latin typeface="Arial"/>
                        </a:rPr>
                        <a:t>Малчны нэр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Ч.Батмөнх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Ж.Мандахнар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Д.Энхтайван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Ч.Ганболд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С.Сэсээр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П.Давхарбаяр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882">
                <a:tc>
                  <a:txBody>
                    <a:bodyPr/>
                    <a:lstStyle/>
                    <a:p>
                      <a:pPr algn="l" fontAlgn="ctr"/>
                      <a:r>
                        <a:rPr lang="mn-MN" sz="1200" b="0" i="0" u="none" strike="noStrike">
                          <a:solidFill>
                            <a:srgbClr val="000000"/>
                          </a:solidFill>
                          <a:latin typeface="Arial"/>
                        </a:rPr>
                        <a:t>Малын тоо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a:rPr>
                        <a:t>2780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a:rPr>
                        <a:t>1060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304800"/>
            <a:ext cx="1066800" cy="838200"/>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dirty="0" smtClean="0">
                <a:solidFill>
                  <a:srgbClr val="FF0000"/>
                </a:solidFill>
                <a:latin typeface="Arial" pitchFamily="34" charset="0"/>
                <a:cs typeface="Arial" pitchFamily="34" charset="0"/>
              </a:rPr>
              <a:t>ХӨДӨӨ АЖ АХУЙН САЛБАР</a:t>
            </a:r>
            <a:endParaRPr lang="en-US" sz="2400" dirty="0"/>
          </a:p>
        </p:txBody>
      </p:sp>
      <p:sp>
        <p:nvSpPr>
          <p:cNvPr id="3" name="Content Placeholder 2"/>
          <p:cNvSpPr>
            <a:spLocks noGrp="1"/>
          </p:cNvSpPr>
          <p:nvPr>
            <p:ph idx="1"/>
          </p:nvPr>
        </p:nvSpPr>
        <p:spPr>
          <a:xfrm>
            <a:off x="838200" y="1295401"/>
            <a:ext cx="4648200" cy="1523999"/>
          </a:xfrm>
        </p:spPr>
        <p:txBody>
          <a:bodyPr/>
          <a:lstStyle/>
          <a:p>
            <a:pPr algn="just">
              <a:buNone/>
            </a:pPr>
            <a:r>
              <a:rPr lang="en-US" sz="2000" b="1" dirty="0" err="1" smtClean="0">
                <a:solidFill>
                  <a:srgbClr val="000000"/>
                </a:solidFill>
              </a:rPr>
              <a:t>Сүргийн</a:t>
            </a:r>
            <a:r>
              <a:rPr lang="en-US" sz="2000" b="1" dirty="0" smtClean="0">
                <a:solidFill>
                  <a:srgbClr val="000000"/>
                </a:solidFill>
              </a:rPr>
              <a:t> </a:t>
            </a:r>
            <a:r>
              <a:rPr lang="en-US" sz="2000" b="1" dirty="0" err="1" smtClean="0">
                <a:solidFill>
                  <a:srgbClr val="000000"/>
                </a:solidFill>
              </a:rPr>
              <a:t>бүтэц</a:t>
            </a:r>
            <a:r>
              <a:rPr lang="en-US" sz="2000" b="1" dirty="0" smtClean="0">
                <a:solidFill>
                  <a:srgbClr val="000000"/>
                </a:solidFill>
              </a:rPr>
              <a:t>:</a:t>
            </a:r>
            <a:r>
              <a:rPr lang="en-US" sz="2000" dirty="0" smtClean="0">
                <a:solidFill>
                  <a:srgbClr val="000000"/>
                </a:solidFill>
              </a:rPr>
              <a:t> </a:t>
            </a:r>
            <a:r>
              <a:rPr lang="en-US" sz="2000" dirty="0" err="1" smtClean="0">
                <a:solidFill>
                  <a:srgbClr val="000000"/>
                </a:solidFill>
              </a:rPr>
              <a:t>Нийт</a:t>
            </a:r>
            <a:r>
              <a:rPr lang="en-US" sz="2000" dirty="0" smtClean="0">
                <a:solidFill>
                  <a:srgbClr val="000000"/>
                </a:solidFill>
              </a:rPr>
              <a:t> </a:t>
            </a:r>
            <a:r>
              <a:rPr lang="en-US" sz="2000" dirty="0" err="1" smtClean="0">
                <a:solidFill>
                  <a:srgbClr val="000000"/>
                </a:solidFill>
              </a:rPr>
              <a:t>мал</a:t>
            </a:r>
            <a:r>
              <a:rPr lang="en-US" sz="2000" dirty="0" smtClean="0">
                <a:solidFill>
                  <a:srgbClr val="000000"/>
                </a:solidFill>
              </a:rPr>
              <a:t> </a:t>
            </a:r>
            <a:r>
              <a:rPr lang="en-US" sz="2000" dirty="0" err="1" smtClean="0">
                <a:solidFill>
                  <a:srgbClr val="000000"/>
                </a:solidFill>
              </a:rPr>
              <a:t>сүргийн</a:t>
            </a:r>
            <a:r>
              <a:rPr lang="en-US" sz="2000" dirty="0" smtClean="0">
                <a:solidFill>
                  <a:srgbClr val="000000"/>
                </a:solidFill>
              </a:rPr>
              <a:t>  </a:t>
            </a:r>
            <a:r>
              <a:rPr lang="en-US" sz="2000" dirty="0" err="1" smtClean="0">
                <a:solidFill>
                  <a:srgbClr val="000000"/>
                </a:solidFill>
              </a:rPr>
              <a:t>дотор</a:t>
            </a:r>
            <a:r>
              <a:rPr lang="en-US" sz="2000" dirty="0" smtClean="0">
                <a:solidFill>
                  <a:srgbClr val="000000"/>
                </a:solidFill>
              </a:rPr>
              <a:t> </a:t>
            </a:r>
            <a:r>
              <a:rPr lang="en-US" sz="2000" dirty="0" err="1" smtClean="0">
                <a:solidFill>
                  <a:srgbClr val="000000"/>
                </a:solidFill>
              </a:rPr>
              <a:t>тэмээ</a:t>
            </a:r>
            <a:r>
              <a:rPr lang="en-US" sz="2000" dirty="0" smtClean="0">
                <a:solidFill>
                  <a:srgbClr val="000000"/>
                </a:solidFill>
              </a:rPr>
              <a:t> 0.</a:t>
            </a:r>
            <a:r>
              <a:rPr lang="mn-MN" sz="2000" dirty="0" smtClean="0">
                <a:solidFill>
                  <a:srgbClr val="000000"/>
                </a:solidFill>
              </a:rPr>
              <a:t>2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адуу</a:t>
            </a:r>
            <a:r>
              <a:rPr lang="en-US" sz="2000" dirty="0" smtClean="0">
                <a:solidFill>
                  <a:srgbClr val="000000"/>
                </a:solidFill>
              </a:rPr>
              <a:t> 5.</a:t>
            </a:r>
            <a:r>
              <a:rPr lang="mn-MN" sz="2000" dirty="0" smtClean="0">
                <a:solidFill>
                  <a:srgbClr val="000000"/>
                </a:solidFill>
              </a:rPr>
              <a:t>2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үхэр</a:t>
            </a:r>
            <a:r>
              <a:rPr lang="en-US" sz="2000" dirty="0" smtClean="0">
                <a:solidFill>
                  <a:srgbClr val="000000"/>
                </a:solidFill>
              </a:rPr>
              <a:t> </a:t>
            </a:r>
            <a:r>
              <a:rPr lang="mn-MN" sz="2000" dirty="0" smtClean="0">
                <a:solidFill>
                  <a:srgbClr val="000000"/>
                </a:solidFill>
              </a:rPr>
              <a:t>5.1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хонь</a:t>
            </a:r>
            <a:r>
              <a:rPr lang="en-US" sz="2000" dirty="0" smtClean="0">
                <a:solidFill>
                  <a:srgbClr val="000000"/>
                </a:solidFill>
              </a:rPr>
              <a:t> </a:t>
            </a:r>
            <a:r>
              <a:rPr lang="mn-MN" sz="2000" dirty="0" smtClean="0">
                <a:solidFill>
                  <a:srgbClr val="000000"/>
                </a:solidFill>
              </a:rPr>
              <a:t>49.9 </a:t>
            </a:r>
            <a:r>
              <a:rPr lang="en-US" sz="2000" dirty="0" err="1" smtClean="0">
                <a:solidFill>
                  <a:srgbClr val="000000"/>
                </a:solidFill>
              </a:rPr>
              <a:t>хувь</a:t>
            </a:r>
            <a:r>
              <a:rPr lang="en-US" sz="2000" dirty="0" smtClean="0">
                <a:solidFill>
                  <a:srgbClr val="000000"/>
                </a:solidFill>
              </a:rPr>
              <a:t>, </a:t>
            </a:r>
            <a:r>
              <a:rPr lang="en-US" sz="2000" dirty="0" err="1" smtClean="0">
                <a:solidFill>
                  <a:srgbClr val="000000"/>
                </a:solidFill>
              </a:rPr>
              <a:t>ямаа</a:t>
            </a:r>
            <a:r>
              <a:rPr lang="en-US" sz="2000" dirty="0" smtClean="0">
                <a:solidFill>
                  <a:srgbClr val="000000"/>
                </a:solidFill>
              </a:rPr>
              <a:t> 39.</a:t>
            </a:r>
            <a:r>
              <a:rPr lang="mn-MN" sz="2000" dirty="0" smtClean="0">
                <a:solidFill>
                  <a:srgbClr val="000000"/>
                </a:solidFill>
              </a:rPr>
              <a:t>6 </a:t>
            </a:r>
            <a:r>
              <a:rPr lang="en-US" sz="2000" dirty="0" err="1" smtClean="0">
                <a:solidFill>
                  <a:srgbClr val="000000"/>
                </a:solidFill>
              </a:rPr>
              <a:t>хувийг</a:t>
            </a:r>
            <a:r>
              <a:rPr lang="en-US" sz="2000" dirty="0" smtClean="0">
                <a:solidFill>
                  <a:srgbClr val="000000"/>
                </a:solidFill>
              </a:rPr>
              <a:t> </a:t>
            </a:r>
            <a:r>
              <a:rPr lang="en-US" sz="2000" dirty="0" err="1" smtClean="0">
                <a:solidFill>
                  <a:srgbClr val="000000"/>
                </a:solidFill>
              </a:rPr>
              <a:t>тус</a:t>
            </a:r>
            <a:r>
              <a:rPr lang="en-US" sz="2000" dirty="0" smtClean="0">
                <a:solidFill>
                  <a:srgbClr val="000000"/>
                </a:solidFill>
              </a:rPr>
              <a:t> </a:t>
            </a:r>
            <a:r>
              <a:rPr lang="en-US" sz="2000" dirty="0" err="1" smtClean="0">
                <a:solidFill>
                  <a:srgbClr val="000000"/>
                </a:solidFill>
              </a:rPr>
              <a:t>тус</a:t>
            </a:r>
            <a:r>
              <a:rPr lang="en-US" sz="2000" dirty="0" smtClean="0">
                <a:solidFill>
                  <a:srgbClr val="000000"/>
                </a:solidFill>
              </a:rPr>
              <a:t> </a:t>
            </a:r>
            <a:r>
              <a:rPr lang="en-US" sz="2000" dirty="0" err="1" smtClean="0">
                <a:solidFill>
                  <a:srgbClr val="000000"/>
                </a:solidFill>
              </a:rPr>
              <a:t>эзэлж</a:t>
            </a:r>
            <a:r>
              <a:rPr lang="mn-MN" sz="2000" dirty="0" smtClean="0">
                <a:solidFill>
                  <a:srgbClr val="000000"/>
                </a:solidFill>
              </a:rPr>
              <a:t>, бод мал, хонин сүргийн  хувийн жин нэмэгдэж </a:t>
            </a:r>
            <a:r>
              <a:rPr lang="en-US" sz="2000" dirty="0" err="1" smtClean="0">
                <a:solidFill>
                  <a:srgbClr val="000000"/>
                </a:solidFill>
              </a:rPr>
              <a:t>сүргийн</a:t>
            </a:r>
            <a:r>
              <a:rPr lang="en-US" sz="2000" dirty="0" smtClean="0">
                <a:solidFill>
                  <a:srgbClr val="000000"/>
                </a:solidFill>
              </a:rPr>
              <a:t> </a:t>
            </a:r>
            <a:r>
              <a:rPr lang="en-US" sz="2000" dirty="0" err="1" smtClean="0">
                <a:solidFill>
                  <a:srgbClr val="000000"/>
                </a:solidFill>
              </a:rPr>
              <a:t>зохистой</a:t>
            </a:r>
            <a:r>
              <a:rPr lang="en-US" sz="2000" dirty="0" smtClean="0">
                <a:solidFill>
                  <a:srgbClr val="000000"/>
                </a:solidFill>
              </a:rPr>
              <a:t> </a:t>
            </a:r>
            <a:r>
              <a:rPr lang="en-US" sz="2000" dirty="0" err="1" smtClean="0">
                <a:solidFill>
                  <a:srgbClr val="000000"/>
                </a:solidFill>
              </a:rPr>
              <a:t>бүтэц</a:t>
            </a:r>
            <a:r>
              <a:rPr lang="en-US" sz="2000" dirty="0" smtClean="0">
                <a:solidFill>
                  <a:srgbClr val="000000"/>
                </a:solidFill>
              </a:rPr>
              <a:t> </a:t>
            </a:r>
            <a:r>
              <a:rPr lang="en-US" sz="2000" dirty="0" err="1" smtClean="0">
                <a:solidFill>
                  <a:srgbClr val="000000"/>
                </a:solidFill>
              </a:rPr>
              <a:t>бүрдэж</a:t>
            </a:r>
            <a:r>
              <a:rPr lang="en-US" sz="2000" dirty="0" smtClean="0">
                <a:solidFill>
                  <a:srgbClr val="000000"/>
                </a:solidFill>
              </a:rPr>
              <a:t> </a:t>
            </a:r>
            <a:r>
              <a:rPr lang="en-US" sz="2000" dirty="0" err="1" smtClean="0">
                <a:solidFill>
                  <a:srgbClr val="000000"/>
                </a:solidFill>
              </a:rPr>
              <a:t>байна</a:t>
            </a:r>
            <a:r>
              <a:rPr lang="en-US" sz="2000" dirty="0" smtClean="0">
                <a:solidFill>
                  <a:srgbClr val="000000"/>
                </a:solidFill>
              </a:rPr>
              <a:t>.</a:t>
            </a:r>
          </a:p>
          <a:p>
            <a:pPr>
              <a:buNone/>
            </a:pPr>
            <a:endParaRPr lang="en-US" sz="14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23</a:t>
            </a:fld>
            <a:endParaRPr lang="en-US" dirty="0"/>
          </a:p>
        </p:txBody>
      </p:sp>
      <p:pic>
        <p:nvPicPr>
          <p:cNvPr id="5"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304800"/>
            <a:ext cx="1143000" cy="914400"/>
          </a:xfrm>
          <a:prstGeom prst="rect">
            <a:avLst/>
          </a:prstGeom>
          <a:noFill/>
          <a:ln w="9525">
            <a:noFill/>
            <a:miter lim="800000"/>
            <a:headEnd/>
            <a:tailEnd/>
          </a:ln>
        </p:spPr>
      </p:pic>
      <p:graphicFrame>
        <p:nvGraphicFramePr>
          <p:cNvPr id="6" name="Chart 5"/>
          <p:cNvGraphicFramePr/>
          <p:nvPr/>
        </p:nvGraphicFramePr>
        <p:xfrm>
          <a:off x="5562600" y="11430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90600" y="3733800"/>
            <a:ext cx="7772400" cy="1938992"/>
          </a:xfrm>
          <a:prstGeom prst="rect">
            <a:avLst/>
          </a:prstGeom>
        </p:spPr>
        <p:txBody>
          <a:bodyPr wrap="square">
            <a:spAutoFit/>
          </a:bodyPr>
          <a:lstStyle/>
          <a:p>
            <a:pPr algn="just"/>
            <a:r>
              <a:rPr lang="en-US" sz="2000" b="1" dirty="0" err="1" smtClean="0">
                <a:solidFill>
                  <a:srgbClr val="000000"/>
                </a:solidFill>
              </a:rPr>
              <a:t>Хээлтэгч</a:t>
            </a:r>
            <a:r>
              <a:rPr lang="en-US" sz="2000" b="1" dirty="0" smtClean="0">
                <a:solidFill>
                  <a:srgbClr val="000000"/>
                </a:solidFill>
              </a:rPr>
              <a:t>, </a:t>
            </a:r>
            <a:r>
              <a:rPr lang="en-US" sz="2000" b="1" dirty="0" err="1" smtClean="0">
                <a:solidFill>
                  <a:srgbClr val="000000"/>
                </a:solidFill>
              </a:rPr>
              <a:t>хээлтүүлэгч</a:t>
            </a:r>
            <a:r>
              <a:rPr lang="mn-MN" sz="2000" b="1" dirty="0" smtClean="0">
                <a:solidFill>
                  <a:srgbClr val="000000"/>
                </a:solidFill>
              </a:rPr>
              <a:t> мал: </a:t>
            </a:r>
            <a:r>
              <a:rPr lang="en-US" sz="2000" dirty="0" err="1" smtClean="0">
                <a:solidFill>
                  <a:srgbClr val="000000"/>
                </a:solidFill>
              </a:rPr>
              <a:t>Тооллогоор</a:t>
            </a:r>
            <a:r>
              <a:rPr lang="en-US" sz="2000" dirty="0" smtClean="0">
                <a:solidFill>
                  <a:srgbClr val="000000"/>
                </a:solidFill>
              </a:rPr>
              <a:t> </a:t>
            </a:r>
            <a:r>
              <a:rPr lang="en-US" sz="2000" dirty="0" err="1" smtClean="0">
                <a:solidFill>
                  <a:srgbClr val="000000"/>
                </a:solidFill>
              </a:rPr>
              <a:t>нийт</a:t>
            </a:r>
            <a:r>
              <a:rPr lang="en-US" sz="2000" dirty="0" smtClean="0">
                <a:solidFill>
                  <a:srgbClr val="000000"/>
                </a:solidFill>
              </a:rPr>
              <a:t> 1259.1  </a:t>
            </a:r>
            <a:r>
              <a:rPr lang="en-US" sz="2000" dirty="0" err="1" smtClean="0">
                <a:solidFill>
                  <a:srgbClr val="000000"/>
                </a:solidFill>
              </a:rPr>
              <a:t>мянган</a:t>
            </a:r>
            <a:r>
              <a:rPr lang="en-US" sz="2000" dirty="0" smtClean="0">
                <a:solidFill>
                  <a:srgbClr val="000000"/>
                </a:solidFill>
              </a:rPr>
              <a:t> </a:t>
            </a:r>
            <a:r>
              <a:rPr lang="en-US" sz="2000" dirty="0" err="1" smtClean="0">
                <a:solidFill>
                  <a:srgbClr val="000000"/>
                </a:solidFill>
              </a:rPr>
              <a:t>хээлтэгч</a:t>
            </a:r>
            <a:r>
              <a:rPr lang="en-US" sz="2000" dirty="0" smtClean="0">
                <a:solidFill>
                  <a:srgbClr val="000000"/>
                </a:solidFill>
              </a:rPr>
              <a:t> </a:t>
            </a:r>
            <a:r>
              <a:rPr lang="en-US" sz="2000" dirty="0" err="1" smtClean="0">
                <a:solidFill>
                  <a:srgbClr val="000000"/>
                </a:solidFill>
              </a:rPr>
              <a:t>тоологдсон</a:t>
            </a:r>
            <a:r>
              <a:rPr lang="en-US" sz="2000" dirty="0" smtClean="0">
                <a:solidFill>
                  <a:srgbClr val="000000"/>
                </a:solidFill>
              </a:rPr>
              <a:t> </a:t>
            </a:r>
            <a:r>
              <a:rPr lang="en-US" sz="2000" dirty="0" err="1" smtClean="0">
                <a:solidFill>
                  <a:srgbClr val="000000"/>
                </a:solidFill>
              </a:rPr>
              <a:t>нь</a:t>
            </a:r>
            <a:r>
              <a:rPr lang="en-US" sz="2000" dirty="0" smtClean="0">
                <a:solidFill>
                  <a:srgbClr val="000000"/>
                </a:solidFill>
              </a:rPr>
              <a:t> </a:t>
            </a:r>
            <a:r>
              <a:rPr lang="en-US" sz="2000" dirty="0" err="1" smtClean="0">
                <a:solidFill>
                  <a:srgbClr val="000000"/>
                </a:solidFill>
              </a:rPr>
              <a:t>өнгөрсөн</a:t>
            </a:r>
            <a:r>
              <a:rPr lang="en-US" sz="2000" dirty="0" smtClean="0">
                <a:solidFill>
                  <a:srgbClr val="000000"/>
                </a:solidFill>
              </a:rPr>
              <a:t> </a:t>
            </a:r>
            <a:r>
              <a:rPr lang="en-US" sz="2000" dirty="0" err="1" smtClean="0">
                <a:solidFill>
                  <a:srgbClr val="000000"/>
                </a:solidFill>
              </a:rPr>
              <a:t>оноос</a:t>
            </a:r>
            <a:r>
              <a:rPr lang="en-US" sz="2000" dirty="0" smtClean="0">
                <a:solidFill>
                  <a:srgbClr val="000000"/>
                </a:solidFill>
              </a:rPr>
              <a:t> 6.5 </a:t>
            </a:r>
            <a:r>
              <a:rPr lang="en-US" sz="2000" dirty="0" err="1" smtClean="0">
                <a:solidFill>
                  <a:srgbClr val="000000"/>
                </a:solidFill>
              </a:rPr>
              <a:t>хувиар</a:t>
            </a:r>
            <a:r>
              <a:rPr lang="en-US" sz="2000" dirty="0" smtClean="0">
                <a:solidFill>
                  <a:srgbClr val="000000"/>
                </a:solidFill>
              </a:rPr>
              <a:t> </a:t>
            </a:r>
            <a:r>
              <a:rPr lang="en-US" sz="2000" dirty="0" err="1" smtClean="0">
                <a:solidFill>
                  <a:srgbClr val="000000"/>
                </a:solidFill>
              </a:rPr>
              <a:t>буюу</a:t>
            </a:r>
            <a:r>
              <a:rPr lang="en-US" sz="2000" dirty="0" smtClean="0">
                <a:solidFill>
                  <a:srgbClr val="000000"/>
                </a:solidFill>
              </a:rPr>
              <a:t>  76.3 </a:t>
            </a:r>
            <a:r>
              <a:rPr lang="en-US" sz="2000" dirty="0" err="1" smtClean="0">
                <a:solidFill>
                  <a:srgbClr val="000000"/>
                </a:solidFill>
              </a:rPr>
              <a:t>мянгаар</a:t>
            </a:r>
            <a:r>
              <a:rPr lang="en-US" sz="2000" dirty="0" smtClean="0">
                <a:solidFill>
                  <a:srgbClr val="000000"/>
                </a:solidFill>
              </a:rPr>
              <a:t> </a:t>
            </a:r>
            <a:r>
              <a:rPr lang="mn-MN" sz="2000" dirty="0" smtClean="0">
                <a:solidFill>
                  <a:srgbClr val="000000"/>
                </a:solidFill>
              </a:rPr>
              <a:t>өсч</a:t>
            </a:r>
            <a:r>
              <a:rPr lang="en-US" sz="2000" dirty="0" smtClean="0">
                <a:solidFill>
                  <a:srgbClr val="000000"/>
                </a:solidFill>
              </a:rPr>
              <a:t>,  </a:t>
            </a:r>
            <a:r>
              <a:rPr lang="en-US" sz="2000" dirty="0" err="1" smtClean="0">
                <a:solidFill>
                  <a:srgbClr val="000000"/>
                </a:solidFill>
              </a:rPr>
              <a:t>нийт</a:t>
            </a:r>
            <a:r>
              <a:rPr lang="en-US" sz="2000" dirty="0" smtClean="0">
                <a:solidFill>
                  <a:srgbClr val="000000"/>
                </a:solidFill>
              </a:rPr>
              <a:t> </a:t>
            </a:r>
            <a:r>
              <a:rPr lang="en-US" sz="2000" dirty="0" err="1" smtClean="0">
                <a:solidFill>
                  <a:srgbClr val="000000"/>
                </a:solidFill>
              </a:rPr>
              <a:t>сүрэгт</a:t>
            </a:r>
            <a:r>
              <a:rPr lang="en-US" sz="2000" dirty="0" smtClean="0">
                <a:solidFill>
                  <a:srgbClr val="000000"/>
                </a:solidFill>
              </a:rPr>
              <a:t> </a:t>
            </a:r>
            <a:r>
              <a:rPr lang="en-US" sz="2000" dirty="0" err="1" smtClean="0">
                <a:solidFill>
                  <a:srgbClr val="000000"/>
                </a:solidFill>
              </a:rPr>
              <a:t>хээлтэгчийн</a:t>
            </a:r>
            <a:r>
              <a:rPr lang="en-US" sz="2000" dirty="0" smtClean="0">
                <a:solidFill>
                  <a:srgbClr val="000000"/>
                </a:solidFill>
              </a:rPr>
              <a:t> </a:t>
            </a:r>
            <a:r>
              <a:rPr lang="en-US" sz="2000" dirty="0" err="1" smtClean="0">
                <a:solidFill>
                  <a:srgbClr val="000000"/>
                </a:solidFill>
              </a:rPr>
              <a:t>эзлэх</a:t>
            </a:r>
            <a:r>
              <a:rPr lang="en-US" sz="2000" dirty="0" smtClean="0">
                <a:solidFill>
                  <a:srgbClr val="000000"/>
                </a:solidFill>
              </a:rPr>
              <a:t> </a:t>
            </a:r>
            <a:r>
              <a:rPr lang="en-US" sz="2000" dirty="0" err="1" smtClean="0">
                <a:solidFill>
                  <a:srgbClr val="000000"/>
                </a:solidFill>
              </a:rPr>
              <a:t>хувийн</a:t>
            </a:r>
            <a:r>
              <a:rPr lang="en-US" sz="2000" dirty="0" smtClean="0">
                <a:solidFill>
                  <a:srgbClr val="000000"/>
                </a:solidFill>
              </a:rPr>
              <a:t> </a:t>
            </a:r>
            <a:r>
              <a:rPr lang="en-US" sz="2000" dirty="0" err="1" smtClean="0">
                <a:solidFill>
                  <a:srgbClr val="000000"/>
                </a:solidFill>
              </a:rPr>
              <a:t>жин</a:t>
            </a:r>
            <a:r>
              <a:rPr lang="en-US" sz="2000" dirty="0" smtClean="0">
                <a:solidFill>
                  <a:srgbClr val="000000"/>
                </a:solidFill>
              </a:rPr>
              <a:t> 4</a:t>
            </a:r>
            <a:r>
              <a:rPr lang="mn-MN" sz="2000" dirty="0" smtClean="0">
                <a:solidFill>
                  <a:srgbClr val="000000"/>
                </a:solidFill>
              </a:rPr>
              <a:t>0</a:t>
            </a:r>
            <a:r>
              <a:rPr lang="en-US" sz="2000" dirty="0" smtClean="0">
                <a:solidFill>
                  <a:srgbClr val="000000"/>
                </a:solidFill>
              </a:rPr>
              <a:t>.2  </a:t>
            </a:r>
            <a:r>
              <a:rPr lang="en-US" sz="2000" dirty="0" err="1" smtClean="0">
                <a:solidFill>
                  <a:srgbClr val="000000"/>
                </a:solidFill>
              </a:rPr>
              <a:t>хувьд</a:t>
            </a:r>
            <a:r>
              <a:rPr lang="en-US" sz="2000" dirty="0" smtClean="0">
                <a:solidFill>
                  <a:srgbClr val="000000"/>
                </a:solidFill>
              </a:rPr>
              <a:t> </a:t>
            </a:r>
            <a:r>
              <a:rPr lang="en-US" sz="2000" dirty="0" err="1" smtClean="0">
                <a:solidFill>
                  <a:srgbClr val="000000"/>
                </a:solidFill>
              </a:rPr>
              <a:t>хүрлээ</a:t>
            </a:r>
            <a:r>
              <a:rPr lang="en-US" sz="2000" dirty="0" smtClean="0">
                <a:solidFill>
                  <a:srgbClr val="000000"/>
                </a:solidFill>
              </a:rPr>
              <a:t>.  2015  </a:t>
            </a:r>
            <a:r>
              <a:rPr lang="en-US" sz="2000" dirty="0" err="1" smtClean="0">
                <a:solidFill>
                  <a:srgbClr val="000000"/>
                </a:solidFill>
              </a:rPr>
              <a:t>он</a:t>
            </a:r>
            <a:r>
              <a:rPr lang="mn-MN" sz="2000" dirty="0" smtClean="0">
                <a:solidFill>
                  <a:srgbClr val="000000"/>
                </a:solidFill>
              </a:rPr>
              <a:t>д </a:t>
            </a:r>
            <a:r>
              <a:rPr lang="en-US" sz="2000" dirty="0" smtClean="0">
                <a:solidFill>
                  <a:srgbClr val="000000"/>
                </a:solidFill>
              </a:rPr>
              <a:t> </a:t>
            </a:r>
            <a:r>
              <a:rPr lang="en-US" sz="2000" dirty="0" err="1" smtClean="0">
                <a:solidFill>
                  <a:srgbClr val="000000"/>
                </a:solidFill>
              </a:rPr>
              <a:t>нийт</a:t>
            </a:r>
            <a:r>
              <a:rPr lang="en-US" sz="2000" dirty="0" smtClean="0">
                <a:solidFill>
                  <a:srgbClr val="000000"/>
                </a:solidFill>
              </a:rPr>
              <a:t> </a:t>
            </a:r>
            <a:r>
              <a:rPr lang="mn-MN" sz="2000" dirty="0" smtClean="0">
                <a:solidFill>
                  <a:srgbClr val="000000"/>
                </a:solidFill>
              </a:rPr>
              <a:t>22371 толгой </a:t>
            </a:r>
            <a:r>
              <a:rPr lang="en-US" sz="2000" dirty="0" err="1" smtClean="0">
                <a:solidFill>
                  <a:srgbClr val="000000"/>
                </a:solidFill>
              </a:rPr>
              <a:t>хээлтүүлэгч</a:t>
            </a:r>
            <a:r>
              <a:rPr lang="en-US" sz="2000" dirty="0" smtClean="0">
                <a:solidFill>
                  <a:srgbClr val="000000"/>
                </a:solidFill>
              </a:rPr>
              <a:t> </a:t>
            </a:r>
            <a:r>
              <a:rPr lang="mn-MN" sz="2000" dirty="0" smtClean="0">
                <a:solidFill>
                  <a:srgbClr val="000000"/>
                </a:solidFill>
              </a:rPr>
              <a:t>мал </a:t>
            </a:r>
            <a:r>
              <a:rPr lang="en-US" sz="2000" dirty="0" err="1" smtClean="0">
                <a:solidFill>
                  <a:srgbClr val="000000"/>
                </a:solidFill>
              </a:rPr>
              <a:t>тоологд</a:t>
            </a:r>
            <a:r>
              <a:rPr lang="mn-MN" sz="2000" dirty="0" smtClean="0">
                <a:solidFill>
                  <a:srgbClr val="000000"/>
                </a:solidFill>
              </a:rPr>
              <a:t>соноос: буур 79, азарга 4564, бух 2209, хуц 8720, ухна 6799 толгой тус тус  тоологдлоо.</a:t>
            </a:r>
            <a:endParaRPr lang="en-US" sz="2000" dirty="0">
              <a:solidFill>
                <a:srgbClr val="0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sz="1600" b="1" dirty="0" err="1" smtClean="0">
                <a:solidFill>
                  <a:srgbClr val="000000"/>
                </a:solidFill>
              </a:rPr>
              <a:t>Төл</a:t>
            </a:r>
            <a:r>
              <a:rPr lang="en-US" sz="1600" b="1" dirty="0" smtClean="0">
                <a:solidFill>
                  <a:srgbClr val="000000"/>
                </a:solidFill>
              </a:rPr>
              <a:t> </a:t>
            </a:r>
            <a:r>
              <a:rPr lang="en-US" sz="1600" b="1" dirty="0" err="1" smtClean="0">
                <a:solidFill>
                  <a:srgbClr val="000000"/>
                </a:solidFill>
              </a:rPr>
              <a:t>бойжилт</a:t>
            </a:r>
            <a:r>
              <a:rPr lang="en-US" sz="1600" b="1" dirty="0" smtClean="0">
                <a:solidFill>
                  <a:srgbClr val="000000"/>
                </a:solidFill>
              </a:rPr>
              <a:t>: </a:t>
            </a:r>
            <a:r>
              <a:rPr lang="en-US" sz="1600" dirty="0" smtClean="0">
                <a:solidFill>
                  <a:srgbClr val="000000"/>
                </a:solidFill>
              </a:rPr>
              <a:t>2015 </a:t>
            </a:r>
            <a:r>
              <a:rPr lang="en-US" sz="1600" dirty="0" err="1" smtClean="0">
                <a:solidFill>
                  <a:srgbClr val="000000"/>
                </a:solidFill>
              </a:rPr>
              <a:t>онд</a:t>
            </a:r>
            <a:r>
              <a:rPr lang="en-US" sz="1600" dirty="0" smtClean="0">
                <a:solidFill>
                  <a:srgbClr val="000000"/>
                </a:solidFill>
              </a:rPr>
              <a:t> </a:t>
            </a:r>
            <a:r>
              <a:rPr lang="en-US" sz="1600" dirty="0" err="1" smtClean="0">
                <a:solidFill>
                  <a:srgbClr val="000000"/>
                </a:solidFill>
              </a:rPr>
              <a:t>оны</a:t>
            </a:r>
            <a:r>
              <a:rPr lang="en-US" sz="1600" dirty="0" smtClean="0">
                <a:solidFill>
                  <a:srgbClr val="000000"/>
                </a:solidFill>
              </a:rPr>
              <a:t> </a:t>
            </a:r>
            <a:r>
              <a:rPr lang="en-US" sz="1600" dirty="0" err="1" smtClean="0">
                <a:solidFill>
                  <a:srgbClr val="000000"/>
                </a:solidFill>
              </a:rPr>
              <a:t>эхний</a:t>
            </a:r>
            <a:r>
              <a:rPr lang="en-US" sz="1600" dirty="0" smtClean="0">
                <a:solidFill>
                  <a:srgbClr val="000000"/>
                </a:solidFill>
              </a:rPr>
              <a:t> </a:t>
            </a:r>
            <a:r>
              <a:rPr lang="en-US" sz="1600" dirty="0" err="1" smtClean="0">
                <a:solidFill>
                  <a:srgbClr val="000000"/>
                </a:solidFill>
              </a:rPr>
              <a:t>эх</a:t>
            </a:r>
            <a:r>
              <a:rPr lang="en-US" sz="1600" dirty="0" smtClean="0">
                <a:solidFill>
                  <a:srgbClr val="000000"/>
                </a:solidFill>
              </a:rPr>
              <a:t> </a:t>
            </a:r>
            <a:r>
              <a:rPr lang="en-US" sz="1600" dirty="0" err="1" smtClean="0">
                <a:solidFill>
                  <a:srgbClr val="000000"/>
                </a:solidFill>
              </a:rPr>
              <a:t>малын</a:t>
            </a:r>
            <a:r>
              <a:rPr lang="en-US" sz="1600" dirty="0" smtClean="0">
                <a:solidFill>
                  <a:srgbClr val="000000"/>
                </a:solidFill>
              </a:rPr>
              <a:t> </a:t>
            </a:r>
            <a:r>
              <a:rPr lang="mn-MN" sz="1600" dirty="0" smtClean="0">
                <a:solidFill>
                  <a:srgbClr val="000000"/>
                </a:solidFill>
              </a:rPr>
              <a:t>9</a:t>
            </a:r>
            <a:r>
              <a:rPr lang="en-US" sz="1600" dirty="0" smtClean="0">
                <a:solidFill>
                  <a:srgbClr val="000000"/>
                </a:solidFill>
              </a:rPr>
              <a:t>3.0 </a:t>
            </a:r>
            <a:r>
              <a:rPr lang="en-US" sz="1600" dirty="0" err="1" smtClean="0">
                <a:solidFill>
                  <a:srgbClr val="000000"/>
                </a:solidFill>
              </a:rPr>
              <a:t>хувь</a:t>
            </a:r>
            <a:r>
              <a:rPr lang="en-US" sz="1600" dirty="0" smtClean="0">
                <a:solidFill>
                  <a:srgbClr val="000000"/>
                </a:solidFill>
              </a:rPr>
              <a:t> </a:t>
            </a:r>
            <a:r>
              <a:rPr lang="en-US" sz="1600" dirty="0" err="1" smtClean="0">
                <a:solidFill>
                  <a:srgbClr val="000000"/>
                </a:solidFill>
              </a:rPr>
              <a:t>нь</a:t>
            </a:r>
            <a:r>
              <a:rPr lang="en-US" sz="1600" dirty="0" smtClean="0">
                <a:solidFill>
                  <a:srgbClr val="000000"/>
                </a:solidFill>
              </a:rPr>
              <a:t> </a:t>
            </a:r>
            <a:r>
              <a:rPr lang="en-US" sz="1600" dirty="0" err="1" smtClean="0">
                <a:solidFill>
                  <a:srgbClr val="000000"/>
                </a:solidFill>
              </a:rPr>
              <a:t>буюу</a:t>
            </a:r>
            <a:r>
              <a:rPr lang="en-US" sz="1600" dirty="0" smtClean="0">
                <a:solidFill>
                  <a:srgbClr val="000000"/>
                </a:solidFill>
              </a:rPr>
              <a:t> </a:t>
            </a:r>
            <a:r>
              <a:rPr lang="mn-MN" sz="1600" dirty="0" smtClean="0">
                <a:solidFill>
                  <a:srgbClr val="000000"/>
                </a:solidFill>
              </a:rPr>
              <a:t>10</a:t>
            </a:r>
            <a:r>
              <a:rPr lang="en-US" sz="1600" dirty="0" smtClean="0">
                <a:solidFill>
                  <a:srgbClr val="000000"/>
                </a:solidFill>
              </a:rPr>
              <a:t>99.9 </a:t>
            </a:r>
            <a:r>
              <a:rPr lang="en-US" sz="1600" dirty="0" err="1" smtClean="0">
                <a:solidFill>
                  <a:srgbClr val="000000"/>
                </a:solidFill>
              </a:rPr>
              <a:t>мянган</a:t>
            </a:r>
            <a:r>
              <a:rPr lang="en-US" sz="1600" dirty="0" smtClean="0">
                <a:solidFill>
                  <a:srgbClr val="000000"/>
                </a:solidFill>
              </a:rPr>
              <a:t> </a:t>
            </a:r>
            <a:r>
              <a:rPr lang="en-US" sz="1600" dirty="0" err="1" smtClean="0">
                <a:solidFill>
                  <a:srgbClr val="000000"/>
                </a:solidFill>
              </a:rPr>
              <a:t>эх</a:t>
            </a:r>
            <a:r>
              <a:rPr lang="en-US" sz="1600" dirty="0" smtClean="0">
                <a:solidFill>
                  <a:srgbClr val="000000"/>
                </a:solidFill>
              </a:rPr>
              <a:t> </a:t>
            </a:r>
            <a:r>
              <a:rPr lang="en-US" sz="1600" dirty="0" err="1" smtClean="0">
                <a:solidFill>
                  <a:srgbClr val="000000"/>
                </a:solidFill>
              </a:rPr>
              <a:t>мал</a:t>
            </a:r>
            <a:r>
              <a:rPr lang="en-US" sz="1600" dirty="0" smtClean="0">
                <a:solidFill>
                  <a:srgbClr val="000000"/>
                </a:solidFill>
              </a:rPr>
              <a:t> </a:t>
            </a:r>
            <a:r>
              <a:rPr lang="en-US" sz="1600" dirty="0" err="1" smtClean="0">
                <a:solidFill>
                  <a:srgbClr val="000000"/>
                </a:solidFill>
              </a:rPr>
              <a:t>төллөж</a:t>
            </a:r>
            <a:r>
              <a:rPr lang="en-US" sz="1600" dirty="0" smtClean="0">
                <a:solidFill>
                  <a:srgbClr val="000000"/>
                </a:solidFill>
              </a:rPr>
              <a:t>, </a:t>
            </a:r>
            <a:r>
              <a:rPr lang="en-US" sz="1600" dirty="0" err="1" smtClean="0">
                <a:solidFill>
                  <a:srgbClr val="000000"/>
                </a:solidFill>
              </a:rPr>
              <a:t>гарсан</a:t>
            </a:r>
            <a:r>
              <a:rPr lang="en-US" sz="1600" dirty="0" smtClean="0">
                <a:solidFill>
                  <a:srgbClr val="000000"/>
                </a:solidFill>
              </a:rPr>
              <a:t> </a:t>
            </a:r>
            <a:r>
              <a:rPr lang="en-US" sz="1600" dirty="0" err="1" smtClean="0">
                <a:solidFill>
                  <a:srgbClr val="000000"/>
                </a:solidFill>
              </a:rPr>
              <a:t>төлийн</a:t>
            </a:r>
            <a:r>
              <a:rPr lang="en-US" sz="1600" dirty="0" smtClean="0">
                <a:solidFill>
                  <a:srgbClr val="000000"/>
                </a:solidFill>
              </a:rPr>
              <a:t> 9</a:t>
            </a:r>
            <a:r>
              <a:rPr lang="mn-MN" sz="1600" dirty="0" smtClean="0">
                <a:solidFill>
                  <a:srgbClr val="000000"/>
                </a:solidFill>
              </a:rPr>
              <a:t>7</a:t>
            </a:r>
            <a:r>
              <a:rPr lang="en-US" sz="1600" dirty="0" smtClean="0">
                <a:solidFill>
                  <a:srgbClr val="000000"/>
                </a:solidFill>
              </a:rPr>
              <a:t>.6 </a:t>
            </a:r>
            <a:r>
              <a:rPr lang="en-US" sz="1600" dirty="0" err="1" smtClean="0">
                <a:solidFill>
                  <a:srgbClr val="000000"/>
                </a:solidFill>
              </a:rPr>
              <a:t>хувь</a:t>
            </a:r>
            <a:r>
              <a:rPr lang="en-US" sz="1600" dirty="0" smtClean="0">
                <a:solidFill>
                  <a:srgbClr val="000000"/>
                </a:solidFill>
              </a:rPr>
              <a:t> </a:t>
            </a:r>
            <a:r>
              <a:rPr lang="en-US" sz="1600" dirty="0" err="1" smtClean="0">
                <a:solidFill>
                  <a:srgbClr val="000000"/>
                </a:solidFill>
              </a:rPr>
              <a:t>буюу</a:t>
            </a:r>
            <a:r>
              <a:rPr lang="en-US" sz="1600" dirty="0" smtClean="0">
                <a:solidFill>
                  <a:srgbClr val="000000"/>
                </a:solidFill>
              </a:rPr>
              <a:t> 1074.5 </a:t>
            </a:r>
            <a:r>
              <a:rPr lang="en-US" sz="1600" dirty="0" err="1" smtClean="0">
                <a:solidFill>
                  <a:srgbClr val="000000"/>
                </a:solidFill>
              </a:rPr>
              <a:t>мянган</a:t>
            </a:r>
            <a:r>
              <a:rPr lang="en-US" sz="1600" dirty="0" smtClean="0">
                <a:solidFill>
                  <a:srgbClr val="000000"/>
                </a:solidFill>
              </a:rPr>
              <a:t> </a:t>
            </a:r>
            <a:r>
              <a:rPr lang="en-US" sz="1600" dirty="0" err="1" smtClean="0">
                <a:solidFill>
                  <a:srgbClr val="000000"/>
                </a:solidFill>
              </a:rPr>
              <a:t>төл</a:t>
            </a:r>
            <a:r>
              <a:rPr lang="en-US" sz="1600" dirty="0" smtClean="0">
                <a:solidFill>
                  <a:srgbClr val="000000"/>
                </a:solidFill>
              </a:rPr>
              <a:t> </a:t>
            </a:r>
            <a:r>
              <a:rPr lang="en-US" sz="1600" dirty="0" err="1" smtClean="0">
                <a:solidFill>
                  <a:srgbClr val="000000"/>
                </a:solidFill>
              </a:rPr>
              <a:t>бойжуулан</a:t>
            </a:r>
            <a:r>
              <a:rPr lang="en-US" sz="1600" dirty="0" smtClean="0">
                <a:solidFill>
                  <a:srgbClr val="000000"/>
                </a:solidFill>
              </a:rPr>
              <a:t> 100 </a:t>
            </a:r>
            <a:r>
              <a:rPr lang="en-US" sz="1600" dirty="0" err="1" smtClean="0">
                <a:solidFill>
                  <a:srgbClr val="000000"/>
                </a:solidFill>
              </a:rPr>
              <a:t>эхээс</a:t>
            </a:r>
            <a:r>
              <a:rPr lang="mn-MN" sz="1600" dirty="0" smtClean="0">
                <a:solidFill>
                  <a:srgbClr val="000000"/>
                </a:solidFill>
              </a:rPr>
              <a:t> аймгийн </a:t>
            </a:r>
            <a:r>
              <a:rPr lang="en-US" sz="1600" dirty="0" err="1" smtClean="0">
                <a:solidFill>
                  <a:srgbClr val="000000"/>
                </a:solidFill>
              </a:rPr>
              <a:t>дүнгээр</a:t>
            </a:r>
            <a:r>
              <a:rPr lang="en-US" sz="1600" dirty="0" smtClean="0">
                <a:solidFill>
                  <a:srgbClr val="000000"/>
                </a:solidFill>
              </a:rPr>
              <a:t> 91 </a:t>
            </a:r>
            <a:r>
              <a:rPr lang="en-US" sz="1600" dirty="0" err="1" smtClean="0">
                <a:solidFill>
                  <a:srgbClr val="000000"/>
                </a:solidFill>
              </a:rPr>
              <a:t>төл</a:t>
            </a:r>
            <a:r>
              <a:rPr lang="en-US" sz="1600" dirty="0" smtClean="0">
                <a:solidFill>
                  <a:srgbClr val="000000"/>
                </a:solidFill>
              </a:rPr>
              <a:t> </a:t>
            </a:r>
            <a:r>
              <a:rPr lang="en-US" sz="1600" dirty="0" err="1" smtClean="0">
                <a:solidFill>
                  <a:srgbClr val="000000"/>
                </a:solidFill>
              </a:rPr>
              <a:t>хүлээн</a:t>
            </a:r>
            <a:r>
              <a:rPr lang="en-US" sz="1600" dirty="0" smtClean="0">
                <a:solidFill>
                  <a:srgbClr val="000000"/>
                </a:solidFill>
              </a:rPr>
              <a:t> </a:t>
            </a:r>
            <a:r>
              <a:rPr lang="en-US" sz="1600" dirty="0" err="1" smtClean="0">
                <a:solidFill>
                  <a:srgbClr val="000000"/>
                </a:solidFill>
              </a:rPr>
              <a:t>авлаа</a:t>
            </a:r>
            <a:r>
              <a:rPr lang="en-US" sz="1600" dirty="0" smtClean="0">
                <a:solidFill>
                  <a:srgbClr val="000000"/>
                </a:solidFill>
              </a:rPr>
              <a:t>. </a:t>
            </a:r>
          </a:p>
          <a:p>
            <a:pPr>
              <a:buNone/>
            </a:pPr>
            <a:endParaRPr lang="mn-MN" sz="1400" dirty="0" smtClean="0">
              <a:solidFill>
                <a:srgbClr val="000000"/>
              </a:solidFill>
            </a:endParaRPr>
          </a:p>
          <a:p>
            <a:pPr>
              <a:buNone/>
            </a:pPr>
            <a:endParaRPr lang="en-US" sz="1400" dirty="0" smtClean="0">
              <a:solidFill>
                <a:srgbClr val="000000"/>
              </a:solidFill>
            </a:endParaRP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a:p>
            <a:pPr>
              <a:buNone/>
            </a:pPr>
            <a:endParaRPr lang="en-US" sz="1400" b="1" dirty="0" smtClean="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24</a:t>
            </a:fld>
            <a:endParaRPr lang="en-US"/>
          </a:p>
        </p:txBody>
      </p:sp>
      <p:sp>
        <p:nvSpPr>
          <p:cNvPr id="6" name="Title 1"/>
          <p:cNvSpPr>
            <a:spLocks noGrp="1"/>
          </p:cNvSpPr>
          <p:nvPr>
            <p:ph type="title"/>
          </p:nvPr>
        </p:nvSpPr>
        <p:spPr>
          <a:xfrm>
            <a:off x="914400" y="457200"/>
            <a:ext cx="7772400" cy="960438"/>
          </a:xfrm>
        </p:spPr>
        <p:txBody>
          <a:bodyPr/>
          <a:lstStyle/>
          <a:p>
            <a:r>
              <a:rPr lang="mn-MN" sz="2400" dirty="0" smtClean="0">
                <a:solidFill>
                  <a:srgbClr val="FF0000"/>
                </a:solidFill>
                <a:latin typeface="Arial" pitchFamily="34" charset="0"/>
                <a:cs typeface="Arial" pitchFamily="34" charset="0"/>
              </a:rPr>
              <a:t>ХӨДӨӨ АЖ АХУЙН САЛБАР</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endParaRPr lang="en-US" sz="1800" dirty="0">
              <a:solidFill>
                <a:srgbClr val="FF0000"/>
              </a:solidFill>
            </a:endParaRPr>
          </a:p>
        </p:txBody>
      </p:sp>
      <p:pic>
        <p:nvPicPr>
          <p:cNvPr id="8"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533400"/>
            <a:ext cx="1143000" cy="914400"/>
          </a:xfrm>
          <a:prstGeom prst="rect">
            <a:avLst/>
          </a:prstGeom>
          <a:noFill/>
          <a:ln w="9525">
            <a:noFill/>
            <a:miter lim="800000"/>
            <a:headEnd/>
            <a:tailEnd/>
          </a:ln>
        </p:spPr>
      </p:pic>
      <p:graphicFrame>
        <p:nvGraphicFramePr>
          <p:cNvPr id="9" name="Chart 8"/>
          <p:cNvGraphicFramePr/>
          <p:nvPr/>
        </p:nvGraphicFramePr>
        <p:xfrm>
          <a:off x="4724400" y="2743200"/>
          <a:ext cx="40386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990600" y="2743200"/>
          <a:ext cx="3857625" cy="32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685800"/>
          </a:xfrm>
        </p:spPr>
        <p:txBody>
          <a:bodyPr/>
          <a:lstStyle/>
          <a:p>
            <a:r>
              <a:rPr lang="mn-MN" sz="2400" dirty="0" smtClean="0">
                <a:solidFill>
                  <a:srgbClr val="FF0000"/>
                </a:solidFill>
                <a:latin typeface="Arial" pitchFamily="34" charset="0"/>
                <a:cs typeface="Arial" pitchFamily="34" charset="0"/>
              </a:rPr>
              <a:t>ХӨДӨӨ АЖ АХУЙН САЛБАР</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endParaRPr lang="en-US" sz="1800" dirty="0">
              <a:solidFill>
                <a:srgbClr val="FF0000"/>
              </a:solidFill>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25</a:t>
            </a:fld>
            <a:endParaRPr lang="en-US"/>
          </a:p>
        </p:txBody>
      </p:sp>
      <p:pic>
        <p:nvPicPr>
          <p:cNvPr id="10242" name="Picture 2" descr="C:\Documents and Settings\All Users\Documents\Information logo\18.jpg"/>
          <p:cNvPicPr>
            <a:picLocks noGrp="1" noChangeAspect="1" noChangeArrowheads="1"/>
          </p:cNvPicPr>
          <p:nvPr>
            <p:ph idx="1"/>
          </p:nvPr>
        </p:nvPicPr>
        <p:blipFill>
          <a:blip r:embed="rId2" cstate="print"/>
          <a:srcRect/>
          <a:stretch>
            <a:fillRect/>
          </a:stretch>
        </p:blipFill>
        <p:spPr bwMode="auto">
          <a:xfrm>
            <a:off x="914400" y="228600"/>
            <a:ext cx="1143000" cy="914400"/>
          </a:xfrm>
          <a:prstGeom prst="rect">
            <a:avLst/>
          </a:prstGeom>
          <a:noFill/>
        </p:spPr>
      </p:pic>
      <p:sp>
        <p:nvSpPr>
          <p:cNvPr id="102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n-M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a:xfrm>
            <a:off x="914400" y="1524000"/>
            <a:ext cx="7772400" cy="1754326"/>
          </a:xfrm>
          <a:prstGeom prst="rect">
            <a:avLst/>
          </a:prstGeom>
        </p:spPr>
        <p:txBody>
          <a:bodyPr wrap="square">
            <a:spAutoFit/>
          </a:bodyPr>
          <a:lstStyle/>
          <a:p>
            <a:pPr algn="just"/>
            <a:r>
              <a:rPr lang="en-US" b="1" dirty="0" err="1" smtClean="0">
                <a:solidFill>
                  <a:srgbClr val="000000"/>
                </a:solidFill>
              </a:rPr>
              <a:t>Том</a:t>
            </a:r>
            <a:r>
              <a:rPr lang="en-US" b="1" dirty="0" smtClean="0">
                <a:solidFill>
                  <a:srgbClr val="000000"/>
                </a:solidFill>
              </a:rPr>
              <a:t> </a:t>
            </a:r>
            <a:r>
              <a:rPr lang="en-US" b="1" dirty="0" err="1" smtClean="0">
                <a:solidFill>
                  <a:srgbClr val="000000"/>
                </a:solidFill>
              </a:rPr>
              <a:t>малын</a:t>
            </a:r>
            <a:r>
              <a:rPr lang="en-US" b="1" dirty="0" smtClean="0">
                <a:solidFill>
                  <a:srgbClr val="000000"/>
                </a:solidFill>
              </a:rPr>
              <a:t> </a:t>
            </a:r>
            <a:r>
              <a:rPr lang="en-US" b="1" dirty="0" err="1" smtClean="0">
                <a:solidFill>
                  <a:srgbClr val="000000"/>
                </a:solidFill>
              </a:rPr>
              <a:t>зүй</a:t>
            </a:r>
            <a:r>
              <a:rPr lang="en-US" b="1" dirty="0" smtClean="0">
                <a:solidFill>
                  <a:srgbClr val="000000"/>
                </a:solidFill>
              </a:rPr>
              <a:t> </a:t>
            </a:r>
            <a:r>
              <a:rPr lang="en-US" b="1" dirty="0" err="1" smtClean="0">
                <a:solidFill>
                  <a:srgbClr val="000000"/>
                </a:solidFill>
              </a:rPr>
              <a:t>бус</a:t>
            </a:r>
            <a:r>
              <a:rPr lang="en-US" b="1" dirty="0" smtClean="0">
                <a:solidFill>
                  <a:srgbClr val="000000"/>
                </a:solidFill>
              </a:rPr>
              <a:t> </a:t>
            </a:r>
            <a:r>
              <a:rPr lang="en-US" b="1" dirty="0" err="1" smtClean="0">
                <a:solidFill>
                  <a:srgbClr val="000000"/>
                </a:solidFill>
              </a:rPr>
              <a:t>хорогдол</a:t>
            </a:r>
            <a:r>
              <a:rPr lang="en-US" b="1" dirty="0" smtClean="0">
                <a:solidFill>
                  <a:srgbClr val="000000"/>
                </a:solidFill>
              </a:rPr>
              <a:t>: </a:t>
            </a:r>
            <a:r>
              <a:rPr lang="en-US" dirty="0" err="1" smtClean="0">
                <a:solidFill>
                  <a:srgbClr val="000000"/>
                </a:solidFill>
              </a:rPr>
              <a:t>Эхний</a:t>
            </a:r>
            <a:r>
              <a:rPr lang="en-US" dirty="0" smtClean="0">
                <a:solidFill>
                  <a:srgbClr val="000000"/>
                </a:solidFill>
              </a:rPr>
              <a:t> 9 </a:t>
            </a:r>
            <a:r>
              <a:rPr lang="mn-MN" dirty="0" smtClean="0">
                <a:solidFill>
                  <a:srgbClr val="000000"/>
                </a:solidFill>
              </a:rPr>
              <a:t>сард </a:t>
            </a:r>
            <a:r>
              <a:rPr lang="en-US" dirty="0" err="1" smtClean="0">
                <a:solidFill>
                  <a:srgbClr val="000000"/>
                </a:solidFill>
              </a:rPr>
              <a:t>аймгийн</a:t>
            </a:r>
            <a:r>
              <a:rPr lang="en-US" dirty="0" smtClean="0">
                <a:solidFill>
                  <a:srgbClr val="000000"/>
                </a:solidFill>
              </a:rPr>
              <a:t> </a:t>
            </a:r>
            <a:r>
              <a:rPr lang="en-US" dirty="0" err="1" smtClean="0">
                <a:solidFill>
                  <a:srgbClr val="000000"/>
                </a:solidFill>
              </a:rPr>
              <a:t>дүнгээр</a:t>
            </a:r>
            <a:r>
              <a:rPr lang="mn-MN" dirty="0" smtClean="0">
                <a:solidFill>
                  <a:srgbClr val="000000"/>
                </a:solidFill>
              </a:rPr>
              <a:t> 30.1 </a:t>
            </a:r>
            <a:r>
              <a:rPr lang="en-US" dirty="0" err="1" smtClean="0">
                <a:solidFill>
                  <a:srgbClr val="000000"/>
                </a:solidFill>
              </a:rPr>
              <a:t>мянган</a:t>
            </a:r>
            <a:r>
              <a:rPr lang="en-US" dirty="0" smtClean="0">
                <a:solidFill>
                  <a:srgbClr val="000000"/>
                </a:solidFill>
              </a:rPr>
              <a:t> </a:t>
            </a:r>
            <a:r>
              <a:rPr lang="en-US" dirty="0" err="1" smtClean="0">
                <a:solidFill>
                  <a:srgbClr val="000000"/>
                </a:solidFill>
              </a:rPr>
              <a:t>том</a:t>
            </a:r>
            <a:r>
              <a:rPr lang="en-US" dirty="0" smtClean="0">
                <a:solidFill>
                  <a:srgbClr val="000000"/>
                </a:solidFill>
              </a:rPr>
              <a:t> </a:t>
            </a:r>
            <a:r>
              <a:rPr lang="en-US" dirty="0" err="1" smtClean="0">
                <a:solidFill>
                  <a:srgbClr val="000000"/>
                </a:solidFill>
              </a:rPr>
              <a:t>мал</a:t>
            </a:r>
            <a:r>
              <a:rPr lang="en-US" dirty="0" smtClean="0">
                <a:solidFill>
                  <a:srgbClr val="000000"/>
                </a:solidFill>
              </a:rPr>
              <a:t> </a:t>
            </a:r>
            <a:r>
              <a:rPr lang="en-US" dirty="0" err="1" smtClean="0">
                <a:solidFill>
                  <a:srgbClr val="000000"/>
                </a:solidFill>
              </a:rPr>
              <a:t>зүй</a:t>
            </a:r>
            <a:r>
              <a:rPr lang="en-US" dirty="0" smtClean="0">
                <a:solidFill>
                  <a:srgbClr val="000000"/>
                </a:solidFill>
              </a:rPr>
              <a:t> </a:t>
            </a:r>
            <a:r>
              <a:rPr lang="en-US" dirty="0" err="1" smtClean="0">
                <a:solidFill>
                  <a:srgbClr val="000000"/>
                </a:solidFill>
              </a:rPr>
              <a:t>бусаар</a:t>
            </a:r>
            <a:r>
              <a:rPr lang="en-US" dirty="0" smtClean="0">
                <a:solidFill>
                  <a:srgbClr val="000000"/>
                </a:solidFill>
              </a:rPr>
              <a:t> </a:t>
            </a:r>
            <a:r>
              <a:rPr lang="en-US" dirty="0" err="1" smtClean="0">
                <a:solidFill>
                  <a:srgbClr val="000000"/>
                </a:solidFill>
              </a:rPr>
              <a:t>хорогдсон</a:t>
            </a:r>
            <a:r>
              <a:rPr lang="en-US" dirty="0" smtClean="0">
                <a:solidFill>
                  <a:srgbClr val="000000"/>
                </a:solidFill>
              </a:rPr>
              <a:t> </a:t>
            </a:r>
            <a:r>
              <a:rPr lang="en-US" dirty="0" err="1" smtClean="0">
                <a:solidFill>
                  <a:srgbClr val="000000"/>
                </a:solidFill>
              </a:rPr>
              <a:t>нь</a:t>
            </a:r>
            <a:r>
              <a:rPr lang="en-US" dirty="0" smtClean="0">
                <a:solidFill>
                  <a:srgbClr val="000000"/>
                </a:solidFill>
              </a:rPr>
              <a:t> </a:t>
            </a:r>
            <a:r>
              <a:rPr lang="en-US" dirty="0" err="1" smtClean="0">
                <a:solidFill>
                  <a:srgbClr val="000000"/>
                </a:solidFill>
              </a:rPr>
              <a:t>оны</a:t>
            </a:r>
            <a:r>
              <a:rPr lang="en-US" dirty="0" smtClean="0">
                <a:solidFill>
                  <a:srgbClr val="000000"/>
                </a:solidFill>
              </a:rPr>
              <a:t> </a:t>
            </a:r>
            <a:r>
              <a:rPr lang="en-US" dirty="0" err="1" smtClean="0">
                <a:solidFill>
                  <a:srgbClr val="000000"/>
                </a:solidFill>
              </a:rPr>
              <a:t>эхний</a:t>
            </a:r>
            <a:r>
              <a:rPr lang="en-US" dirty="0" smtClean="0">
                <a:solidFill>
                  <a:srgbClr val="000000"/>
                </a:solidFill>
              </a:rPr>
              <a:t> </a:t>
            </a:r>
            <a:r>
              <a:rPr lang="en-US" dirty="0" err="1" smtClean="0">
                <a:solidFill>
                  <a:srgbClr val="000000"/>
                </a:solidFill>
              </a:rPr>
              <a:t>малын</a:t>
            </a:r>
            <a:r>
              <a:rPr lang="en-US" dirty="0" smtClean="0">
                <a:solidFill>
                  <a:srgbClr val="000000"/>
                </a:solidFill>
              </a:rPr>
              <a:t> </a:t>
            </a:r>
            <a:r>
              <a:rPr lang="mn-MN" dirty="0" smtClean="0">
                <a:solidFill>
                  <a:srgbClr val="000000"/>
                </a:solidFill>
              </a:rPr>
              <a:t>1.0 </a:t>
            </a:r>
            <a:r>
              <a:rPr lang="en-US" dirty="0" err="1" smtClean="0">
                <a:solidFill>
                  <a:srgbClr val="000000"/>
                </a:solidFill>
              </a:rPr>
              <a:t>хувь</a:t>
            </a:r>
            <a:r>
              <a:rPr lang="en-US" dirty="0" smtClean="0">
                <a:solidFill>
                  <a:srgbClr val="000000"/>
                </a:solidFill>
              </a:rPr>
              <a:t>, </a:t>
            </a:r>
            <a:r>
              <a:rPr lang="en-US" dirty="0" err="1" smtClean="0">
                <a:solidFill>
                  <a:srgbClr val="000000"/>
                </a:solidFill>
              </a:rPr>
              <a:t>нийт</a:t>
            </a:r>
            <a:r>
              <a:rPr lang="en-US" dirty="0" smtClean="0">
                <a:solidFill>
                  <a:srgbClr val="000000"/>
                </a:solidFill>
              </a:rPr>
              <a:t> </a:t>
            </a:r>
            <a:r>
              <a:rPr lang="en-US" dirty="0" err="1" smtClean="0">
                <a:solidFill>
                  <a:srgbClr val="000000"/>
                </a:solidFill>
              </a:rPr>
              <a:t>хорогдолд</a:t>
            </a:r>
            <a:r>
              <a:rPr lang="en-US" dirty="0" smtClean="0">
                <a:solidFill>
                  <a:srgbClr val="000000"/>
                </a:solidFill>
              </a:rPr>
              <a:t> </a:t>
            </a:r>
            <a:r>
              <a:rPr lang="en-US" dirty="0" err="1" smtClean="0">
                <a:solidFill>
                  <a:srgbClr val="000000"/>
                </a:solidFill>
              </a:rPr>
              <a:t>өвчний</a:t>
            </a:r>
            <a:r>
              <a:rPr lang="en-US" dirty="0" smtClean="0">
                <a:solidFill>
                  <a:srgbClr val="000000"/>
                </a:solidFill>
              </a:rPr>
              <a:t> </a:t>
            </a:r>
            <a:r>
              <a:rPr lang="en-US" dirty="0" err="1" smtClean="0">
                <a:solidFill>
                  <a:srgbClr val="000000"/>
                </a:solidFill>
              </a:rPr>
              <a:t>хорогдол</a:t>
            </a:r>
            <a:r>
              <a:rPr lang="en-US" dirty="0" smtClean="0">
                <a:solidFill>
                  <a:srgbClr val="000000"/>
                </a:solidFill>
              </a:rPr>
              <a:t> </a:t>
            </a:r>
            <a:r>
              <a:rPr lang="mn-MN" dirty="0" smtClean="0">
                <a:solidFill>
                  <a:srgbClr val="000000"/>
                </a:solidFill>
              </a:rPr>
              <a:t>3.7 </a:t>
            </a:r>
            <a:r>
              <a:rPr lang="en-US" dirty="0" err="1" smtClean="0">
                <a:solidFill>
                  <a:srgbClr val="000000"/>
                </a:solidFill>
              </a:rPr>
              <a:t>хувь</a:t>
            </a:r>
            <a:r>
              <a:rPr lang="en-US" dirty="0" smtClean="0">
                <a:solidFill>
                  <a:srgbClr val="000000"/>
                </a:solidFill>
              </a:rPr>
              <a:t>,  </a:t>
            </a:r>
            <a:r>
              <a:rPr lang="mn-MN" dirty="0" smtClean="0">
                <a:solidFill>
                  <a:srgbClr val="000000"/>
                </a:solidFill>
              </a:rPr>
              <a:t>хээлтэгч малын хорогдол 30.7 хувь, </a:t>
            </a:r>
            <a:r>
              <a:rPr lang="en-US" dirty="0" err="1" smtClean="0">
                <a:solidFill>
                  <a:srgbClr val="000000"/>
                </a:solidFill>
              </a:rPr>
              <a:t>бог</a:t>
            </a:r>
            <a:r>
              <a:rPr lang="en-US" dirty="0" smtClean="0">
                <a:solidFill>
                  <a:srgbClr val="000000"/>
                </a:solidFill>
              </a:rPr>
              <a:t> </a:t>
            </a:r>
            <a:r>
              <a:rPr lang="en-US" dirty="0" err="1" smtClean="0">
                <a:solidFill>
                  <a:srgbClr val="000000"/>
                </a:solidFill>
              </a:rPr>
              <a:t>малын</a:t>
            </a:r>
            <a:r>
              <a:rPr lang="en-US" dirty="0" smtClean="0">
                <a:solidFill>
                  <a:srgbClr val="000000"/>
                </a:solidFill>
              </a:rPr>
              <a:t> </a:t>
            </a:r>
            <a:r>
              <a:rPr lang="en-US" dirty="0" err="1" smtClean="0">
                <a:solidFill>
                  <a:srgbClr val="000000"/>
                </a:solidFill>
              </a:rPr>
              <a:t>хорогдол</a:t>
            </a:r>
            <a:r>
              <a:rPr lang="en-US" dirty="0" smtClean="0">
                <a:solidFill>
                  <a:srgbClr val="000000"/>
                </a:solidFill>
              </a:rPr>
              <a:t> </a:t>
            </a:r>
            <a:r>
              <a:rPr lang="mn-MN" dirty="0" smtClean="0">
                <a:solidFill>
                  <a:srgbClr val="000000"/>
                </a:solidFill>
              </a:rPr>
              <a:t>94.1 хувийг тус тус </a:t>
            </a:r>
            <a:r>
              <a:rPr lang="en-US" dirty="0" err="1" smtClean="0">
                <a:solidFill>
                  <a:srgbClr val="000000"/>
                </a:solidFill>
              </a:rPr>
              <a:t>эзэлж</a:t>
            </a:r>
            <a:r>
              <a:rPr lang="en-US" dirty="0" smtClean="0">
                <a:solidFill>
                  <a:srgbClr val="000000"/>
                </a:solidFill>
              </a:rPr>
              <a:t> </a:t>
            </a:r>
            <a:r>
              <a:rPr lang="en-US" dirty="0" err="1" smtClean="0">
                <a:solidFill>
                  <a:srgbClr val="000000"/>
                </a:solidFill>
              </a:rPr>
              <a:t>байна</a:t>
            </a:r>
            <a:r>
              <a:rPr lang="en-US" dirty="0" smtClean="0">
                <a:solidFill>
                  <a:srgbClr val="000000"/>
                </a:solidFill>
              </a:rPr>
              <a:t>. </a:t>
            </a:r>
            <a:r>
              <a:rPr lang="en-US" dirty="0" err="1" smtClean="0">
                <a:solidFill>
                  <a:srgbClr val="000000"/>
                </a:solidFill>
              </a:rPr>
              <a:t>Том</a:t>
            </a:r>
            <a:r>
              <a:rPr lang="en-US" dirty="0" smtClean="0">
                <a:solidFill>
                  <a:srgbClr val="000000"/>
                </a:solidFill>
              </a:rPr>
              <a:t> </a:t>
            </a:r>
            <a:r>
              <a:rPr lang="en-US" dirty="0" err="1" smtClean="0">
                <a:solidFill>
                  <a:srgbClr val="000000"/>
                </a:solidFill>
              </a:rPr>
              <a:t>малын</a:t>
            </a:r>
            <a:r>
              <a:rPr lang="en-US" dirty="0" smtClean="0">
                <a:solidFill>
                  <a:srgbClr val="000000"/>
                </a:solidFill>
              </a:rPr>
              <a:t> </a:t>
            </a:r>
            <a:r>
              <a:rPr lang="en-US" dirty="0" err="1" smtClean="0">
                <a:solidFill>
                  <a:srgbClr val="000000"/>
                </a:solidFill>
              </a:rPr>
              <a:t>зүй</a:t>
            </a:r>
            <a:r>
              <a:rPr lang="en-US" dirty="0" smtClean="0">
                <a:solidFill>
                  <a:srgbClr val="000000"/>
                </a:solidFill>
              </a:rPr>
              <a:t> </a:t>
            </a:r>
            <a:r>
              <a:rPr lang="en-US" dirty="0" err="1" smtClean="0">
                <a:solidFill>
                  <a:srgbClr val="000000"/>
                </a:solidFill>
              </a:rPr>
              <a:t>бусын</a:t>
            </a:r>
            <a:r>
              <a:rPr lang="en-US" dirty="0" smtClean="0">
                <a:solidFill>
                  <a:srgbClr val="000000"/>
                </a:solidFill>
              </a:rPr>
              <a:t> </a:t>
            </a:r>
            <a:r>
              <a:rPr lang="en-US" dirty="0" err="1" smtClean="0">
                <a:solidFill>
                  <a:srgbClr val="000000"/>
                </a:solidFill>
              </a:rPr>
              <a:t>хорогдлыг</a:t>
            </a:r>
            <a:r>
              <a:rPr lang="en-US" dirty="0" smtClean="0">
                <a:solidFill>
                  <a:srgbClr val="000000"/>
                </a:solidFill>
              </a:rPr>
              <a:t> </a:t>
            </a:r>
            <a:r>
              <a:rPr lang="en-US" dirty="0" err="1" smtClean="0">
                <a:solidFill>
                  <a:srgbClr val="000000"/>
                </a:solidFill>
              </a:rPr>
              <a:t>өнгөрсөн</a:t>
            </a:r>
            <a:r>
              <a:rPr lang="en-US" dirty="0" smtClean="0">
                <a:solidFill>
                  <a:srgbClr val="000000"/>
                </a:solidFill>
              </a:rPr>
              <a:t> </a:t>
            </a:r>
            <a:r>
              <a:rPr lang="en-US" dirty="0" err="1" smtClean="0">
                <a:solidFill>
                  <a:srgbClr val="000000"/>
                </a:solidFill>
              </a:rPr>
              <a:t>оны</a:t>
            </a:r>
            <a:r>
              <a:rPr lang="en-US" dirty="0" smtClean="0">
                <a:solidFill>
                  <a:srgbClr val="000000"/>
                </a:solidFill>
              </a:rPr>
              <a:t> </a:t>
            </a:r>
            <a:r>
              <a:rPr lang="en-US" dirty="0" err="1" smtClean="0">
                <a:solidFill>
                  <a:srgbClr val="000000"/>
                </a:solidFill>
              </a:rPr>
              <a:t>мөн</a:t>
            </a:r>
            <a:r>
              <a:rPr lang="en-US" dirty="0" smtClean="0">
                <a:solidFill>
                  <a:srgbClr val="000000"/>
                </a:solidFill>
              </a:rPr>
              <a:t> </a:t>
            </a:r>
            <a:r>
              <a:rPr lang="en-US" dirty="0" err="1" smtClean="0">
                <a:solidFill>
                  <a:srgbClr val="000000"/>
                </a:solidFill>
              </a:rPr>
              <a:t>үетэй</a:t>
            </a:r>
            <a:r>
              <a:rPr lang="en-US" dirty="0" smtClean="0">
                <a:solidFill>
                  <a:srgbClr val="000000"/>
                </a:solidFill>
              </a:rPr>
              <a:t> </a:t>
            </a:r>
            <a:r>
              <a:rPr lang="en-US" dirty="0" err="1" smtClean="0">
                <a:solidFill>
                  <a:srgbClr val="000000"/>
                </a:solidFill>
              </a:rPr>
              <a:t>харьцуулахад</a:t>
            </a:r>
            <a:r>
              <a:rPr lang="en-US" dirty="0" smtClean="0">
                <a:solidFill>
                  <a:srgbClr val="000000"/>
                </a:solidFill>
              </a:rPr>
              <a:t> </a:t>
            </a:r>
            <a:r>
              <a:rPr lang="mn-MN" dirty="0" smtClean="0">
                <a:solidFill>
                  <a:srgbClr val="000000"/>
                </a:solidFill>
              </a:rPr>
              <a:t>6.4 </a:t>
            </a:r>
            <a:r>
              <a:rPr lang="en-US" dirty="0" err="1" smtClean="0">
                <a:solidFill>
                  <a:srgbClr val="000000"/>
                </a:solidFill>
              </a:rPr>
              <a:t>мянгаар</a:t>
            </a:r>
            <a:r>
              <a:rPr lang="en-US" dirty="0" smtClean="0">
                <a:solidFill>
                  <a:srgbClr val="000000"/>
                </a:solidFill>
              </a:rPr>
              <a:t> </a:t>
            </a:r>
            <a:r>
              <a:rPr lang="en-US" dirty="0" err="1" smtClean="0">
                <a:solidFill>
                  <a:srgbClr val="000000"/>
                </a:solidFill>
              </a:rPr>
              <a:t>буюу</a:t>
            </a:r>
            <a:r>
              <a:rPr lang="en-US" dirty="0" smtClean="0">
                <a:solidFill>
                  <a:srgbClr val="000000"/>
                </a:solidFill>
              </a:rPr>
              <a:t> </a:t>
            </a:r>
            <a:r>
              <a:rPr lang="mn-MN" dirty="0" smtClean="0">
                <a:solidFill>
                  <a:srgbClr val="000000"/>
                </a:solidFill>
              </a:rPr>
              <a:t>27.2 хувиар өссөн байна.         </a:t>
            </a:r>
            <a:endParaRPr lang="en-US" dirty="0">
              <a:solidFill>
                <a:srgbClr val="000000"/>
              </a:solidFill>
            </a:endParaRPr>
          </a:p>
        </p:txBody>
      </p:sp>
      <p:graphicFrame>
        <p:nvGraphicFramePr>
          <p:cNvPr id="8" name="Chart 7"/>
          <p:cNvGraphicFramePr/>
          <p:nvPr/>
        </p:nvGraphicFramePr>
        <p:xfrm>
          <a:off x="1676400" y="3429000"/>
          <a:ext cx="5943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5782853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26</a:t>
            </a:fld>
            <a:endParaRPr lang="en-US"/>
          </a:p>
        </p:txBody>
      </p:sp>
      <p:pic>
        <p:nvPicPr>
          <p:cNvPr id="7" name="Picture 2" descr="C:\Documents and Settings\All Users\Documents\Information logo\18.jpg"/>
          <p:cNvPicPr>
            <a:picLocks noChangeAspect="1" noChangeArrowheads="1"/>
          </p:cNvPicPr>
          <p:nvPr/>
        </p:nvPicPr>
        <p:blipFill>
          <a:blip r:embed="rId2" cstate="print"/>
          <a:srcRect/>
          <a:stretch>
            <a:fillRect/>
          </a:stretch>
        </p:blipFill>
        <p:spPr bwMode="auto">
          <a:xfrm>
            <a:off x="838200" y="533400"/>
            <a:ext cx="1143000" cy="914400"/>
          </a:xfrm>
          <a:prstGeom prst="rect">
            <a:avLst/>
          </a:prstGeom>
          <a:noFill/>
          <a:ln w="9525">
            <a:noFill/>
            <a:miter lim="800000"/>
            <a:headEnd/>
            <a:tailEnd/>
          </a:ln>
        </p:spPr>
      </p:pic>
      <p:sp>
        <p:nvSpPr>
          <p:cNvPr id="6" name="Rectangle 5"/>
          <p:cNvSpPr/>
          <p:nvPr/>
        </p:nvSpPr>
        <p:spPr>
          <a:xfrm>
            <a:off x="1981200" y="533400"/>
            <a:ext cx="6705600" cy="1877437"/>
          </a:xfrm>
          <a:prstGeom prst="rect">
            <a:avLst/>
          </a:prstGeom>
        </p:spPr>
        <p:txBody>
          <a:bodyPr wrap="square">
            <a:spAutoFit/>
          </a:bodyPr>
          <a:lstStyle/>
          <a:p>
            <a:pPr algn="just"/>
            <a:r>
              <a:rPr lang="en-US" sz="1400" b="1" dirty="0" smtClean="0">
                <a:solidFill>
                  <a:srgbClr val="000000"/>
                </a:solidFill>
              </a:rPr>
              <a:t>     </a:t>
            </a:r>
            <a:r>
              <a:rPr lang="mn-MN" sz="1400" b="1" dirty="0" smtClean="0">
                <a:solidFill>
                  <a:srgbClr val="000000"/>
                </a:solidFill>
              </a:rPr>
              <a:t>Газар тариалан:</a:t>
            </a:r>
            <a:r>
              <a:rPr lang="en-US" sz="1400" dirty="0" smtClean="0">
                <a:solidFill>
                  <a:srgbClr val="000000"/>
                </a:solidFill>
              </a:rPr>
              <a:t>11</a:t>
            </a:r>
            <a:r>
              <a:rPr lang="mn-MN" sz="1400" dirty="0" smtClean="0">
                <a:solidFill>
                  <a:srgbClr val="000000"/>
                </a:solidFill>
              </a:rPr>
              <a:t>-р сарын 1-ний байдлаар </a:t>
            </a:r>
            <a:r>
              <a:rPr lang="en-US" sz="1400" dirty="0" smtClean="0">
                <a:solidFill>
                  <a:srgbClr val="000000"/>
                </a:solidFill>
              </a:rPr>
              <a:t>1879.2</a:t>
            </a:r>
            <a:r>
              <a:rPr lang="mn-MN" sz="1400" dirty="0" smtClean="0">
                <a:solidFill>
                  <a:srgbClr val="000000"/>
                </a:solidFill>
              </a:rPr>
              <a:t> тн төмс, </a:t>
            </a:r>
            <a:r>
              <a:rPr lang="en-US" sz="1400" dirty="0" smtClean="0">
                <a:solidFill>
                  <a:srgbClr val="000000"/>
                </a:solidFill>
              </a:rPr>
              <a:t>1210.3</a:t>
            </a:r>
            <a:r>
              <a:rPr lang="mn-MN" sz="1400" dirty="0" smtClean="0">
                <a:solidFill>
                  <a:srgbClr val="000000"/>
                </a:solidFill>
              </a:rPr>
              <a:t> тн хүнсний ногоо, </a:t>
            </a:r>
            <a:r>
              <a:rPr lang="en-US" sz="1400" dirty="0" smtClean="0">
                <a:solidFill>
                  <a:srgbClr val="000000"/>
                </a:solidFill>
              </a:rPr>
              <a:t>1072.8</a:t>
            </a:r>
            <a:r>
              <a:rPr lang="mn-MN" sz="1400" dirty="0" smtClean="0">
                <a:solidFill>
                  <a:srgbClr val="000000"/>
                </a:solidFill>
              </a:rPr>
              <a:t> тн малын тэжээл, </a:t>
            </a:r>
            <a:r>
              <a:rPr lang="en-US" sz="1400" dirty="0" smtClean="0">
                <a:solidFill>
                  <a:srgbClr val="000000"/>
                </a:solidFill>
              </a:rPr>
              <a:t>12637.7</a:t>
            </a:r>
            <a:r>
              <a:rPr lang="mn-MN" sz="1400" dirty="0" smtClean="0">
                <a:solidFill>
                  <a:srgbClr val="000000"/>
                </a:solidFill>
              </a:rPr>
              <a:t> тн байгалийн хадлан, </a:t>
            </a:r>
            <a:r>
              <a:rPr lang="en-US" sz="1400" dirty="0" smtClean="0">
                <a:solidFill>
                  <a:srgbClr val="000000"/>
                </a:solidFill>
              </a:rPr>
              <a:t>148.1</a:t>
            </a:r>
            <a:r>
              <a:rPr lang="mn-MN" sz="1400" dirty="0" smtClean="0">
                <a:solidFill>
                  <a:srgbClr val="000000"/>
                </a:solidFill>
              </a:rPr>
              <a:t> тн гар тэжээл, 730 тн үр тариа тус тус хураан аваад байна.</a:t>
            </a:r>
            <a:endParaRPr lang="en-US" sz="1400" dirty="0" smtClean="0">
              <a:solidFill>
                <a:srgbClr val="000000"/>
              </a:solidFill>
            </a:endParaRPr>
          </a:p>
          <a:p>
            <a:pPr algn="just"/>
            <a:r>
              <a:rPr lang="en-US" sz="1400" dirty="0" smtClean="0">
                <a:solidFill>
                  <a:srgbClr val="000000"/>
                </a:solidFill>
              </a:rPr>
              <a:t>     </a:t>
            </a:r>
            <a:r>
              <a:rPr lang="mn-MN" sz="1400" dirty="0" smtClean="0">
                <a:solidFill>
                  <a:srgbClr val="000000"/>
                </a:solidFill>
              </a:rPr>
              <a:t>Өнгөрсөн оны мөн үетэй харьцуулахад төмс 303.4 тн-оор буюу 13.9 хувиар, хүнсний ногоо 228.8 тн-оор буюу 15.9 хувиар, малын тэжээл 26.3 тн-оор буюу 2.4 хувиар, байгалийн хадлан 5428.3 тн-оор буюу 30</a:t>
            </a:r>
            <a:r>
              <a:rPr lang="en-US" sz="1400" dirty="0" smtClean="0">
                <a:solidFill>
                  <a:srgbClr val="000000"/>
                </a:solidFill>
              </a:rPr>
              <a:t>.0</a:t>
            </a:r>
            <a:r>
              <a:rPr lang="mn-MN" sz="1400" dirty="0" smtClean="0">
                <a:solidFill>
                  <a:srgbClr val="000000"/>
                </a:solidFill>
              </a:rPr>
              <a:t> хувиар, гар тэжээл 224</a:t>
            </a:r>
            <a:r>
              <a:rPr lang="en-US" sz="1400" dirty="0" smtClean="0">
                <a:solidFill>
                  <a:srgbClr val="000000"/>
                </a:solidFill>
              </a:rPr>
              <a:t>.</a:t>
            </a:r>
            <a:r>
              <a:rPr lang="mn-MN" sz="1400" dirty="0" smtClean="0">
                <a:solidFill>
                  <a:srgbClr val="000000"/>
                </a:solidFill>
              </a:rPr>
              <a:t>6 тн-оор буюу 60.3 хувиар, үр тариа  465 тн-оор буюу 38.9 хувиар тус тус буурсан байна.</a:t>
            </a:r>
            <a:endParaRPr lang="en-US" sz="1400" dirty="0">
              <a:solidFill>
                <a:srgbClr val="000000"/>
              </a:solidFill>
            </a:endParaRPr>
          </a:p>
        </p:txBody>
      </p:sp>
      <p:graphicFrame>
        <p:nvGraphicFramePr>
          <p:cNvPr id="11" name="Chart 10"/>
          <p:cNvGraphicFramePr/>
          <p:nvPr/>
        </p:nvGraphicFramePr>
        <p:xfrm>
          <a:off x="1371600" y="2590800"/>
          <a:ext cx="3581400" cy="1919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5181600" y="2514600"/>
          <a:ext cx="3163843"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2133600" y="2362200"/>
            <a:ext cx="1813317" cy="246221"/>
          </a:xfrm>
          <a:prstGeom prst="rect">
            <a:avLst/>
          </a:prstGeom>
        </p:spPr>
        <p:txBody>
          <a:bodyPr wrap="none">
            <a:spAutoFit/>
          </a:bodyPr>
          <a:lstStyle/>
          <a:p>
            <a:r>
              <a:rPr lang="mn-MN" sz="1000" b="1" dirty="0" smtClean="0">
                <a:solidFill>
                  <a:srgbClr val="000000"/>
                </a:solidFill>
              </a:rPr>
              <a:t>Т</a:t>
            </a:r>
            <a:r>
              <a:rPr lang="en-US" sz="1000" b="1" dirty="0" err="1" smtClean="0">
                <a:solidFill>
                  <a:srgbClr val="000000"/>
                </a:solidFill>
              </a:rPr>
              <a:t>ариалсан</a:t>
            </a:r>
            <a:r>
              <a:rPr lang="en-US" sz="1000" b="1" dirty="0" smtClean="0">
                <a:solidFill>
                  <a:srgbClr val="000000"/>
                </a:solidFill>
              </a:rPr>
              <a:t> </a:t>
            </a:r>
            <a:r>
              <a:rPr lang="en-US" sz="1000" b="1" dirty="0" err="1" smtClean="0">
                <a:solidFill>
                  <a:srgbClr val="000000"/>
                </a:solidFill>
              </a:rPr>
              <a:t>талбай</a:t>
            </a:r>
            <a:r>
              <a:rPr lang="en-US" sz="1000" b="1" dirty="0" smtClean="0">
                <a:solidFill>
                  <a:srgbClr val="000000"/>
                </a:solidFill>
              </a:rPr>
              <a:t> </a:t>
            </a:r>
            <a:r>
              <a:rPr lang="en-US" sz="1000" b="1" dirty="0" err="1" smtClean="0">
                <a:solidFill>
                  <a:srgbClr val="000000"/>
                </a:solidFill>
              </a:rPr>
              <a:t>га-гаар</a:t>
            </a:r>
            <a:endParaRPr lang="en-US" sz="1000" dirty="0">
              <a:solidFill>
                <a:srgbClr val="000000"/>
              </a:solidFill>
            </a:endParaRPr>
          </a:p>
        </p:txBody>
      </p:sp>
      <p:sp>
        <p:nvSpPr>
          <p:cNvPr id="14" name="Rectangle 13"/>
          <p:cNvSpPr/>
          <p:nvPr/>
        </p:nvSpPr>
        <p:spPr>
          <a:xfrm>
            <a:off x="5943600" y="2286000"/>
            <a:ext cx="1617751" cy="246221"/>
          </a:xfrm>
          <a:prstGeom prst="rect">
            <a:avLst/>
          </a:prstGeom>
        </p:spPr>
        <p:txBody>
          <a:bodyPr wrap="none">
            <a:spAutoFit/>
          </a:bodyPr>
          <a:lstStyle/>
          <a:p>
            <a:r>
              <a:rPr lang="mn-MN" sz="1000" b="1" dirty="0" smtClean="0">
                <a:solidFill>
                  <a:srgbClr val="000000"/>
                </a:solidFill>
              </a:rPr>
              <a:t>Х</a:t>
            </a:r>
            <a:r>
              <a:rPr lang="en-US" sz="1000" b="1" dirty="0" err="1" smtClean="0">
                <a:solidFill>
                  <a:srgbClr val="000000"/>
                </a:solidFill>
              </a:rPr>
              <a:t>ураасан</a:t>
            </a:r>
            <a:r>
              <a:rPr lang="en-US" sz="1000" b="1" dirty="0" smtClean="0">
                <a:solidFill>
                  <a:srgbClr val="000000"/>
                </a:solidFill>
              </a:rPr>
              <a:t> </a:t>
            </a:r>
            <a:r>
              <a:rPr lang="en-US" sz="1000" b="1" dirty="0" err="1" smtClean="0">
                <a:solidFill>
                  <a:srgbClr val="000000"/>
                </a:solidFill>
              </a:rPr>
              <a:t>ургац</a:t>
            </a:r>
            <a:r>
              <a:rPr lang="en-US" sz="1000" b="1" dirty="0" smtClean="0">
                <a:solidFill>
                  <a:srgbClr val="000000"/>
                </a:solidFill>
              </a:rPr>
              <a:t> </a:t>
            </a:r>
            <a:r>
              <a:rPr lang="en-US" sz="1000" b="1" dirty="0" err="1" smtClean="0">
                <a:solidFill>
                  <a:srgbClr val="000000"/>
                </a:solidFill>
              </a:rPr>
              <a:t>тн-оор</a:t>
            </a:r>
            <a:endParaRPr lang="en-US" sz="1000" dirty="0">
              <a:solidFill>
                <a:srgbClr val="000000"/>
              </a:solidFill>
            </a:endParaRPr>
          </a:p>
        </p:txBody>
      </p:sp>
      <p:graphicFrame>
        <p:nvGraphicFramePr>
          <p:cNvPr id="15" name="Chart 14"/>
          <p:cNvGraphicFramePr/>
          <p:nvPr/>
        </p:nvGraphicFramePr>
        <p:xfrm>
          <a:off x="2590800" y="4724400"/>
          <a:ext cx="4580679" cy="1811867"/>
        </p:xfrm>
        <a:graphic>
          <a:graphicData uri="http://schemas.openxmlformats.org/drawingml/2006/chart">
            <c:chart xmlns:c="http://schemas.openxmlformats.org/drawingml/2006/chart" xmlns:r="http://schemas.openxmlformats.org/officeDocument/2006/relationships" r:id="rId5"/>
          </a:graphicData>
        </a:graphic>
      </p:graphicFrame>
      <p:sp>
        <p:nvSpPr>
          <p:cNvPr id="8193" name="Rectangle 1"/>
          <p:cNvSpPr>
            <a:spLocks noChangeArrowheads="1"/>
          </p:cNvSpPr>
          <p:nvPr/>
        </p:nvSpPr>
        <p:spPr bwMode="auto">
          <a:xfrm>
            <a:off x="3657600" y="4495800"/>
            <a:ext cx="248978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n-MN"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a:t>
            </a:r>
            <a:r>
              <a:rPr kumimoji="0" lang="en-US" sz="1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алын</a:t>
            </a:r>
            <a:r>
              <a:rPr kumimoji="0" lang="en-US" sz="1000" b="1" i="0" u="none" strike="noStrike" cap="none" normalizeH="0" baseline="0" dirty="0" smtClean="0">
                <a:ln>
                  <a:noFill/>
                </a:ln>
                <a:solidFill>
                  <a:srgbClr val="000000"/>
                </a:solidFill>
                <a:effectLst/>
                <a:latin typeface="Vrinda" pitchFamily="34" charset="0"/>
                <a:ea typeface="Times New Roman" pitchFamily="18" charset="0"/>
                <a:cs typeface="Vrinda" pitchFamily="34" charset="0"/>
              </a:rPr>
              <a:t> </a:t>
            </a:r>
            <a:r>
              <a:rPr kumimoji="0" lang="en-US" sz="1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тэжээл</a:t>
            </a:r>
            <a:r>
              <a:rPr kumimoji="0" lang="en-US" sz="1000" b="1" i="0" u="none" strike="noStrike" cap="none" normalizeH="0" baseline="0" dirty="0" smtClean="0">
                <a:ln>
                  <a:noFill/>
                </a:ln>
                <a:solidFill>
                  <a:srgbClr val="000000"/>
                </a:solidFill>
                <a:effectLst/>
                <a:latin typeface="Arial Mon"/>
                <a:ea typeface="Times New Roman" pitchFamily="18" charset="0"/>
                <a:cs typeface="Arial" pitchFamily="34" charset="0"/>
              </a:rPr>
              <a:t> </a:t>
            </a:r>
            <a:r>
              <a:rPr kumimoji="0" lang="en-US" sz="1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бэлтгэлт</a:t>
            </a:r>
            <a:r>
              <a:rPr kumimoji="0" lang="en-US" sz="1000" b="1" i="0" u="none" strike="noStrike" cap="none" normalizeH="0" baseline="0" dirty="0" smtClean="0">
                <a:ln>
                  <a:noFill/>
                </a:ln>
                <a:solidFill>
                  <a:srgbClr val="000000"/>
                </a:solidFill>
                <a:effectLst/>
                <a:latin typeface="Vrinda" pitchFamily="34" charset="0"/>
                <a:ea typeface="Times New Roman" pitchFamily="18" charset="0"/>
                <a:cs typeface="Vrinda" pitchFamily="34" charset="0"/>
              </a:rPr>
              <a:t> </a:t>
            </a:r>
            <a:r>
              <a:rPr kumimoji="0" lang="mn-MN"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мян.</a:t>
            </a:r>
            <a:r>
              <a:rPr kumimoji="0" lang="en-US" sz="1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тн</a:t>
            </a:r>
            <a:r>
              <a:rPr kumimoji="0" lang="en-US" sz="1000" b="1" i="0" u="none" strike="noStrike" cap="none" normalizeH="0" baseline="0" dirty="0" err="1" smtClean="0">
                <a:ln>
                  <a:noFill/>
                </a:ln>
                <a:solidFill>
                  <a:srgbClr val="000000"/>
                </a:solidFill>
                <a:effectLst/>
                <a:latin typeface="Vrinda" pitchFamily="34" charset="0"/>
                <a:ea typeface="Times New Roman" pitchFamily="18" charset="0"/>
                <a:cs typeface="Vrinda" pitchFamily="34" charset="0"/>
              </a:rPr>
              <a:t>-</a:t>
            </a:r>
            <a:r>
              <a:rPr kumimoji="0" lang="en-US" sz="1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оор</a:t>
            </a:r>
            <a:endParaRPr kumimoji="0" lang="en-US" sz="10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3657600"/>
            <a:ext cx="7772400" cy="609600"/>
          </a:xfrm>
        </p:spPr>
        <p:txBody>
          <a:bodyPr/>
          <a:lstStyle/>
          <a:p>
            <a:pPr algn="ctr"/>
            <a:r>
              <a:rPr lang="mn-MN" sz="3200" b="1" dirty="0" smtClean="0">
                <a:ln w="17780" cmpd="sng">
                  <a:solidFill>
                    <a:srgbClr val="FFFFFF"/>
                  </a:solidFill>
                  <a:prstDash val="solid"/>
                  <a:miter lim="800000"/>
                </a:ln>
                <a:solidFill>
                  <a:srgbClr val="663300"/>
                </a:solidFill>
                <a:effectLst>
                  <a:outerShdw blurRad="50800" algn="tl" rotWithShape="0">
                    <a:srgbClr val="000000"/>
                  </a:outerShdw>
                </a:effectLst>
                <a:latin typeface="Arial" pitchFamily="34" charset="0"/>
                <a:cs typeface="Arial" pitchFamily="34" charset="0"/>
              </a:rPr>
              <a:t>АНХААРАЛ ТАВЬСАНД БАЯРЛАЛАА.</a:t>
            </a:r>
            <a:endParaRPr lang="en-US" sz="3200" b="1" dirty="0">
              <a:ln w="17780" cmpd="sng">
                <a:solidFill>
                  <a:srgbClr val="FFFFFF"/>
                </a:solidFill>
                <a:prstDash val="solid"/>
                <a:miter lim="800000"/>
              </a:ln>
              <a:solidFill>
                <a:srgbClr val="663300"/>
              </a:solidFill>
              <a:effectLst>
                <a:outerShdw blurRad="50800" algn="tl" rotWithShape="0">
                  <a:srgbClr val="000000"/>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29196FBB-E1C7-4DB1-96EC-79072B5A517E}" type="slidenum">
              <a:rPr lang="en-US" smtClean="0"/>
              <a:pPr>
                <a:defRPr/>
              </a:pPr>
              <a:t>27</a:t>
            </a:fld>
            <a:endParaRPr lang="en-US"/>
          </a:p>
        </p:txBody>
      </p:sp>
      <p:sp>
        <p:nvSpPr>
          <p:cNvPr id="5" name="Rectangle 7"/>
          <p:cNvSpPr>
            <a:spLocks noChangeArrowheads="1"/>
          </p:cNvSpPr>
          <p:nvPr/>
        </p:nvSpPr>
        <p:spPr bwMode="auto">
          <a:xfrm>
            <a:off x="4120738" y="4343400"/>
            <a:ext cx="4724400" cy="2057400"/>
          </a:xfrm>
          <a:prstGeom prst="rect">
            <a:avLst/>
          </a:prstGeom>
          <a:noFill/>
          <a:ln w="9525">
            <a:noFill/>
            <a:miter lim="800000"/>
            <a:headEnd/>
            <a:tailEnd/>
          </a:ln>
        </p:spPr>
        <p:txBody>
          <a:bodyPr anchor="ctr"/>
          <a:lstStyle/>
          <a:p>
            <a:pPr algn="ctr" fontAlgn="auto">
              <a:spcBef>
                <a:spcPts val="0"/>
              </a:spcBef>
              <a:spcAft>
                <a:spcPts val="0"/>
              </a:spcAft>
              <a:defRPr/>
            </a:pPr>
            <a:r>
              <a:rPr lang="en-US" dirty="0">
                <a:solidFill>
                  <a:srgbClr val="663300"/>
                </a:solidFill>
                <a:latin typeface="Arial Mon" pitchFamily="34" charset="0"/>
                <a:cs typeface="+mn-cs"/>
              </a:rPr>
              <a:t> </a:t>
            </a:r>
            <a:br>
              <a:rPr lang="en-US" dirty="0">
                <a:solidFill>
                  <a:srgbClr val="663300"/>
                </a:solidFill>
                <a:latin typeface="Arial Mon" pitchFamily="34" charset="0"/>
                <a:cs typeface="+mn-cs"/>
              </a:rPr>
            </a:br>
            <a:r>
              <a:rPr lang="en-US" dirty="0">
                <a:solidFill>
                  <a:srgbClr val="663300"/>
                </a:solidFill>
                <a:latin typeface="Arial Mon" pitchFamily="34" charset="0"/>
                <a:cs typeface="+mn-cs"/>
              </a:rPr>
              <a:t> </a:t>
            </a:r>
            <a:r>
              <a:rPr lang="mn-MN" dirty="0" smtClean="0">
                <a:solidFill>
                  <a:srgbClr val="663300"/>
                </a:solidFill>
                <a:latin typeface="Arial Mon" pitchFamily="34" charset="0"/>
                <a:cs typeface="+mn-cs"/>
              </a:rPr>
              <a:t>Завхан аймгийн статистикийн хэлтэс </a:t>
            </a:r>
            <a:r>
              <a:rPr lang="en-US" dirty="0">
                <a:solidFill>
                  <a:srgbClr val="663300"/>
                </a:solidFill>
                <a:latin typeface="Arial Mon" pitchFamily="34" charset="0"/>
                <a:cs typeface="+mn-cs"/>
              </a:rPr>
              <a:t/>
            </a:r>
            <a:br>
              <a:rPr lang="en-US" dirty="0">
                <a:solidFill>
                  <a:srgbClr val="663300"/>
                </a:solidFill>
                <a:latin typeface="Arial Mon" pitchFamily="34" charset="0"/>
                <a:cs typeface="+mn-cs"/>
              </a:rPr>
            </a:br>
            <a:endParaRPr lang="en-US" dirty="0">
              <a:solidFill>
                <a:srgbClr val="663300"/>
              </a:solidFill>
              <a:latin typeface="Arial Mon" pitchFamily="34" charset="0"/>
              <a:cs typeface="+mn-cs"/>
            </a:endParaRPr>
          </a:p>
        </p:txBody>
      </p:sp>
      <p:pic>
        <p:nvPicPr>
          <p:cNvPr id="12289" name="Picture 1"/>
          <p:cNvPicPr>
            <a:picLocks noChangeAspect="1" noChangeArrowheads="1"/>
          </p:cNvPicPr>
          <p:nvPr/>
        </p:nvPicPr>
        <p:blipFill>
          <a:blip r:embed="rId2" cstate="print"/>
          <a:srcRect/>
          <a:stretch>
            <a:fillRect/>
          </a:stretch>
        </p:blipFill>
        <p:spPr bwMode="auto">
          <a:xfrm>
            <a:off x="2743200" y="762000"/>
            <a:ext cx="4495800" cy="2514600"/>
          </a:xfrm>
          <a:prstGeom prst="rect">
            <a:avLst/>
          </a:prstGeom>
          <a:noFill/>
          <a:ln w="9525">
            <a:noFill/>
            <a:miter lim="800000"/>
            <a:headEnd/>
            <a:tailEnd/>
          </a:ln>
        </p:spPr>
      </p:pic>
    </p:spTree>
    <p:extLst>
      <p:ext uri="{BB962C8B-B14F-4D97-AF65-F5344CB8AC3E}">
        <p14:creationId xmlns:p14="http://schemas.microsoft.com/office/powerpoint/2010/main" xmlns="" val="18506973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762000"/>
          </a:xfrm>
        </p:spPr>
        <p:txBody>
          <a:bodyPr/>
          <a:lstStyle/>
          <a:p>
            <a:r>
              <a:rPr lang="mn-MN" sz="2400" dirty="0" smtClean="0">
                <a:solidFill>
                  <a:srgbClr val="000000"/>
                </a:solidFill>
                <a:latin typeface="Arial" pitchFamily="34" charset="0"/>
                <a:cs typeface="Arial" pitchFamily="34" charset="0"/>
              </a:rPr>
              <a:t>               ХҮН АМ, НИЙГМИЙН </a:t>
            </a:r>
            <a:r>
              <a:rPr lang="mn-MN" sz="2400" dirty="0">
                <a:solidFill>
                  <a:srgbClr val="000000"/>
                </a:solidFill>
                <a:latin typeface="Arial" pitchFamily="34" charset="0"/>
                <a:cs typeface="Arial" pitchFamily="34" charset="0"/>
              </a:rPr>
              <a:t>ҮЗҮҮЛЭЛТ </a:t>
            </a:r>
            <a:r>
              <a:rPr lang="mn-MN" sz="2400" dirty="0" smtClean="0">
                <a:solidFill>
                  <a:srgbClr val="000000"/>
                </a:solidFill>
                <a:latin typeface="Arial" pitchFamily="34" charset="0"/>
                <a:cs typeface="Arial" pitchFamily="34" charset="0"/>
              </a:rPr>
              <a:t>– Нийгмийн даатгал </a:t>
            </a:r>
            <a:r>
              <a:rPr lang="mn-MN" sz="1400" i="1" dirty="0" smtClean="0">
                <a:solidFill>
                  <a:srgbClr val="000000"/>
                </a:solidFill>
                <a:latin typeface="Arial" pitchFamily="34" charset="0"/>
                <a:cs typeface="Arial" pitchFamily="34" charset="0"/>
              </a:rPr>
              <a:t>/жилийн эцсийн байдлаар/</a:t>
            </a:r>
            <a:endParaRPr lang="en-US" sz="1400" i="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3</a:t>
            </a:fld>
            <a:endParaRPr lang="en-US"/>
          </a:p>
        </p:txBody>
      </p:sp>
      <p:pic>
        <p:nvPicPr>
          <p:cNvPr id="3074" name="Picture 2" descr="C:\Documents and Settings\All Users\Documents\Information logo\4.jpg"/>
          <p:cNvPicPr>
            <a:picLocks noGrp="1" noChangeAspect="1" noChangeArrowheads="1"/>
          </p:cNvPicPr>
          <p:nvPr>
            <p:ph idx="1"/>
          </p:nvPr>
        </p:nvPicPr>
        <p:blipFill>
          <a:blip r:embed="rId2" cstate="print"/>
          <a:srcRect/>
          <a:stretch>
            <a:fillRect/>
          </a:stretch>
        </p:blipFill>
        <p:spPr bwMode="auto">
          <a:xfrm>
            <a:off x="914400" y="609600"/>
            <a:ext cx="990600" cy="762000"/>
          </a:xfrm>
          <a:prstGeom prst="rect">
            <a:avLst/>
          </a:prstGeom>
          <a:noFill/>
        </p:spPr>
      </p:pic>
      <p:graphicFrame>
        <p:nvGraphicFramePr>
          <p:cNvPr id="9" name="Chart 8"/>
          <p:cNvGraphicFramePr/>
          <p:nvPr/>
        </p:nvGraphicFramePr>
        <p:xfrm>
          <a:off x="990600" y="1600200"/>
          <a:ext cx="3505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800600" y="1676400"/>
          <a:ext cx="3733800"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367186783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762000"/>
          </a:xfrm>
        </p:spPr>
        <p:txBody>
          <a:bodyPr/>
          <a:lstStyle/>
          <a:p>
            <a:r>
              <a:rPr lang="mn-MN" sz="2400" dirty="0" smtClean="0">
                <a:solidFill>
                  <a:srgbClr val="000000"/>
                </a:solidFill>
                <a:latin typeface="Arial" pitchFamily="34" charset="0"/>
                <a:cs typeface="Arial" pitchFamily="34" charset="0"/>
              </a:rPr>
              <a:t>               ХҮН АМ, НИЙГМИЙН </a:t>
            </a:r>
            <a:r>
              <a:rPr lang="mn-MN" sz="2400" dirty="0">
                <a:solidFill>
                  <a:srgbClr val="000000"/>
                </a:solidFill>
                <a:latin typeface="Arial" pitchFamily="34" charset="0"/>
                <a:cs typeface="Arial" pitchFamily="34" charset="0"/>
              </a:rPr>
              <a:t>ҮЗҮҮЛЭЛТ - </a:t>
            </a:r>
            <a:r>
              <a:rPr lang="mn-MN" sz="2400" dirty="0" smtClean="0">
                <a:solidFill>
                  <a:srgbClr val="000000"/>
                </a:solidFill>
                <a:latin typeface="Arial" pitchFamily="34" charset="0"/>
                <a:cs typeface="Arial" pitchFamily="34" charset="0"/>
              </a:rPr>
              <a:t>Халамж</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4</a:t>
            </a:fld>
            <a:endParaRPr lang="en-US"/>
          </a:p>
        </p:txBody>
      </p:sp>
      <p:pic>
        <p:nvPicPr>
          <p:cNvPr id="3074" name="Picture 2" descr="C:\Documents and Settings\All Users\Documents\Information logo\4.jpg"/>
          <p:cNvPicPr>
            <a:picLocks noGrp="1" noChangeAspect="1" noChangeArrowheads="1"/>
          </p:cNvPicPr>
          <p:nvPr>
            <p:ph idx="1"/>
          </p:nvPr>
        </p:nvPicPr>
        <p:blipFill>
          <a:blip r:embed="rId2" cstate="print"/>
          <a:srcRect/>
          <a:stretch>
            <a:fillRect/>
          </a:stretch>
        </p:blipFill>
        <p:spPr bwMode="auto">
          <a:xfrm>
            <a:off x="914400" y="609600"/>
            <a:ext cx="990600" cy="762000"/>
          </a:xfrm>
          <a:prstGeom prst="rect">
            <a:avLst/>
          </a:prstGeom>
          <a:noFill/>
        </p:spPr>
      </p:pic>
      <p:graphicFrame>
        <p:nvGraphicFramePr>
          <p:cNvPr id="9" name="Chart 8"/>
          <p:cNvGraphicFramePr/>
          <p:nvPr/>
        </p:nvGraphicFramePr>
        <p:xfrm>
          <a:off x="914400" y="1371600"/>
          <a:ext cx="7924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6718678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762000"/>
          </a:xfrm>
        </p:spPr>
        <p:txBody>
          <a:bodyPr/>
          <a:lstStyle/>
          <a:p>
            <a:r>
              <a:rPr lang="mn-MN" sz="2400" dirty="0" smtClean="0">
                <a:solidFill>
                  <a:srgbClr val="000000"/>
                </a:solidFill>
                <a:latin typeface="Arial" pitchFamily="34" charset="0"/>
                <a:cs typeface="Arial" pitchFamily="34" charset="0"/>
              </a:rPr>
              <a:t>               ХҮН АМ, НИЙГМИЙН </a:t>
            </a:r>
            <a:r>
              <a:rPr lang="mn-MN" sz="2400" dirty="0">
                <a:solidFill>
                  <a:srgbClr val="000000"/>
                </a:solidFill>
                <a:latin typeface="Arial" pitchFamily="34" charset="0"/>
                <a:cs typeface="Arial" pitchFamily="34" charset="0"/>
              </a:rPr>
              <a:t>ҮЗҮҮЛЭЛТ - </a:t>
            </a:r>
            <a:r>
              <a:rPr lang="mn-MN" sz="2400" dirty="0" smtClean="0">
                <a:solidFill>
                  <a:srgbClr val="000000"/>
                </a:solidFill>
                <a:latin typeface="Arial" pitchFamily="34" charset="0"/>
                <a:cs typeface="Arial" pitchFamily="34" charset="0"/>
              </a:rPr>
              <a:t>Хөдөлмөр</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5</a:t>
            </a:fld>
            <a:endParaRPr lang="en-US"/>
          </a:p>
        </p:txBody>
      </p:sp>
      <p:pic>
        <p:nvPicPr>
          <p:cNvPr id="3074" name="Picture 2" descr="C:\Documents and Settings\All Users\Documents\Information logo\4.jpg"/>
          <p:cNvPicPr>
            <a:picLocks noGrp="1" noChangeAspect="1" noChangeArrowheads="1"/>
          </p:cNvPicPr>
          <p:nvPr>
            <p:ph idx="1"/>
          </p:nvPr>
        </p:nvPicPr>
        <p:blipFill>
          <a:blip r:embed="rId2" cstate="print"/>
          <a:srcRect/>
          <a:stretch>
            <a:fillRect/>
          </a:stretch>
        </p:blipFill>
        <p:spPr bwMode="auto">
          <a:xfrm>
            <a:off x="914400" y="609600"/>
            <a:ext cx="990600" cy="762000"/>
          </a:xfrm>
          <a:prstGeom prst="rect">
            <a:avLst/>
          </a:prstGeom>
          <a:noFill/>
        </p:spPr>
      </p:pic>
      <p:graphicFrame>
        <p:nvGraphicFramePr>
          <p:cNvPr id="6" name="Chart 5"/>
          <p:cNvGraphicFramePr/>
          <p:nvPr/>
        </p:nvGraphicFramePr>
        <p:xfrm>
          <a:off x="1828800" y="1524000"/>
          <a:ext cx="6400800" cy="266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6718678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772400" cy="762000"/>
          </a:xfrm>
        </p:spPr>
        <p:txBody>
          <a:bodyPr/>
          <a:lstStyle/>
          <a:p>
            <a:r>
              <a:rPr lang="mn-MN" sz="2400" dirty="0" smtClean="0">
                <a:solidFill>
                  <a:srgbClr val="000000"/>
                </a:solidFill>
                <a:latin typeface="Arial" pitchFamily="34" charset="0"/>
                <a:cs typeface="Arial" pitchFamily="34" charset="0"/>
              </a:rPr>
              <a:t>               ХҮН АМ, НИЙГМИЙН </a:t>
            </a:r>
            <a:r>
              <a:rPr lang="mn-MN" sz="2400" dirty="0">
                <a:solidFill>
                  <a:srgbClr val="000000"/>
                </a:solidFill>
                <a:latin typeface="Arial" pitchFamily="34" charset="0"/>
                <a:cs typeface="Arial" pitchFamily="34" charset="0"/>
              </a:rPr>
              <a:t>ҮЗҮҮЛЭЛТ - </a:t>
            </a:r>
            <a:r>
              <a:rPr lang="mn-MN" sz="2400" dirty="0" smtClean="0">
                <a:solidFill>
                  <a:srgbClr val="000000"/>
                </a:solidFill>
                <a:latin typeface="Arial" pitchFamily="34" charset="0"/>
                <a:cs typeface="Arial" pitchFamily="34" charset="0"/>
              </a:rPr>
              <a:t>Боловсрол</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6</a:t>
            </a:fld>
            <a:endParaRPr lang="en-US"/>
          </a:p>
        </p:txBody>
      </p:sp>
      <p:pic>
        <p:nvPicPr>
          <p:cNvPr id="3074" name="Picture 2" descr="C:\Documents and Settings\All Users\Documents\Information logo\4.jpg"/>
          <p:cNvPicPr>
            <a:picLocks noGrp="1" noChangeAspect="1" noChangeArrowheads="1"/>
          </p:cNvPicPr>
          <p:nvPr>
            <p:ph idx="1"/>
          </p:nvPr>
        </p:nvPicPr>
        <p:blipFill>
          <a:blip r:embed="rId2" cstate="print"/>
          <a:srcRect/>
          <a:stretch>
            <a:fillRect/>
          </a:stretch>
        </p:blipFill>
        <p:spPr bwMode="auto">
          <a:xfrm>
            <a:off x="914400" y="609600"/>
            <a:ext cx="990600" cy="762000"/>
          </a:xfrm>
          <a:prstGeom prst="rect">
            <a:avLst/>
          </a:prstGeom>
          <a:noFill/>
        </p:spPr>
      </p:pic>
      <p:sp>
        <p:nvSpPr>
          <p:cNvPr id="1025" name="Rectangle 1"/>
          <p:cNvSpPr>
            <a:spLocks noChangeArrowheads="1"/>
          </p:cNvSpPr>
          <p:nvPr/>
        </p:nvSpPr>
        <p:spPr bwMode="auto">
          <a:xfrm>
            <a:off x="1066800" y="1644640"/>
            <a:ext cx="7391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kumimoji="0" lang="mn-MN"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2015-2016 оны хичээлийн жилд ерөнхий боловсролын 30 сургуулийн 5</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85</a:t>
            </a:r>
            <a:r>
              <a:rPr kumimoji="0" lang="mn-MN"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бүлэгт 896 багш, 14594 хүүхэд суралцаж байна. </a:t>
            </a:r>
          </a:p>
          <a:p>
            <a:pPr lvl="0" indent="457200" algn="just"/>
            <a:endParaRPr lang="mn-MN" sz="2400" dirty="0" smtClean="0">
              <a:solidFill>
                <a:srgbClr val="000000"/>
              </a:solidFill>
              <a:latin typeface="Arial" pitchFamily="34" charset="0"/>
              <a:ea typeface="Times New Roman" pitchFamily="18" charset="0"/>
              <a:cs typeface="Arial" pitchFamily="34" charset="0"/>
            </a:endParaRPr>
          </a:p>
          <a:p>
            <a:pPr lvl="0" indent="457200" algn="just"/>
            <a:r>
              <a:rPr kumimoji="0" lang="mn-MN"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2015-2015</a:t>
            </a:r>
            <a:r>
              <a:rPr lang="mn-MN" sz="2400" dirty="0" smtClean="0">
                <a:solidFill>
                  <a:srgbClr val="000000"/>
                </a:solidFill>
              </a:rPr>
              <a:t> оны хичээлийн жилд 38 цэцэрлэгт 173 багш, сургуулийн өмнөх боловсролд 5816 хүүхэд суралцаж байгаагаас цэцэрлэгийн үндсэн бүлэгт 5065 хүүхэд, хувилбарт сургалтанд 751 хүүхэд суралцаж байна</a:t>
            </a:r>
            <a:endParaRPr kumimoji="0" lang="mn-MN" sz="2400" b="0" i="0" u="none" strike="noStrike" cap="none" normalizeH="0" baseline="0" dirty="0" smtClean="0">
              <a:ln>
                <a:noFill/>
              </a:ln>
              <a:solidFill>
                <a:srgbClr val="000000"/>
              </a:solidFill>
              <a:effectLst/>
              <a:latin typeface="Arial" pitchFamily="34" charset="0"/>
              <a:cs typeface="Arial" pitchFamily="34" charset="0"/>
            </a:endParaRPr>
          </a:p>
        </p:txBody>
      </p:sp>
    </p:spTree>
    <p:extLst>
      <p:ext uri="{BB962C8B-B14F-4D97-AF65-F5344CB8AC3E}">
        <p14:creationId xmlns="" xmlns:p14="http://schemas.microsoft.com/office/powerpoint/2010/main" val="36718678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000" dirty="0" smtClean="0">
                <a:solidFill>
                  <a:srgbClr val="000000"/>
                </a:solidFill>
              </a:rPr>
              <a:t>Гол нэр төрлийн бүтээгдэхүүний үнэ</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7</a:t>
            </a:fld>
            <a:endParaRPr lang="en-US"/>
          </a:p>
        </p:txBody>
      </p:sp>
      <p:graphicFrame>
        <p:nvGraphicFramePr>
          <p:cNvPr id="5" name="Table 4"/>
          <p:cNvGraphicFramePr>
            <a:graphicFrameLocks noGrp="1"/>
          </p:cNvGraphicFramePr>
          <p:nvPr/>
        </p:nvGraphicFramePr>
        <p:xfrm>
          <a:off x="990600" y="1371600"/>
          <a:ext cx="7696203" cy="2057398"/>
        </p:xfrm>
        <a:graphic>
          <a:graphicData uri="http://schemas.openxmlformats.org/drawingml/2006/table">
            <a:tbl>
              <a:tblPr/>
              <a:tblGrid>
                <a:gridCol w="228600"/>
                <a:gridCol w="1066800"/>
                <a:gridCol w="682263"/>
                <a:gridCol w="476545"/>
                <a:gridCol w="476545"/>
                <a:gridCol w="476545"/>
                <a:gridCol w="476545"/>
                <a:gridCol w="476545"/>
                <a:gridCol w="476545"/>
                <a:gridCol w="476545"/>
                <a:gridCol w="476545"/>
                <a:gridCol w="476545"/>
                <a:gridCol w="476545"/>
                <a:gridCol w="476545"/>
                <a:gridCol w="476545"/>
              </a:tblGrid>
              <a:tr h="276956">
                <a:tc rowSpan="2" gridSpan="2">
                  <a:txBody>
                    <a:bodyPr/>
                    <a:lstStyle/>
                    <a:p>
                      <a:pPr algn="ctr" fontAlgn="ctr"/>
                      <a:r>
                        <a:rPr lang="mn-MN" sz="1000" b="0" i="0" u="none" strike="noStrike" dirty="0">
                          <a:solidFill>
                            <a:srgbClr val="000000"/>
                          </a:solidFill>
                          <a:latin typeface="Arial"/>
                        </a:rPr>
                        <a:t>Аймаг</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algn="ctr" fontAlgn="ctr"/>
                      <a:r>
                        <a:rPr lang="mn-MN" sz="1400" b="0" i="0" u="none" strike="noStrike" dirty="0">
                          <a:solidFill>
                            <a:srgbClr val="000000"/>
                          </a:solidFill>
                          <a:latin typeface="Arial"/>
                        </a:rPr>
                        <a:t>Хонины мах</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mn-MN" sz="1400" b="0" i="0" u="none" strike="noStrike" dirty="0">
                          <a:solidFill>
                            <a:srgbClr val="000000"/>
                          </a:solidFill>
                          <a:latin typeface="Arial"/>
                        </a:rPr>
                        <a:t>Үхрийн мах</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mn-MN" sz="1400" b="0" i="0" u="none" strike="noStrike" dirty="0">
                          <a:solidFill>
                            <a:srgbClr val="000000"/>
                          </a:solidFill>
                          <a:latin typeface="Arial"/>
                        </a:rPr>
                        <a:t>Ямааны мах</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mn-MN" sz="1400" b="0" i="0" u="none" strike="noStrike" dirty="0">
                          <a:solidFill>
                            <a:srgbClr val="000000"/>
                          </a:solidFill>
                          <a:latin typeface="Arial"/>
                        </a:rPr>
                        <a:t>Бууралт</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mn-MN" sz="1400" b="0" i="0" u="none" strike="noStrike" dirty="0">
                          <a:solidFill>
                            <a:srgbClr val="000000"/>
                          </a:solidFill>
                          <a:latin typeface="Arial"/>
                        </a:rPr>
                        <a:t>Хувь</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35218">
                <a:tc gridSpan="2" vMerge="1">
                  <a:txBody>
                    <a:bodyPr/>
                    <a:lstStyle/>
                    <a:p>
                      <a:endParaRPr lang="en-US"/>
                    </a:p>
                  </a:txBody>
                  <a:tcPr/>
                </a:tc>
                <a:tc hMerge="1" vMerge="1">
                  <a:txBody>
                    <a:bodyPr/>
                    <a:lstStyle/>
                    <a:p>
                      <a:endParaRPr lang="en-US"/>
                    </a:p>
                  </a:txBody>
                  <a:tcPr/>
                </a:tc>
                <a:tc>
                  <a:txBody>
                    <a:bodyPr/>
                    <a:lstStyle/>
                    <a:p>
                      <a:pPr algn="ctr" fontAlgn="ctr"/>
                      <a:r>
                        <a:rPr lang="en-US" sz="900" b="0" i="0" u="none" strike="noStrike" dirty="0">
                          <a:solidFill>
                            <a:srgbClr val="000000"/>
                          </a:solidFill>
                          <a:latin typeface="Arial"/>
                        </a:rPr>
                        <a:t>2013.12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2014.12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2015.12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2013.12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2014.12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2015.12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2013.12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2014.12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2015.12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2014.12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2015.12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2014.12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Arial"/>
                        </a:rPr>
                        <a:t>2015.12</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04">
                <a:tc gridSpan="2">
                  <a:txBody>
                    <a:bodyPr/>
                    <a:lstStyle/>
                    <a:p>
                      <a:pPr algn="l" fontAlgn="ctr"/>
                      <a:r>
                        <a:rPr lang="mn-MN" sz="1200" b="1" i="0" u="none" strike="noStrike">
                          <a:solidFill>
                            <a:srgbClr val="000000"/>
                          </a:solidFill>
                          <a:latin typeface="Arial"/>
                        </a:rPr>
                        <a:t>Баруун бүс</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a:solidFill>
                            <a:srgbClr val="000000"/>
                          </a:solidFill>
                          <a:latin typeface="Arial"/>
                        </a:rPr>
                        <a:t>5900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5600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4000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6686</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6160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4467</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5100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4600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3180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300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1600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-5.08</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-28.57</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04">
                <a:tc rowSpan="5">
                  <a:txBody>
                    <a:bodyPr/>
                    <a:lstStyle/>
                    <a:p>
                      <a:pPr algn="ctr" fontAlgn="ctr"/>
                      <a:r>
                        <a:rPr lang="en-US" sz="1200" b="0" i="0" u="none" strike="noStrike">
                          <a:solidFill>
                            <a:srgbClr val="000000"/>
                          </a:solidFill>
                          <a:latin typeface="Arial"/>
                        </a:rPr>
                        <a:t> </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200" b="0" i="0" u="none" strike="noStrike">
                          <a:solidFill>
                            <a:srgbClr val="000000"/>
                          </a:solidFill>
                          <a:latin typeface="Arial"/>
                        </a:rPr>
                        <a:t>Баян-Өлгий</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3833</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1000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-20.00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04">
                <a:tc vMerge="1">
                  <a:txBody>
                    <a:bodyPr/>
                    <a:lstStyle/>
                    <a:p>
                      <a:endParaRPr lang="en-US"/>
                    </a:p>
                  </a:txBody>
                  <a:tcPr/>
                </a:tc>
                <a:tc>
                  <a:txBody>
                    <a:bodyPr/>
                    <a:lstStyle/>
                    <a:p>
                      <a:pPr algn="l" fontAlgn="ctr"/>
                      <a:r>
                        <a:rPr lang="mn-MN" sz="1200" b="0" i="0" u="none" strike="noStrike">
                          <a:solidFill>
                            <a:srgbClr val="000000"/>
                          </a:solidFill>
                          <a:latin typeface="Arial"/>
                        </a:rPr>
                        <a:t>Говь-Алтай</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8000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7000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a:rPr>
                        <a:t>4500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2300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2000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-9.09</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04">
                <a:tc vMerge="1">
                  <a:txBody>
                    <a:bodyPr/>
                    <a:lstStyle/>
                    <a:p>
                      <a:endParaRPr lang="en-US"/>
                    </a:p>
                  </a:txBody>
                  <a:tcPr/>
                </a:tc>
                <a:tc>
                  <a:txBody>
                    <a:bodyPr/>
                    <a:lstStyle/>
                    <a:p>
                      <a:pPr algn="l" fontAlgn="ctr"/>
                      <a:r>
                        <a:rPr lang="mn-MN" sz="1200" b="0" i="0" u="none" strike="noStrike">
                          <a:solidFill>
                            <a:srgbClr val="000000"/>
                          </a:solidFill>
                          <a:latin typeface="Arial"/>
                        </a:rPr>
                        <a:t>Завхан</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8000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7000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2000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-7.69</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-33.33</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04">
                <a:tc vMerge="1">
                  <a:txBody>
                    <a:bodyPr/>
                    <a:lstStyle/>
                    <a:p>
                      <a:endParaRPr lang="en-US"/>
                    </a:p>
                  </a:txBody>
                  <a:tcPr/>
                </a:tc>
                <a:tc>
                  <a:txBody>
                    <a:bodyPr/>
                    <a:lstStyle/>
                    <a:p>
                      <a:pPr algn="l" fontAlgn="ctr"/>
                      <a:r>
                        <a:rPr lang="mn-MN" sz="1200" b="0" i="0" u="none" strike="noStrike">
                          <a:solidFill>
                            <a:srgbClr val="000000"/>
                          </a:solidFill>
                          <a:latin typeface="Arial"/>
                        </a:rPr>
                        <a:t>Увс</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5930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5800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2600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2000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-33.33</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204">
                <a:tc vMerge="1">
                  <a:txBody>
                    <a:bodyPr/>
                    <a:lstStyle/>
                    <a:p>
                      <a:endParaRPr lang="en-US"/>
                    </a:p>
                  </a:txBody>
                  <a:tcPr/>
                </a:tc>
                <a:tc>
                  <a:txBody>
                    <a:bodyPr/>
                    <a:lstStyle/>
                    <a:p>
                      <a:pPr algn="l" fontAlgn="ctr"/>
                      <a:r>
                        <a:rPr lang="mn-MN" sz="1200" b="0" i="0" u="none" strike="noStrike">
                          <a:solidFill>
                            <a:srgbClr val="000000"/>
                          </a:solidFill>
                          <a:latin typeface="Arial"/>
                        </a:rPr>
                        <a:t>Ховд</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6000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5000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4000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500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Arial"/>
                        </a:rPr>
                        <a:t>1000</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-7.69</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a:rPr>
                        <a:t>-16.67</a:t>
                      </a:r>
                    </a:p>
                  </a:txBody>
                  <a:tcPr marL="7697" marR="7697" marT="76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990600" y="3733800"/>
          <a:ext cx="7696201" cy="2285999"/>
        </p:xfrm>
        <a:graphic>
          <a:graphicData uri="http://schemas.openxmlformats.org/drawingml/2006/table">
            <a:tbl>
              <a:tblPr/>
              <a:tblGrid>
                <a:gridCol w="228600"/>
                <a:gridCol w="1242902"/>
                <a:gridCol w="478823"/>
                <a:gridCol w="478823"/>
                <a:gridCol w="478823"/>
                <a:gridCol w="478823"/>
                <a:gridCol w="478823"/>
                <a:gridCol w="478823"/>
                <a:gridCol w="478823"/>
                <a:gridCol w="478823"/>
                <a:gridCol w="478823"/>
                <a:gridCol w="478823"/>
                <a:gridCol w="478823"/>
                <a:gridCol w="478823"/>
                <a:gridCol w="478823"/>
              </a:tblGrid>
              <a:tr h="518094">
                <a:tc rowSpan="2" gridSpan="2">
                  <a:txBody>
                    <a:bodyPr/>
                    <a:lstStyle/>
                    <a:p>
                      <a:pPr algn="ctr" fontAlgn="ctr"/>
                      <a:r>
                        <a:rPr lang="mn-MN" sz="800" b="0" i="0" u="none" strike="noStrike" dirty="0">
                          <a:solidFill>
                            <a:srgbClr val="000000"/>
                          </a:solidFill>
                          <a:latin typeface="Arial"/>
                        </a:rPr>
                        <a:t>Аймаг</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algn="ctr" fontAlgn="ctr"/>
                      <a:r>
                        <a:rPr lang="mn-MN" sz="1400" b="0" i="0" u="none" strike="noStrike" dirty="0">
                          <a:solidFill>
                            <a:srgbClr val="000000"/>
                          </a:solidFill>
                          <a:latin typeface="Arial"/>
                        </a:rPr>
                        <a:t>А-80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mn-MN" sz="1400" b="0" i="0" u="none" strike="noStrike" dirty="0">
                          <a:solidFill>
                            <a:srgbClr val="000000"/>
                          </a:solidFill>
                          <a:latin typeface="Arial"/>
                        </a:rPr>
                        <a:t>Аи-92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mn-MN" sz="1400" b="0" i="0" u="none" strike="noStrike" dirty="0">
                          <a:solidFill>
                            <a:srgbClr val="000000"/>
                          </a:solidFill>
                          <a:latin typeface="Arial"/>
                        </a:rPr>
                        <a:t>ДТ</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mn-MN" sz="1400" b="0" i="0" u="none" strike="noStrike" dirty="0">
                          <a:solidFill>
                            <a:srgbClr val="000000"/>
                          </a:solidFill>
                          <a:latin typeface="Arial"/>
                        </a:rPr>
                        <a:t>Бууралт /төгрөгөөр</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mn-MN" sz="1400" b="0" i="0" u="none" strike="noStrike" dirty="0">
                          <a:solidFill>
                            <a:srgbClr val="000000"/>
                          </a:solidFill>
                          <a:latin typeface="Arial"/>
                        </a:rPr>
                        <a:t>Хувь</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432263">
                <a:tc gridSpan="2" vMerge="1">
                  <a:txBody>
                    <a:bodyPr/>
                    <a:lstStyle/>
                    <a:p>
                      <a:endParaRPr lang="en-US"/>
                    </a:p>
                  </a:txBody>
                  <a:tcPr/>
                </a:tc>
                <a:tc hMerge="1" vMerge="1">
                  <a:txBody>
                    <a:bodyPr/>
                    <a:lstStyle/>
                    <a:p>
                      <a:endParaRPr lang="en-US"/>
                    </a:p>
                  </a:txBody>
                  <a:tcPr/>
                </a:tc>
                <a:tc>
                  <a:txBody>
                    <a:bodyPr/>
                    <a:lstStyle/>
                    <a:p>
                      <a:pPr algn="ctr" fontAlgn="ctr"/>
                      <a:r>
                        <a:rPr lang="en-US" sz="800" b="0" i="0" u="none" strike="noStrike" dirty="0">
                          <a:solidFill>
                            <a:srgbClr val="000000"/>
                          </a:solidFill>
                          <a:latin typeface="Arial"/>
                        </a:rPr>
                        <a:t>2013.12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2014.12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2015.12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2013.12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2014.12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2015.12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2013.12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2014.12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2015.12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2014.12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2015.12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2014.12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latin typeface="Arial"/>
                        </a:rPr>
                        <a:t>2015.12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07">
                <a:tc gridSpan="2">
                  <a:txBody>
                    <a:bodyPr/>
                    <a:lstStyle/>
                    <a:p>
                      <a:pPr algn="l" fontAlgn="ctr"/>
                      <a:r>
                        <a:rPr lang="mn-MN" sz="1400" b="1" i="0" u="none" strike="noStrike">
                          <a:solidFill>
                            <a:srgbClr val="000000"/>
                          </a:solidFill>
                          <a:latin typeface="Arial"/>
                        </a:rPr>
                        <a:t>Баруун бүс</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1" i="0" u="none" strike="noStrike">
                          <a:solidFill>
                            <a:srgbClr val="000000"/>
                          </a:solidFill>
                          <a:latin typeface="Arial"/>
                        </a:rPr>
                        <a:t>1689</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1707</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1599</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1974</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2006</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1710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1975</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2007</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1840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-17</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108</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-6.3</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07">
                <a:tc rowSpan="5">
                  <a:txBody>
                    <a:bodyPr/>
                    <a:lstStyle/>
                    <a:p>
                      <a:pPr algn="ctr" fontAlgn="ctr"/>
                      <a:r>
                        <a:rPr lang="en-US" sz="1400" b="0" i="0" u="none" strike="noStrike">
                          <a:solidFill>
                            <a:srgbClr val="000000"/>
                          </a:solidFill>
                          <a:latin typeface="Arial"/>
                        </a:rPr>
                        <a:t> </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mn-MN" sz="1400" b="0" i="0" u="none" strike="noStrike">
                          <a:solidFill>
                            <a:srgbClr val="000000"/>
                          </a:solidFill>
                          <a:latin typeface="Arial"/>
                        </a:rPr>
                        <a:t>Баян-Өлгий</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1716</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1723</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1543</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1660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-7</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180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0.4</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-10.4</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07">
                <a:tc vMerge="1">
                  <a:txBody>
                    <a:bodyPr/>
                    <a:lstStyle/>
                    <a:p>
                      <a:endParaRPr lang="en-US"/>
                    </a:p>
                  </a:txBody>
                  <a:tcPr/>
                </a:tc>
                <a:tc>
                  <a:txBody>
                    <a:bodyPr/>
                    <a:lstStyle/>
                    <a:p>
                      <a:pPr algn="l" fontAlgn="ctr"/>
                      <a:r>
                        <a:rPr lang="mn-MN" sz="1400" b="0" i="0" u="none" strike="noStrike">
                          <a:solidFill>
                            <a:srgbClr val="000000"/>
                          </a:solidFill>
                          <a:latin typeface="Arial"/>
                        </a:rPr>
                        <a:t>Говь-Алтай</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1670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1670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2000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2040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1780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2000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2040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1910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07">
                <a:tc vMerge="1">
                  <a:txBody>
                    <a:bodyPr/>
                    <a:lstStyle/>
                    <a:p>
                      <a:endParaRPr lang="en-US"/>
                    </a:p>
                  </a:txBody>
                  <a:tcPr/>
                </a:tc>
                <a:tc>
                  <a:txBody>
                    <a:bodyPr/>
                    <a:lstStyle/>
                    <a:p>
                      <a:pPr algn="l" fontAlgn="ctr"/>
                      <a:r>
                        <a:rPr lang="mn-MN" sz="1400" b="0" i="0" u="none" strike="noStrike">
                          <a:solidFill>
                            <a:srgbClr val="000000"/>
                          </a:solidFill>
                          <a:latin typeface="Arial"/>
                        </a:rPr>
                        <a:t>Завхан</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1670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1970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2010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1760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1970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2010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1890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40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-2.4</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07">
                <a:tc vMerge="1">
                  <a:txBody>
                    <a:bodyPr/>
                    <a:lstStyle/>
                    <a:p>
                      <a:endParaRPr lang="en-US"/>
                    </a:p>
                  </a:txBody>
                  <a:tcPr/>
                </a:tc>
                <a:tc>
                  <a:txBody>
                    <a:bodyPr/>
                    <a:lstStyle/>
                    <a:p>
                      <a:pPr algn="l" fontAlgn="ctr"/>
                      <a:r>
                        <a:rPr lang="mn-MN" sz="1400" b="0" i="0" u="none" strike="noStrike">
                          <a:solidFill>
                            <a:srgbClr val="000000"/>
                          </a:solidFill>
                          <a:latin typeface="Arial"/>
                        </a:rPr>
                        <a:t>Увс</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1670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1550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1900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1940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1660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1907</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1943</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120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-7.2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607">
                <a:tc vMerge="1">
                  <a:txBody>
                    <a:bodyPr/>
                    <a:lstStyle/>
                    <a:p>
                      <a:endParaRPr lang="en-US"/>
                    </a:p>
                  </a:txBody>
                  <a:tcPr/>
                </a:tc>
                <a:tc>
                  <a:txBody>
                    <a:bodyPr/>
                    <a:lstStyle/>
                    <a:p>
                      <a:pPr algn="l" fontAlgn="ctr"/>
                      <a:r>
                        <a:rPr lang="mn-MN" sz="1400" b="0" i="0" u="none" strike="noStrike">
                          <a:solidFill>
                            <a:srgbClr val="000000"/>
                          </a:solidFill>
                          <a:latin typeface="Arial"/>
                        </a:rPr>
                        <a:t>Ховд</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1740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1760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1580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1690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2050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2090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1820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180</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1.1</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Arial"/>
                        </a:rPr>
                        <a:t>-10.2</a:t>
                      </a:r>
                    </a:p>
                  </a:txBody>
                  <a:tcPr marL="7532" marR="7532" marT="7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364163"/>
          </a:xfrm>
        </p:spPr>
        <p:txBody>
          <a:bodyPr/>
          <a:lstStyle/>
          <a:p>
            <a:pPr algn="just">
              <a:buNone/>
            </a:pPr>
            <a:r>
              <a:rPr lang="en-US" sz="2000" b="1" dirty="0" smtClean="0">
                <a:solidFill>
                  <a:srgbClr val="000000"/>
                </a:solidFill>
              </a:rPr>
              <a:t>          </a:t>
            </a:r>
            <a:endParaRPr lang="en-US" sz="2000" dirty="0" smtClean="0">
              <a:solidFill>
                <a:srgbClr val="000000"/>
              </a:solidFill>
            </a:endParaRPr>
          </a:p>
          <a:p>
            <a:pPr algn="just">
              <a:buNone/>
            </a:pPr>
            <a:r>
              <a:rPr lang="en-US" sz="1700" b="1" dirty="0" smtClean="0">
                <a:solidFill>
                  <a:srgbClr val="000000"/>
                </a:solidFill>
              </a:rPr>
              <a:t> </a:t>
            </a:r>
            <a:r>
              <a:rPr lang="en-US" sz="1700" dirty="0" smtClean="0">
                <a:solidFill>
                  <a:srgbClr val="000000"/>
                </a:solidFill>
              </a:rPr>
              <a:t>201</a:t>
            </a:r>
            <a:r>
              <a:rPr lang="mn-MN" sz="1700" dirty="0" smtClean="0">
                <a:solidFill>
                  <a:srgbClr val="000000"/>
                </a:solidFill>
              </a:rPr>
              <a:t>5 </a:t>
            </a:r>
            <a:r>
              <a:rPr lang="en-US" sz="1700" dirty="0" err="1" smtClean="0">
                <a:solidFill>
                  <a:srgbClr val="000000"/>
                </a:solidFill>
              </a:rPr>
              <a:t>онд</a:t>
            </a:r>
            <a:r>
              <a:rPr lang="en-US" sz="1700" dirty="0" smtClean="0">
                <a:solidFill>
                  <a:srgbClr val="000000"/>
                </a:solidFill>
              </a:rPr>
              <a:t> </a:t>
            </a:r>
            <a:r>
              <a:rPr lang="mn-MN" sz="1700" dirty="0" smtClean="0">
                <a:solidFill>
                  <a:srgbClr val="000000"/>
                </a:solidFill>
              </a:rPr>
              <a:t>эрүүл мэндийн мэдээгээр манай аймагт 1628 </a:t>
            </a:r>
            <a:r>
              <a:rPr lang="en-US" sz="1700" dirty="0" err="1" smtClean="0">
                <a:solidFill>
                  <a:srgbClr val="000000"/>
                </a:solidFill>
              </a:rPr>
              <a:t>эх</a:t>
            </a:r>
            <a:r>
              <a:rPr lang="en-US" sz="1700" dirty="0" smtClean="0">
                <a:solidFill>
                  <a:srgbClr val="000000"/>
                </a:solidFill>
              </a:rPr>
              <a:t> </a:t>
            </a:r>
            <a:r>
              <a:rPr lang="en-US" sz="1700" dirty="0" err="1" smtClean="0">
                <a:solidFill>
                  <a:srgbClr val="000000"/>
                </a:solidFill>
              </a:rPr>
              <a:t>амаржиж</a:t>
            </a:r>
            <a:r>
              <a:rPr lang="en-US" sz="1700" dirty="0" smtClean="0">
                <a:solidFill>
                  <a:srgbClr val="000000"/>
                </a:solidFill>
              </a:rPr>
              <a:t> 1</a:t>
            </a:r>
            <a:r>
              <a:rPr lang="mn-MN" sz="1700" dirty="0" smtClean="0">
                <a:solidFill>
                  <a:srgbClr val="000000"/>
                </a:solidFill>
              </a:rPr>
              <a:t>631 </a:t>
            </a:r>
            <a:r>
              <a:rPr lang="en-US" sz="1700" dirty="0" err="1" smtClean="0">
                <a:solidFill>
                  <a:srgbClr val="000000"/>
                </a:solidFill>
              </a:rPr>
              <a:t>хүүхэд</a:t>
            </a:r>
            <a:r>
              <a:rPr lang="en-US" sz="1700" dirty="0" smtClean="0">
                <a:solidFill>
                  <a:srgbClr val="000000"/>
                </a:solidFill>
              </a:rPr>
              <a:t> </a:t>
            </a:r>
            <a:r>
              <a:rPr lang="en-US" sz="1700" dirty="0" err="1" smtClean="0">
                <a:solidFill>
                  <a:srgbClr val="000000"/>
                </a:solidFill>
              </a:rPr>
              <a:t>төрж</a:t>
            </a:r>
            <a:r>
              <a:rPr lang="en-US" sz="1700" dirty="0" smtClean="0">
                <a:solidFill>
                  <a:srgbClr val="000000"/>
                </a:solidFill>
              </a:rPr>
              <a:t>, </a:t>
            </a:r>
            <a:r>
              <a:rPr lang="en-US" sz="1700" dirty="0" err="1" smtClean="0">
                <a:solidFill>
                  <a:srgbClr val="000000"/>
                </a:solidFill>
              </a:rPr>
              <a:t>ихэр</a:t>
            </a:r>
            <a:r>
              <a:rPr lang="en-US" sz="1700" dirty="0" smtClean="0">
                <a:solidFill>
                  <a:srgbClr val="000000"/>
                </a:solidFill>
              </a:rPr>
              <a:t> </a:t>
            </a:r>
            <a:r>
              <a:rPr lang="en-US" sz="1700" dirty="0" err="1" smtClean="0">
                <a:solidFill>
                  <a:srgbClr val="000000"/>
                </a:solidFill>
              </a:rPr>
              <a:t>төрөлтийн</a:t>
            </a:r>
            <a:r>
              <a:rPr lang="en-US" sz="1700" dirty="0" smtClean="0">
                <a:solidFill>
                  <a:srgbClr val="000000"/>
                </a:solidFill>
              </a:rPr>
              <a:t> </a:t>
            </a:r>
            <a:r>
              <a:rPr lang="mn-MN" sz="1700" dirty="0" smtClean="0">
                <a:solidFill>
                  <a:srgbClr val="000000"/>
                </a:solidFill>
              </a:rPr>
              <a:t>16 </a:t>
            </a:r>
            <a:r>
              <a:rPr lang="en-US" sz="1700" dirty="0" err="1" smtClean="0">
                <a:solidFill>
                  <a:srgbClr val="000000"/>
                </a:solidFill>
              </a:rPr>
              <a:t>тохиолдол</a:t>
            </a:r>
            <a:r>
              <a:rPr lang="en-US" sz="1700" dirty="0" smtClean="0">
                <a:solidFill>
                  <a:srgbClr val="000000"/>
                </a:solidFill>
              </a:rPr>
              <a:t>, </a:t>
            </a:r>
            <a:r>
              <a:rPr lang="en-US" sz="1700" dirty="0" err="1" smtClean="0">
                <a:solidFill>
                  <a:srgbClr val="000000"/>
                </a:solidFill>
              </a:rPr>
              <a:t>амьгүй</a:t>
            </a:r>
            <a:r>
              <a:rPr lang="en-US" sz="1700" dirty="0" smtClean="0">
                <a:solidFill>
                  <a:srgbClr val="000000"/>
                </a:solidFill>
              </a:rPr>
              <a:t> </a:t>
            </a:r>
            <a:r>
              <a:rPr lang="en-US" sz="1700" dirty="0" err="1" smtClean="0">
                <a:solidFill>
                  <a:srgbClr val="000000"/>
                </a:solidFill>
              </a:rPr>
              <a:t>төрөлтийн</a:t>
            </a:r>
            <a:r>
              <a:rPr lang="en-US" sz="1700" dirty="0" smtClean="0">
                <a:solidFill>
                  <a:srgbClr val="000000"/>
                </a:solidFill>
              </a:rPr>
              <a:t> </a:t>
            </a:r>
            <a:r>
              <a:rPr lang="mn-MN" sz="1700" dirty="0" smtClean="0">
                <a:solidFill>
                  <a:srgbClr val="000000"/>
                </a:solidFill>
              </a:rPr>
              <a:t>13 </a:t>
            </a:r>
            <a:r>
              <a:rPr lang="en-US" sz="1700" dirty="0" err="1" smtClean="0">
                <a:solidFill>
                  <a:srgbClr val="000000"/>
                </a:solidFill>
              </a:rPr>
              <a:t>тохиолдол</a:t>
            </a:r>
            <a:r>
              <a:rPr lang="en-US" sz="1700" dirty="0" smtClean="0">
                <a:solidFill>
                  <a:srgbClr val="000000"/>
                </a:solidFill>
              </a:rPr>
              <a:t> </a:t>
            </a:r>
            <a:r>
              <a:rPr lang="en-US" sz="1700" dirty="0" err="1" smtClean="0">
                <a:solidFill>
                  <a:srgbClr val="000000"/>
                </a:solidFill>
              </a:rPr>
              <a:t>тус</a:t>
            </a:r>
            <a:r>
              <a:rPr lang="en-US" sz="1700" dirty="0" smtClean="0">
                <a:solidFill>
                  <a:srgbClr val="000000"/>
                </a:solidFill>
              </a:rPr>
              <a:t> </a:t>
            </a:r>
            <a:r>
              <a:rPr lang="en-US" sz="1700" dirty="0" err="1" smtClean="0">
                <a:solidFill>
                  <a:srgbClr val="000000"/>
                </a:solidFill>
              </a:rPr>
              <a:t>тус</a:t>
            </a:r>
            <a:r>
              <a:rPr lang="en-US" sz="1700" dirty="0" smtClean="0">
                <a:solidFill>
                  <a:srgbClr val="000000"/>
                </a:solidFill>
              </a:rPr>
              <a:t> </a:t>
            </a:r>
            <a:r>
              <a:rPr lang="en-US" sz="1700" dirty="0" err="1" smtClean="0">
                <a:solidFill>
                  <a:srgbClr val="000000"/>
                </a:solidFill>
              </a:rPr>
              <a:t>бүртгэгдсэн</a:t>
            </a:r>
            <a:r>
              <a:rPr lang="en-US" sz="1700" dirty="0" smtClean="0">
                <a:solidFill>
                  <a:srgbClr val="000000"/>
                </a:solidFill>
              </a:rPr>
              <a:t> </a:t>
            </a:r>
            <a:r>
              <a:rPr lang="en-US" sz="1700" dirty="0" err="1" smtClean="0">
                <a:solidFill>
                  <a:srgbClr val="000000"/>
                </a:solidFill>
              </a:rPr>
              <a:t>байна</a:t>
            </a:r>
            <a:r>
              <a:rPr lang="en-US" sz="1700" dirty="0" smtClean="0">
                <a:solidFill>
                  <a:srgbClr val="000000"/>
                </a:solidFill>
              </a:rPr>
              <a:t>. </a:t>
            </a:r>
            <a:r>
              <a:rPr lang="en-US" sz="1700" dirty="0" err="1" smtClean="0">
                <a:solidFill>
                  <a:srgbClr val="000000"/>
                </a:solidFill>
              </a:rPr>
              <a:t>Нийт</a:t>
            </a:r>
            <a:r>
              <a:rPr lang="en-US" sz="1700" dirty="0" smtClean="0">
                <a:solidFill>
                  <a:srgbClr val="000000"/>
                </a:solidFill>
              </a:rPr>
              <a:t> </a:t>
            </a:r>
            <a:r>
              <a:rPr lang="en-US" sz="1700" dirty="0" err="1" smtClean="0">
                <a:solidFill>
                  <a:srgbClr val="000000"/>
                </a:solidFill>
              </a:rPr>
              <a:t>төрсөн</a:t>
            </a:r>
            <a:r>
              <a:rPr lang="en-US" sz="1700" dirty="0" smtClean="0">
                <a:solidFill>
                  <a:srgbClr val="000000"/>
                </a:solidFill>
              </a:rPr>
              <a:t> </a:t>
            </a:r>
            <a:r>
              <a:rPr lang="en-US" sz="1700" dirty="0" err="1" smtClean="0">
                <a:solidFill>
                  <a:srgbClr val="000000"/>
                </a:solidFill>
              </a:rPr>
              <a:t>эхчүүдийн</a:t>
            </a:r>
            <a:r>
              <a:rPr lang="en-US" sz="1700" dirty="0" smtClean="0">
                <a:solidFill>
                  <a:srgbClr val="000000"/>
                </a:solidFill>
              </a:rPr>
              <a:t> </a:t>
            </a:r>
            <a:r>
              <a:rPr lang="mn-MN" sz="1700" dirty="0" smtClean="0">
                <a:solidFill>
                  <a:srgbClr val="000000"/>
                </a:solidFill>
              </a:rPr>
              <a:t>4.9  </a:t>
            </a:r>
            <a:r>
              <a:rPr lang="en-US" sz="1700" dirty="0" err="1" smtClean="0">
                <a:solidFill>
                  <a:srgbClr val="000000"/>
                </a:solidFill>
              </a:rPr>
              <a:t>хувийг</a:t>
            </a:r>
            <a:r>
              <a:rPr lang="en-US" sz="1700" dirty="0" smtClean="0">
                <a:solidFill>
                  <a:srgbClr val="000000"/>
                </a:solidFill>
              </a:rPr>
              <a:t> </a:t>
            </a:r>
            <a:r>
              <a:rPr lang="en-US" sz="1700" dirty="0" err="1" smtClean="0">
                <a:solidFill>
                  <a:srgbClr val="000000"/>
                </a:solidFill>
              </a:rPr>
              <a:t>охидын</a:t>
            </a:r>
            <a:r>
              <a:rPr lang="en-US" sz="1700" dirty="0" smtClean="0">
                <a:solidFill>
                  <a:srgbClr val="000000"/>
                </a:solidFill>
              </a:rPr>
              <a:t> </a:t>
            </a:r>
            <a:r>
              <a:rPr lang="en-US" sz="1700" dirty="0" err="1" smtClean="0">
                <a:solidFill>
                  <a:srgbClr val="000000"/>
                </a:solidFill>
              </a:rPr>
              <a:t>төрөлт</a:t>
            </a:r>
            <a:r>
              <a:rPr lang="en-US" sz="1700" dirty="0" smtClean="0">
                <a:solidFill>
                  <a:srgbClr val="000000"/>
                </a:solidFill>
              </a:rPr>
              <a:t>, </a:t>
            </a:r>
            <a:r>
              <a:rPr lang="mn-MN" sz="1700" dirty="0" smtClean="0">
                <a:solidFill>
                  <a:srgbClr val="000000"/>
                </a:solidFill>
              </a:rPr>
              <a:t>15.2	</a:t>
            </a:r>
            <a:r>
              <a:rPr lang="en-US" sz="1700" dirty="0" err="1" smtClean="0">
                <a:solidFill>
                  <a:srgbClr val="000000"/>
                </a:solidFill>
              </a:rPr>
              <a:t>хувийг</a:t>
            </a:r>
            <a:r>
              <a:rPr lang="en-US" sz="1700" dirty="0" smtClean="0">
                <a:solidFill>
                  <a:srgbClr val="000000"/>
                </a:solidFill>
              </a:rPr>
              <a:t> 35-аас </a:t>
            </a:r>
            <a:r>
              <a:rPr lang="en-US" sz="1700" dirty="0" err="1" smtClean="0">
                <a:solidFill>
                  <a:srgbClr val="000000"/>
                </a:solidFill>
              </a:rPr>
              <a:t>дээш</a:t>
            </a:r>
            <a:r>
              <a:rPr lang="en-US" sz="1700" dirty="0" smtClean="0">
                <a:solidFill>
                  <a:srgbClr val="000000"/>
                </a:solidFill>
              </a:rPr>
              <a:t> </a:t>
            </a:r>
            <a:r>
              <a:rPr lang="en-US" sz="1700" dirty="0" err="1" smtClean="0">
                <a:solidFill>
                  <a:srgbClr val="000000"/>
                </a:solidFill>
              </a:rPr>
              <a:t>насны</a:t>
            </a:r>
            <a:r>
              <a:rPr lang="en-US" sz="1700" dirty="0" smtClean="0">
                <a:solidFill>
                  <a:srgbClr val="000000"/>
                </a:solidFill>
              </a:rPr>
              <a:t> </a:t>
            </a:r>
            <a:r>
              <a:rPr lang="en-US" sz="1700" dirty="0" err="1" smtClean="0">
                <a:solidFill>
                  <a:srgbClr val="000000"/>
                </a:solidFill>
              </a:rPr>
              <a:t>эмэгтэйчүүдийн</a:t>
            </a:r>
            <a:r>
              <a:rPr lang="en-US" sz="1700" dirty="0" smtClean="0">
                <a:solidFill>
                  <a:srgbClr val="000000"/>
                </a:solidFill>
              </a:rPr>
              <a:t> </a:t>
            </a:r>
            <a:r>
              <a:rPr lang="en-US" sz="1700" dirty="0" err="1" smtClean="0">
                <a:solidFill>
                  <a:srgbClr val="000000"/>
                </a:solidFill>
              </a:rPr>
              <a:t>төрөлт</a:t>
            </a:r>
            <a:r>
              <a:rPr lang="en-US" sz="1700" dirty="0" smtClean="0">
                <a:solidFill>
                  <a:srgbClr val="000000"/>
                </a:solidFill>
              </a:rPr>
              <a:t> </a:t>
            </a:r>
            <a:r>
              <a:rPr lang="en-US" sz="1700" dirty="0" err="1" smtClean="0">
                <a:solidFill>
                  <a:srgbClr val="000000"/>
                </a:solidFill>
              </a:rPr>
              <a:t>эзэлж</a:t>
            </a:r>
            <a:r>
              <a:rPr lang="en-US" sz="1700" dirty="0" smtClean="0">
                <a:solidFill>
                  <a:srgbClr val="000000"/>
                </a:solidFill>
              </a:rPr>
              <a:t>, </a:t>
            </a:r>
            <a:r>
              <a:rPr lang="en-US" sz="1700" dirty="0" err="1" smtClean="0">
                <a:solidFill>
                  <a:srgbClr val="000000"/>
                </a:solidFill>
              </a:rPr>
              <a:t>нийт</a:t>
            </a:r>
            <a:r>
              <a:rPr lang="en-US" sz="1700" dirty="0" smtClean="0">
                <a:solidFill>
                  <a:srgbClr val="000000"/>
                </a:solidFill>
              </a:rPr>
              <a:t> </a:t>
            </a:r>
            <a:r>
              <a:rPr lang="en-US" sz="1700" dirty="0" err="1" smtClean="0">
                <a:solidFill>
                  <a:srgbClr val="000000"/>
                </a:solidFill>
              </a:rPr>
              <a:t>төрөлтийн</a:t>
            </a:r>
            <a:r>
              <a:rPr lang="mn-MN" sz="1700" dirty="0" smtClean="0">
                <a:solidFill>
                  <a:srgbClr val="000000"/>
                </a:solidFill>
              </a:rPr>
              <a:t> 22.0 </a:t>
            </a:r>
            <a:r>
              <a:rPr lang="en-US" sz="1700" dirty="0" err="1" smtClean="0">
                <a:solidFill>
                  <a:srgbClr val="000000"/>
                </a:solidFill>
              </a:rPr>
              <a:t>хувь</a:t>
            </a:r>
            <a:r>
              <a:rPr lang="en-US" sz="1700" dirty="0" smtClean="0">
                <a:solidFill>
                  <a:srgbClr val="000000"/>
                </a:solidFill>
              </a:rPr>
              <a:t> </a:t>
            </a:r>
            <a:r>
              <a:rPr lang="en-US" sz="1700" dirty="0" err="1" smtClean="0">
                <a:solidFill>
                  <a:srgbClr val="000000"/>
                </a:solidFill>
              </a:rPr>
              <a:t>нь</a:t>
            </a:r>
            <a:r>
              <a:rPr lang="en-US" sz="1700" dirty="0" smtClean="0">
                <a:solidFill>
                  <a:srgbClr val="000000"/>
                </a:solidFill>
              </a:rPr>
              <a:t> </a:t>
            </a:r>
            <a:r>
              <a:rPr lang="en-US" sz="1700" dirty="0" err="1" smtClean="0">
                <a:solidFill>
                  <a:srgbClr val="000000"/>
                </a:solidFill>
              </a:rPr>
              <a:t>кесар</a:t>
            </a:r>
            <a:r>
              <a:rPr lang="en-US" sz="1700" dirty="0" smtClean="0">
                <a:solidFill>
                  <a:srgbClr val="000000"/>
                </a:solidFill>
              </a:rPr>
              <a:t> </a:t>
            </a:r>
            <a:r>
              <a:rPr lang="en-US" sz="1700" dirty="0" err="1" smtClean="0">
                <a:solidFill>
                  <a:srgbClr val="000000"/>
                </a:solidFill>
              </a:rPr>
              <a:t>хагалгаагаар</a:t>
            </a:r>
            <a:r>
              <a:rPr lang="en-US" sz="1700" dirty="0" smtClean="0">
                <a:solidFill>
                  <a:srgbClr val="000000"/>
                </a:solidFill>
              </a:rPr>
              <a:t> </a:t>
            </a:r>
            <a:r>
              <a:rPr lang="en-US" sz="1700" dirty="0" err="1" smtClean="0">
                <a:solidFill>
                  <a:srgbClr val="000000"/>
                </a:solidFill>
              </a:rPr>
              <a:t>төрсөн</a:t>
            </a:r>
            <a:r>
              <a:rPr lang="en-US" sz="1700" dirty="0" smtClean="0">
                <a:solidFill>
                  <a:srgbClr val="000000"/>
                </a:solidFill>
              </a:rPr>
              <a:t> </a:t>
            </a:r>
            <a:r>
              <a:rPr lang="en-US" sz="1700" dirty="0" err="1" smtClean="0">
                <a:solidFill>
                  <a:srgbClr val="000000"/>
                </a:solidFill>
              </a:rPr>
              <a:t>байна</a:t>
            </a:r>
            <a:r>
              <a:rPr lang="en-US" sz="1700" dirty="0" smtClean="0">
                <a:solidFill>
                  <a:srgbClr val="000000"/>
                </a:solidFill>
              </a:rPr>
              <a:t>.</a:t>
            </a:r>
          </a:p>
          <a:p>
            <a:pPr algn="just"/>
            <a:r>
              <a:rPr lang="en-US" sz="1700" dirty="0" err="1" smtClean="0">
                <a:solidFill>
                  <a:srgbClr val="000000"/>
                </a:solidFill>
              </a:rPr>
              <a:t>Хүн</a:t>
            </a:r>
            <a:r>
              <a:rPr lang="en-US" sz="1700" dirty="0" smtClean="0">
                <a:solidFill>
                  <a:srgbClr val="000000"/>
                </a:solidFill>
              </a:rPr>
              <a:t> </a:t>
            </a:r>
            <a:r>
              <a:rPr lang="en-US" sz="1700" dirty="0" err="1" smtClean="0">
                <a:solidFill>
                  <a:srgbClr val="000000"/>
                </a:solidFill>
              </a:rPr>
              <a:t>амын</a:t>
            </a:r>
            <a:r>
              <a:rPr lang="en-US" sz="1700" dirty="0" smtClean="0">
                <a:solidFill>
                  <a:srgbClr val="000000"/>
                </a:solidFill>
              </a:rPr>
              <a:t> </a:t>
            </a:r>
            <a:r>
              <a:rPr lang="en-US" sz="1700" dirty="0" err="1" smtClean="0">
                <a:solidFill>
                  <a:srgbClr val="000000"/>
                </a:solidFill>
              </a:rPr>
              <a:t>төрөлтийн</a:t>
            </a:r>
            <a:r>
              <a:rPr lang="en-US" sz="1700" dirty="0" smtClean="0">
                <a:solidFill>
                  <a:srgbClr val="000000"/>
                </a:solidFill>
              </a:rPr>
              <a:t> </a:t>
            </a:r>
            <a:r>
              <a:rPr lang="en-US" sz="1700" dirty="0" err="1" smtClean="0">
                <a:solidFill>
                  <a:srgbClr val="000000"/>
                </a:solidFill>
              </a:rPr>
              <a:t>түвшин</a:t>
            </a:r>
            <a:r>
              <a:rPr lang="en-US" sz="1700" dirty="0" smtClean="0">
                <a:solidFill>
                  <a:srgbClr val="000000"/>
                </a:solidFill>
              </a:rPr>
              <a:t> 1000 </a:t>
            </a:r>
            <a:r>
              <a:rPr lang="en-US" sz="1700" dirty="0" err="1" smtClean="0">
                <a:solidFill>
                  <a:srgbClr val="000000"/>
                </a:solidFill>
              </a:rPr>
              <a:t>хүн</a:t>
            </a:r>
            <a:r>
              <a:rPr lang="en-US" sz="1700" dirty="0" smtClean="0">
                <a:solidFill>
                  <a:srgbClr val="000000"/>
                </a:solidFill>
              </a:rPr>
              <a:t> </a:t>
            </a:r>
            <a:r>
              <a:rPr lang="en-US" sz="1700" dirty="0" err="1" smtClean="0">
                <a:solidFill>
                  <a:srgbClr val="000000"/>
                </a:solidFill>
              </a:rPr>
              <a:t>амд</a:t>
            </a:r>
            <a:r>
              <a:rPr lang="en-US" sz="1700" dirty="0" smtClean="0">
                <a:solidFill>
                  <a:srgbClr val="000000"/>
                </a:solidFill>
              </a:rPr>
              <a:t> </a:t>
            </a:r>
            <a:r>
              <a:rPr lang="mn-MN" sz="1700" dirty="0" smtClean="0">
                <a:solidFill>
                  <a:srgbClr val="000000"/>
                </a:solidFill>
              </a:rPr>
              <a:t>23.3 </a:t>
            </a:r>
            <a:r>
              <a:rPr lang="en-US" sz="1700" dirty="0" err="1" smtClean="0">
                <a:solidFill>
                  <a:srgbClr val="000000"/>
                </a:solidFill>
              </a:rPr>
              <a:t>болж</a:t>
            </a:r>
            <a:r>
              <a:rPr lang="en-US" sz="1700" dirty="0" smtClean="0">
                <a:solidFill>
                  <a:srgbClr val="000000"/>
                </a:solidFill>
              </a:rPr>
              <a:t> </a:t>
            </a:r>
            <a:r>
              <a:rPr lang="en-US" sz="1700" dirty="0" err="1" smtClean="0">
                <a:solidFill>
                  <a:srgbClr val="000000"/>
                </a:solidFill>
              </a:rPr>
              <a:t>өнгөрсөн</a:t>
            </a:r>
            <a:r>
              <a:rPr lang="en-US" sz="1700" dirty="0" smtClean="0">
                <a:solidFill>
                  <a:srgbClr val="000000"/>
                </a:solidFill>
              </a:rPr>
              <a:t> </a:t>
            </a:r>
            <a:r>
              <a:rPr lang="en-US" sz="1700" dirty="0" err="1" smtClean="0">
                <a:solidFill>
                  <a:srgbClr val="000000"/>
                </a:solidFill>
              </a:rPr>
              <a:t>оноос</a:t>
            </a:r>
            <a:r>
              <a:rPr lang="en-US" sz="1700" dirty="0" smtClean="0">
                <a:solidFill>
                  <a:srgbClr val="000000"/>
                </a:solidFill>
              </a:rPr>
              <a:t> </a:t>
            </a:r>
            <a:r>
              <a:rPr lang="mn-MN" sz="1700" dirty="0" smtClean="0">
                <a:solidFill>
                  <a:srgbClr val="000000"/>
                </a:solidFill>
              </a:rPr>
              <a:t>0.4 </a:t>
            </a:r>
            <a:r>
              <a:rPr lang="en-US" sz="1700" dirty="0" err="1" smtClean="0">
                <a:solidFill>
                  <a:srgbClr val="000000"/>
                </a:solidFill>
              </a:rPr>
              <a:t>промил</a:t>
            </a:r>
            <a:r>
              <a:rPr lang="mn-MN" sz="1700" dirty="0" smtClean="0">
                <a:solidFill>
                  <a:srgbClr val="000000"/>
                </a:solidFill>
              </a:rPr>
              <a:t>и</a:t>
            </a:r>
            <a:r>
              <a:rPr lang="en-US" sz="1700" dirty="0" err="1" smtClean="0">
                <a:solidFill>
                  <a:srgbClr val="000000"/>
                </a:solidFill>
              </a:rPr>
              <a:t>ор</a:t>
            </a:r>
            <a:r>
              <a:rPr lang="mn-MN" sz="1700" dirty="0" smtClean="0">
                <a:solidFill>
                  <a:srgbClr val="000000"/>
                </a:solidFill>
              </a:rPr>
              <a:t> өссөн </a:t>
            </a:r>
            <a:r>
              <a:rPr lang="en-US" sz="1700" dirty="0" err="1" smtClean="0">
                <a:solidFill>
                  <a:srgbClr val="000000"/>
                </a:solidFill>
              </a:rPr>
              <a:t>байна</a:t>
            </a:r>
            <a:r>
              <a:rPr lang="en-US" sz="1700" dirty="0" smtClean="0">
                <a:solidFill>
                  <a:srgbClr val="000000"/>
                </a:solidFill>
              </a:rPr>
              <a:t>.</a:t>
            </a:r>
          </a:p>
          <a:p>
            <a:pPr algn="just">
              <a:buNone/>
            </a:pPr>
            <a:r>
              <a:rPr lang="en-US" sz="1700" b="1" dirty="0" err="1" smtClean="0">
                <a:solidFill>
                  <a:srgbClr val="000000"/>
                </a:solidFill>
              </a:rPr>
              <a:t>Нас</a:t>
            </a:r>
            <a:r>
              <a:rPr lang="en-US" sz="1700" b="1" dirty="0" smtClean="0">
                <a:solidFill>
                  <a:srgbClr val="000000"/>
                </a:solidFill>
              </a:rPr>
              <a:t> </a:t>
            </a:r>
            <a:r>
              <a:rPr lang="en-US" sz="1700" b="1" dirty="0" err="1" smtClean="0">
                <a:solidFill>
                  <a:srgbClr val="000000"/>
                </a:solidFill>
              </a:rPr>
              <a:t>баралт</a:t>
            </a:r>
            <a:r>
              <a:rPr lang="en-US" sz="1700" b="1" dirty="0" smtClean="0">
                <a:solidFill>
                  <a:srgbClr val="000000"/>
                </a:solidFill>
              </a:rPr>
              <a:t>: </a:t>
            </a:r>
            <a:r>
              <a:rPr lang="en-US" sz="1700" dirty="0" err="1" smtClean="0">
                <a:solidFill>
                  <a:srgbClr val="000000"/>
                </a:solidFill>
              </a:rPr>
              <a:t>Аймгийн</a:t>
            </a:r>
            <a:r>
              <a:rPr lang="en-US" sz="1700" dirty="0" smtClean="0">
                <a:solidFill>
                  <a:srgbClr val="000000"/>
                </a:solidFill>
              </a:rPr>
              <a:t> </a:t>
            </a:r>
            <a:r>
              <a:rPr lang="en-US" sz="1700" dirty="0" err="1" smtClean="0">
                <a:solidFill>
                  <a:srgbClr val="000000"/>
                </a:solidFill>
              </a:rPr>
              <a:t>хэмжээнд</a:t>
            </a:r>
            <a:r>
              <a:rPr lang="en-US" sz="1700" dirty="0" smtClean="0">
                <a:solidFill>
                  <a:srgbClr val="000000"/>
                </a:solidFill>
              </a:rPr>
              <a:t> </a:t>
            </a:r>
            <a:r>
              <a:rPr lang="en-US" sz="1700" dirty="0" err="1" smtClean="0">
                <a:solidFill>
                  <a:srgbClr val="000000"/>
                </a:solidFill>
              </a:rPr>
              <a:t>нас</a:t>
            </a:r>
            <a:r>
              <a:rPr lang="en-US" sz="1700" dirty="0" smtClean="0">
                <a:solidFill>
                  <a:srgbClr val="000000"/>
                </a:solidFill>
              </a:rPr>
              <a:t> </a:t>
            </a:r>
            <a:r>
              <a:rPr lang="en-US" sz="1700" dirty="0" err="1" smtClean="0">
                <a:solidFill>
                  <a:srgbClr val="000000"/>
                </a:solidFill>
              </a:rPr>
              <a:t>баралтын</a:t>
            </a:r>
            <a:r>
              <a:rPr lang="en-US" sz="1700" dirty="0" smtClean="0">
                <a:solidFill>
                  <a:srgbClr val="000000"/>
                </a:solidFill>
              </a:rPr>
              <a:t> </a:t>
            </a:r>
            <a:r>
              <a:rPr lang="mn-MN" sz="1700" dirty="0" smtClean="0">
                <a:solidFill>
                  <a:srgbClr val="000000"/>
                </a:solidFill>
              </a:rPr>
              <a:t>391 </a:t>
            </a:r>
            <a:r>
              <a:rPr lang="en-US" sz="1700" dirty="0" err="1" smtClean="0">
                <a:solidFill>
                  <a:srgbClr val="000000"/>
                </a:solidFill>
              </a:rPr>
              <a:t>тохиолдол</a:t>
            </a:r>
            <a:r>
              <a:rPr lang="en-US" sz="1700" dirty="0" smtClean="0">
                <a:solidFill>
                  <a:srgbClr val="000000"/>
                </a:solidFill>
              </a:rPr>
              <a:t> </a:t>
            </a:r>
            <a:r>
              <a:rPr lang="en-US" sz="1700" dirty="0" err="1" smtClean="0">
                <a:solidFill>
                  <a:srgbClr val="000000"/>
                </a:solidFill>
              </a:rPr>
              <a:t>бүртгэгдсэн</a:t>
            </a:r>
            <a:r>
              <a:rPr lang="en-US" sz="1700" dirty="0" smtClean="0">
                <a:solidFill>
                  <a:srgbClr val="000000"/>
                </a:solidFill>
              </a:rPr>
              <a:t> </a:t>
            </a:r>
            <a:r>
              <a:rPr lang="en-US" sz="1700" dirty="0" err="1" smtClean="0">
                <a:solidFill>
                  <a:srgbClr val="000000"/>
                </a:solidFill>
              </a:rPr>
              <a:t>нь</a:t>
            </a:r>
            <a:r>
              <a:rPr lang="en-US" sz="1700" dirty="0" smtClean="0">
                <a:solidFill>
                  <a:srgbClr val="000000"/>
                </a:solidFill>
              </a:rPr>
              <a:t> </a:t>
            </a:r>
            <a:r>
              <a:rPr lang="en-US" sz="1700" dirty="0" err="1" smtClean="0">
                <a:solidFill>
                  <a:srgbClr val="000000"/>
                </a:solidFill>
              </a:rPr>
              <a:t>өнгөрсөн</a:t>
            </a:r>
            <a:r>
              <a:rPr lang="en-US" sz="1700" dirty="0" smtClean="0">
                <a:solidFill>
                  <a:srgbClr val="000000"/>
                </a:solidFill>
              </a:rPr>
              <a:t> </a:t>
            </a:r>
            <a:r>
              <a:rPr lang="en-US" sz="1700" dirty="0" err="1" smtClean="0">
                <a:solidFill>
                  <a:srgbClr val="000000"/>
                </a:solidFill>
              </a:rPr>
              <a:t>онтой</a:t>
            </a:r>
            <a:r>
              <a:rPr lang="en-US" sz="1700" dirty="0" smtClean="0">
                <a:solidFill>
                  <a:srgbClr val="000000"/>
                </a:solidFill>
              </a:rPr>
              <a:t> </a:t>
            </a:r>
            <a:r>
              <a:rPr lang="en-US" sz="1700" dirty="0" err="1" smtClean="0">
                <a:solidFill>
                  <a:srgbClr val="000000"/>
                </a:solidFill>
              </a:rPr>
              <a:t>харьцуулахад</a:t>
            </a:r>
            <a:r>
              <a:rPr lang="en-US" sz="1700" dirty="0" smtClean="0">
                <a:solidFill>
                  <a:srgbClr val="000000"/>
                </a:solidFill>
              </a:rPr>
              <a:t> </a:t>
            </a:r>
            <a:r>
              <a:rPr lang="mn-MN" sz="1700" dirty="0" smtClean="0">
                <a:solidFill>
                  <a:srgbClr val="000000"/>
                </a:solidFill>
              </a:rPr>
              <a:t>3 </a:t>
            </a:r>
            <a:r>
              <a:rPr lang="en-US" sz="1700" dirty="0" err="1" smtClean="0">
                <a:solidFill>
                  <a:srgbClr val="000000"/>
                </a:solidFill>
              </a:rPr>
              <a:t>тохиолдол</a:t>
            </a:r>
            <a:r>
              <a:rPr lang="en-US" sz="1700" dirty="0" smtClean="0">
                <a:solidFill>
                  <a:srgbClr val="000000"/>
                </a:solidFill>
              </a:rPr>
              <a:t> </a:t>
            </a:r>
            <a:r>
              <a:rPr lang="en-US" sz="1700" dirty="0" err="1" smtClean="0">
                <a:solidFill>
                  <a:srgbClr val="000000"/>
                </a:solidFill>
              </a:rPr>
              <a:t>буюу</a:t>
            </a:r>
            <a:r>
              <a:rPr lang="en-US" sz="1700" dirty="0" smtClean="0">
                <a:solidFill>
                  <a:srgbClr val="000000"/>
                </a:solidFill>
              </a:rPr>
              <a:t> </a:t>
            </a:r>
            <a:r>
              <a:rPr lang="mn-MN" sz="1700" dirty="0" smtClean="0">
                <a:solidFill>
                  <a:srgbClr val="000000"/>
                </a:solidFill>
              </a:rPr>
              <a:t>0,8 хувиар буурч, </a:t>
            </a:r>
            <a:r>
              <a:rPr lang="en-US" sz="1700" dirty="0" err="1" smtClean="0">
                <a:solidFill>
                  <a:srgbClr val="000000"/>
                </a:solidFill>
              </a:rPr>
              <a:t>нийт</a:t>
            </a:r>
            <a:r>
              <a:rPr lang="en-US" sz="1700" dirty="0" smtClean="0">
                <a:solidFill>
                  <a:srgbClr val="000000"/>
                </a:solidFill>
              </a:rPr>
              <a:t> </a:t>
            </a:r>
            <a:r>
              <a:rPr lang="en-US" sz="1700" dirty="0" err="1" smtClean="0">
                <a:solidFill>
                  <a:srgbClr val="000000"/>
                </a:solidFill>
              </a:rPr>
              <a:t>нас</a:t>
            </a:r>
            <a:r>
              <a:rPr lang="en-US" sz="1700" dirty="0" smtClean="0">
                <a:solidFill>
                  <a:srgbClr val="000000"/>
                </a:solidFill>
              </a:rPr>
              <a:t> </a:t>
            </a:r>
            <a:r>
              <a:rPr lang="en-US" sz="1700" dirty="0" err="1" smtClean="0">
                <a:solidFill>
                  <a:srgbClr val="000000"/>
                </a:solidFill>
              </a:rPr>
              <a:t>баралтын</a:t>
            </a:r>
            <a:r>
              <a:rPr lang="mn-MN" sz="1700" dirty="0" smtClean="0">
                <a:solidFill>
                  <a:srgbClr val="000000"/>
                </a:solidFill>
              </a:rPr>
              <a:t> 23.8 </a:t>
            </a:r>
            <a:r>
              <a:rPr lang="en-US" sz="1700" dirty="0" err="1" smtClean="0">
                <a:solidFill>
                  <a:srgbClr val="000000"/>
                </a:solidFill>
              </a:rPr>
              <a:t>хувийг</a:t>
            </a:r>
            <a:r>
              <a:rPr lang="en-US" sz="1700" dirty="0" smtClean="0">
                <a:solidFill>
                  <a:srgbClr val="000000"/>
                </a:solidFill>
              </a:rPr>
              <a:t> </a:t>
            </a:r>
            <a:r>
              <a:rPr lang="en-US" sz="1700" dirty="0" err="1" smtClean="0">
                <a:solidFill>
                  <a:srgbClr val="000000"/>
                </a:solidFill>
              </a:rPr>
              <a:t>эмнэлэгийн</a:t>
            </a:r>
            <a:r>
              <a:rPr lang="en-US" sz="1700" dirty="0" smtClean="0">
                <a:solidFill>
                  <a:srgbClr val="000000"/>
                </a:solidFill>
              </a:rPr>
              <a:t> </a:t>
            </a:r>
            <a:r>
              <a:rPr lang="en-US" sz="1700" dirty="0" err="1" smtClean="0">
                <a:solidFill>
                  <a:srgbClr val="000000"/>
                </a:solidFill>
              </a:rPr>
              <a:t>нас</a:t>
            </a:r>
            <a:r>
              <a:rPr lang="en-US" sz="1700" dirty="0" smtClean="0">
                <a:solidFill>
                  <a:srgbClr val="000000"/>
                </a:solidFill>
              </a:rPr>
              <a:t> </a:t>
            </a:r>
            <a:r>
              <a:rPr lang="en-US" sz="1700" dirty="0" err="1" smtClean="0">
                <a:solidFill>
                  <a:srgbClr val="000000"/>
                </a:solidFill>
              </a:rPr>
              <a:t>баралт</a:t>
            </a:r>
            <a:r>
              <a:rPr lang="en-US" sz="1700" dirty="0" smtClean="0">
                <a:solidFill>
                  <a:srgbClr val="000000"/>
                </a:solidFill>
              </a:rPr>
              <a:t> </a:t>
            </a:r>
            <a:r>
              <a:rPr lang="en-US" sz="1700" dirty="0" err="1" smtClean="0">
                <a:solidFill>
                  <a:srgbClr val="000000"/>
                </a:solidFill>
              </a:rPr>
              <a:t>эзэлж</a:t>
            </a:r>
            <a:r>
              <a:rPr lang="mn-MN" sz="1700" dirty="0" smtClean="0">
                <a:solidFill>
                  <a:srgbClr val="000000"/>
                </a:solidFill>
              </a:rPr>
              <a:t> байна. </a:t>
            </a:r>
            <a:r>
              <a:rPr lang="en-US" sz="1700" dirty="0" err="1" smtClean="0">
                <a:solidFill>
                  <a:srgbClr val="000000"/>
                </a:solidFill>
              </a:rPr>
              <a:t>Нийт</a:t>
            </a:r>
            <a:r>
              <a:rPr lang="en-US" sz="1700" dirty="0" smtClean="0">
                <a:solidFill>
                  <a:srgbClr val="000000"/>
                </a:solidFill>
              </a:rPr>
              <a:t> </a:t>
            </a:r>
            <a:r>
              <a:rPr lang="en-US" sz="1700" dirty="0" err="1" smtClean="0">
                <a:solidFill>
                  <a:srgbClr val="000000"/>
                </a:solidFill>
              </a:rPr>
              <a:t>нас</a:t>
            </a:r>
            <a:r>
              <a:rPr lang="en-US" sz="1700" dirty="0" smtClean="0">
                <a:solidFill>
                  <a:srgbClr val="000000"/>
                </a:solidFill>
              </a:rPr>
              <a:t> </a:t>
            </a:r>
            <a:r>
              <a:rPr lang="en-US" sz="1700" dirty="0" err="1" smtClean="0">
                <a:solidFill>
                  <a:srgbClr val="000000"/>
                </a:solidFill>
              </a:rPr>
              <a:t>баралтанд</a:t>
            </a:r>
            <a:r>
              <a:rPr lang="en-US" sz="1700" dirty="0" smtClean="0">
                <a:solidFill>
                  <a:srgbClr val="000000"/>
                </a:solidFill>
              </a:rPr>
              <a:t> </a:t>
            </a:r>
            <a:r>
              <a:rPr lang="en-US" sz="1700" dirty="0" err="1" smtClean="0">
                <a:solidFill>
                  <a:srgbClr val="000000"/>
                </a:solidFill>
              </a:rPr>
              <a:t>хүүхдийн</a:t>
            </a:r>
            <a:r>
              <a:rPr lang="en-US" sz="1700" dirty="0" smtClean="0">
                <a:solidFill>
                  <a:srgbClr val="000000"/>
                </a:solidFill>
              </a:rPr>
              <a:t> </a:t>
            </a:r>
            <a:r>
              <a:rPr lang="en-US" sz="1700" dirty="0" err="1" smtClean="0">
                <a:solidFill>
                  <a:srgbClr val="000000"/>
                </a:solidFill>
              </a:rPr>
              <a:t>нас</a:t>
            </a:r>
            <a:r>
              <a:rPr lang="en-US" sz="1700" dirty="0" smtClean="0">
                <a:solidFill>
                  <a:srgbClr val="000000"/>
                </a:solidFill>
              </a:rPr>
              <a:t> </a:t>
            </a:r>
            <a:r>
              <a:rPr lang="en-US" sz="1700" dirty="0" err="1" smtClean="0">
                <a:solidFill>
                  <a:srgbClr val="000000"/>
                </a:solidFill>
              </a:rPr>
              <a:t>баралт</a:t>
            </a:r>
            <a:r>
              <a:rPr lang="en-US" sz="1700" dirty="0" smtClean="0">
                <a:solidFill>
                  <a:srgbClr val="000000"/>
                </a:solidFill>
              </a:rPr>
              <a:t> </a:t>
            </a:r>
            <a:r>
              <a:rPr lang="mn-MN" sz="1700" dirty="0" smtClean="0">
                <a:solidFill>
                  <a:srgbClr val="000000"/>
                </a:solidFill>
              </a:rPr>
              <a:t>14.1 хувь, </a:t>
            </a:r>
            <a:r>
              <a:rPr lang="en-US" sz="1700" dirty="0" err="1" smtClean="0">
                <a:solidFill>
                  <a:srgbClr val="000000"/>
                </a:solidFill>
              </a:rPr>
              <a:t>гадны</a:t>
            </a:r>
            <a:r>
              <a:rPr lang="en-US" sz="1700" dirty="0" smtClean="0">
                <a:solidFill>
                  <a:srgbClr val="000000"/>
                </a:solidFill>
              </a:rPr>
              <a:t> </a:t>
            </a:r>
            <a:r>
              <a:rPr lang="en-US" sz="1700" dirty="0" err="1" smtClean="0">
                <a:solidFill>
                  <a:srgbClr val="000000"/>
                </a:solidFill>
              </a:rPr>
              <a:t>шалтгаант</a:t>
            </a:r>
            <a:r>
              <a:rPr lang="en-US" sz="1700" dirty="0" smtClean="0">
                <a:solidFill>
                  <a:srgbClr val="000000"/>
                </a:solidFill>
              </a:rPr>
              <a:t> </a:t>
            </a:r>
            <a:r>
              <a:rPr lang="en-US" sz="1700" dirty="0" err="1" smtClean="0">
                <a:solidFill>
                  <a:srgbClr val="000000"/>
                </a:solidFill>
              </a:rPr>
              <a:t>нас</a:t>
            </a:r>
            <a:r>
              <a:rPr lang="en-US" sz="1700" dirty="0" smtClean="0">
                <a:solidFill>
                  <a:srgbClr val="000000"/>
                </a:solidFill>
              </a:rPr>
              <a:t> </a:t>
            </a:r>
            <a:r>
              <a:rPr lang="en-US" sz="1700" dirty="0" err="1" smtClean="0">
                <a:solidFill>
                  <a:srgbClr val="000000"/>
                </a:solidFill>
              </a:rPr>
              <a:t>баралт</a:t>
            </a:r>
            <a:r>
              <a:rPr lang="en-US" sz="1700" dirty="0" smtClean="0">
                <a:solidFill>
                  <a:srgbClr val="000000"/>
                </a:solidFill>
              </a:rPr>
              <a:t> </a:t>
            </a:r>
            <a:r>
              <a:rPr lang="mn-MN" sz="1700" dirty="0" smtClean="0">
                <a:solidFill>
                  <a:srgbClr val="000000"/>
                </a:solidFill>
              </a:rPr>
              <a:t>36 </a:t>
            </a:r>
            <a:r>
              <a:rPr lang="en-US" sz="1700" dirty="0" err="1" smtClean="0">
                <a:solidFill>
                  <a:srgbClr val="000000"/>
                </a:solidFill>
              </a:rPr>
              <a:t>буюу</a:t>
            </a:r>
            <a:r>
              <a:rPr lang="en-US" sz="1700" dirty="0" smtClean="0">
                <a:solidFill>
                  <a:srgbClr val="000000"/>
                </a:solidFill>
              </a:rPr>
              <a:t> </a:t>
            </a:r>
            <a:r>
              <a:rPr lang="mn-MN" sz="1700" dirty="0" smtClean="0">
                <a:solidFill>
                  <a:srgbClr val="000000"/>
                </a:solidFill>
              </a:rPr>
              <a:t>9,2 </a:t>
            </a:r>
            <a:r>
              <a:rPr lang="en-US" sz="1700" dirty="0" err="1" smtClean="0">
                <a:solidFill>
                  <a:srgbClr val="000000"/>
                </a:solidFill>
              </a:rPr>
              <a:t>хувь</a:t>
            </a:r>
            <a:r>
              <a:rPr lang="en-US" sz="1700" dirty="0" smtClean="0">
                <a:solidFill>
                  <a:srgbClr val="000000"/>
                </a:solidFill>
              </a:rPr>
              <a:t>, </a:t>
            </a:r>
            <a:r>
              <a:rPr lang="en-US" sz="1700" dirty="0" err="1" smtClean="0">
                <a:solidFill>
                  <a:srgbClr val="000000"/>
                </a:solidFill>
              </a:rPr>
              <a:t>хорт</a:t>
            </a:r>
            <a:r>
              <a:rPr lang="en-US" sz="1700" dirty="0" smtClean="0">
                <a:solidFill>
                  <a:srgbClr val="000000"/>
                </a:solidFill>
              </a:rPr>
              <a:t> </a:t>
            </a:r>
            <a:r>
              <a:rPr lang="en-US" sz="1700" dirty="0" err="1" smtClean="0">
                <a:solidFill>
                  <a:srgbClr val="000000"/>
                </a:solidFill>
              </a:rPr>
              <a:t>хавдраар</a:t>
            </a:r>
            <a:r>
              <a:rPr lang="en-US" sz="1700" dirty="0" smtClean="0">
                <a:solidFill>
                  <a:srgbClr val="000000"/>
                </a:solidFill>
              </a:rPr>
              <a:t> </a:t>
            </a:r>
            <a:r>
              <a:rPr lang="mn-MN" sz="1700" dirty="0" smtClean="0">
                <a:solidFill>
                  <a:srgbClr val="000000"/>
                </a:solidFill>
              </a:rPr>
              <a:t>104 </a:t>
            </a:r>
            <a:r>
              <a:rPr lang="en-US" sz="1700" dirty="0" err="1" smtClean="0">
                <a:solidFill>
                  <a:srgbClr val="000000"/>
                </a:solidFill>
              </a:rPr>
              <a:t>буюу</a:t>
            </a:r>
            <a:r>
              <a:rPr lang="en-US" sz="1700" dirty="0" smtClean="0">
                <a:solidFill>
                  <a:srgbClr val="000000"/>
                </a:solidFill>
              </a:rPr>
              <a:t> </a:t>
            </a:r>
            <a:r>
              <a:rPr lang="mn-MN" sz="1700" dirty="0" smtClean="0">
                <a:solidFill>
                  <a:srgbClr val="000000"/>
                </a:solidFill>
              </a:rPr>
              <a:t>26,6 </a:t>
            </a:r>
            <a:r>
              <a:rPr lang="en-US" sz="1700" dirty="0" err="1" smtClean="0">
                <a:solidFill>
                  <a:srgbClr val="000000"/>
                </a:solidFill>
              </a:rPr>
              <a:t>хув</a:t>
            </a:r>
            <a:r>
              <a:rPr lang="mn-MN" sz="1700" dirty="0" smtClean="0">
                <a:solidFill>
                  <a:srgbClr val="000000"/>
                </a:solidFill>
              </a:rPr>
              <a:t>ь бусад 251 буюу 64,2 хувийг  </a:t>
            </a:r>
            <a:r>
              <a:rPr lang="en-US" sz="1700" dirty="0" err="1" smtClean="0">
                <a:solidFill>
                  <a:srgbClr val="000000"/>
                </a:solidFill>
              </a:rPr>
              <a:t>тус</a:t>
            </a:r>
            <a:r>
              <a:rPr lang="en-US" sz="1700" dirty="0" smtClean="0">
                <a:solidFill>
                  <a:srgbClr val="000000"/>
                </a:solidFill>
              </a:rPr>
              <a:t> </a:t>
            </a:r>
            <a:r>
              <a:rPr lang="en-US" sz="1700" dirty="0" err="1" smtClean="0">
                <a:solidFill>
                  <a:srgbClr val="000000"/>
                </a:solidFill>
              </a:rPr>
              <a:t>тус</a:t>
            </a:r>
            <a:r>
              <a:rPr lang="en-US" sz="1700" dirty="0" smtClean="0">
                <a:solidFill>
                  <a:srgbClr val="000000"/>
                </a:solidFill>
              </a:rPr>
              <a:t> </a:t>
            </a:r>
            <a:r>
              <a:rPr lang="en-US" sz="1700" dirty="0" err="1" smtClean="0">
                <a:solidFill>
                  <a:srgbClr val="000000"/>
                </a:solidFill>
              </a:rPr>
              <a:t>эзэлж</a:t>
            </a:r>
            <a:r>
              <a:rPr lang="en-US" sz="1700" dirty="0" smtClean="0">
                <a:solidFill>
                  <a:srgbClr val="000000"/>
                </a:solidFill>
              </a:rPr>
              <a:t> </a:t>
            </a:r>
            <a:r>
              <a:rPr lang="en-US" sz="1700" dirty="0" err="1" smtClean="0">
                <a:solidFill>
                  <a:srgbClr val="000000"/>
                </a:solidFill>
              </a:rPr>
              <a:t>байна</a:t>
            </a:r>
            <a:r>
              <a:rPr lang="en-US" sz="1700" dirty="0" smtClean="0">
                <a:solidFill>
                  <a:srgbClr val="000000"/>
                </a:solidFill>
              </a:rPr>
              <a:t>.</a:t>
            </a:r>
          </a:p>
          <a:p>
            <a:pPr algn="just"/>
            <a:r>
              <a:rPr lang="en-US" sz="1700" dirty="0" smtClean="0">
                <a:solidFill>
                  <a:srgbClr val="000000"/>
                </a:solidFill>
              </a:rPr>
              <a:t>0-1 </a:t>
            </a:r>
            <a:r>
              <a:rPr lang="en-US" sz="1700" dirty="0" err="1" smtClean="0">
                <a:solidFill>
                  <a:srgbClr val="000000"/>
                </a:solidFill>
              </a:rPr>
              <a:t>насны</a:t>
            </a:r>
            <a:r>
              <a:rPr lang="en-US" sz="1700" dirty="0" smtClean="0">
                <a:solidFill>
                  <a:srgbClr val="000000"/>
                </a:solidFill>
              </a:rPr>
              <a:t> </a:t>
            </a:r>
            <a:r>
              <a:rPr lang="en-US" sz="1700" dirty="0" err="1" smtClean="0">
                <a:solidFill>
                  <a:srgbClr val="000000"/>
                </a:solidFill>
              </a:rPr>
              <a:t>хүүхдийн</a:t>
            </a:r>
            <a:r>
              <a:rPr lang="en-US" sz="1700" dirty="0" smtClean="0">
                <a:solidFill>
                  <a:srgbClr val="000000"/>
                </a:solidFill>
              </a:rPr>
              <a:t> </a:t>
            </a:r>
            <a:r>
              <a:rPr lang="en-US" sz="1700" dirty="0" err="1" smtClean="0">
                <a:solidFill>
                  <a:srgbClr val="000000"/>
                </a:solidFill>
              </a:rPr>
              <a:t>эндэгдэл</a:t>
            </a:r>
            <a:r>
              <a:rPr lang="en-US" sz="1700" dirty="0" smtClean="0">
                <a:solidFill>
                  <a:srgbClr val="000000"/>
                </a:solidFill>
              </a:rPr>
              <a:t> </a:t>
            </a:r>
            <a:r>
              <a:rPr lang="mn-MN" sz="1700" dirty="0" smtClean="0">
                <a:solidFill>
                  <a:srgbClr val="000000"/>
                </a:solidFill>
              </a:rPr>
              <a:t>42  буюу  өнгөрсөн оноос </a:t>
            </a:r>
            <a:r>
              <a:rPr lang="en-US" sz="1700" dirty="0" err="1" smtClean="0">
                <a:solidFill>
                  <a:srgbClr val="000000"/>
                </a:solidFill>
              </a:rPr>
              <a:t>нялхсын</a:t>
            </a:r>
            <a:r>
              <a:rPr lang="en-US" sz="1700" dirty="0" smtClean="0">
                <a:solidFill>
                  <a:srgbClr val="000000"/>
                </a:solidFill>
              </a:rPr>
              <a:t> </a:t>
            </a:r>
            <a:r>
              <a:rPr lang="en-US" sz="1700" dirty="0" err="1" smtClean="0">
                <a:solidFill>
                  <a:srgbClr val="000000"/>
                </a:solidFill>
              </a:rPr>
              <a:t>эндэгдэл</a:t>
            </a:r>
            <a:r>
              <a:rPr lang="en-US" sz="1700" dirty="0" smtClean="0">
                <a:solidFill>
                  <a:srgbClr val="000000"/>
                </a:solidFill>
              </a:rPr>
              <a:t> </a:t>
            </a:r>
            <a:r>
              <a:rPr lang="mn-MN" sz="1700" dirty="0" smtClean="0">
                <a:solidFill>
                  <a:srgbClr val="000000"/>
                </a:solidFill>
              </a:rPr>
              <a:t>4</a:t>
            </a:r>
            <a:r>
              <a:rPr lang="en-US" sz="1700" dirty="0" smtClean="0">
                <a:solidFill>
                  <a:srgbClr val="000000"/>
                </a:solidFill>
              </a:rPr>
              <a:t>-</a:t>
            </a:r>
            <a:r>
              <a:rPr lang="mn-MN" sz="1700" dirty="0" smtClean="0">
                <a:solidFill>
                  <a:srgbClr val="000000"/>
                </a:solidFill>
              </a:rPr>
              <a:t>өө</a:t>
            </a:r>
            <a:r>
              <a:rPr lang="en-US" sz="1700" dirty="0" smtClean="0">
                <a:solidFill>
                  <a:srgbClr val="000000"/>
                </a:solidFill>
              </a:rPr>
              <a:t>р </a:t>
            </a:r>
            <a:r>
              <a:rPr lang="mn-MN" sz="1700" dirty="0" smtClean="0">
                <a:solidFill>
                  <a:srgbClr val="000000"/>
                </a:solidFill>
              </a:rPr>
              <a:t>буюу 10.5 хувиар өссөн байна. </a:t>
            </a:r>
            <a:endParaRPr lang="en-US" sz="1700" dirty="0" smtClean="0">
              <a:solidFill>
                <a:srgbClr val="000000"/>
              </a:solidFill>
            </a:endParaRPr>
          </a:p>
          <a:p>
            <a:pPr algn="just">
              <a:buNone/>
            </a:pPr>
            <a:r>
              <a:rPr lang="mn-MN" sz="1700" b="1" dirty="0" smtClean="0">
                <a:solidFill>
                  <a:srgbClr val="000000"/>
                </a:solidFill>
              </a:rPr>
              <a:t>Халдварт бус өвчин</a:t>
            </a:r>
            <a:r>
              <a:rPr lang="mn-MN" sz="1700" dirty="0" smtClean="0">
                <a:solidFill>
                  <a:srgbClr val="000000"/>
                </a:solidFill>
              </a:rPr>
              <a:t> 22.8 мянга хүрч өнгөрсөн оноос 2,3 мянгаар буюу 11,3 хувиар, 2011 оноос 11,0 мянгаар буюу 0,9 дахин тус тус өссөн байна. </a:t>
            </a:r>
            <a:endParaRPr lang="en-US" sz="1700" dirty="0" smtClean="0">
              <a:solidFill>
                <a:srgbClr val="000000"/>
              </a:solidFill>
            </a:endParaRPr>
          </a:p>
          <a:p>
            <a:pPr>
              <a:buNone/>
            </a:pPr>
            <a:endParaRPr lang="en-US" sz="1700" dirty="0">
              <a:solidFill>
                <a:srgbClr val="000000"/>
              </a:solidFill>
            </a:endParaRPr>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8</a:t>
            </a:fld>
            <a:endParaRPr lang="en-US"/>
          </a:p>
        </p:txBody>
      </p:sp>
      <p:pic>
        <p:nvPicPr>
          <p:cNvPr id="5" name="Picture 2" descr="C:\Documents and Settings\All Users\Documents\Information logo\8.jpg"/>
          <p:cNvPicPr>
            <a:picLocks noChangeAspect="1" noChangeArrowheads="1"/>
          </p:cNvPicPr>
          <p:nvPr/>
        </p:nvPicPr>
        <p:blipFill>
          <a:blip r:embed="rId2" cstate="print"/>
          <a:srcRect/>
          <a:stretch>
            <a:fillRect/>
          </a:stretch>
        </p:blipFill>
        <p:spPr bwMode="auto">
          <a:xfrm>
            <a:off x="838200" y="228600"/>
            <a:ext cx="914400" cy="762000"/>
          </a:xfrm>
          <a:prstGeom prst="rect">
            <a:avLst/>
          </a:prstGeom>
          <a:noFill/>
        </p:spPr>
      </p:pic>
      <p:sp>
        <p:nvSpPr>
          <p:cNvPr id="6" name="Rectangle 5"/>
          <p:cNvSpPr/>
          <p:nvPr/>
        </p:nvSpPr>
        <p:spPr>
          <a:xfrm>
            <a:off x="1676400" y="533400"/>
            <a:ext cx="6019800" cy="369332"/>
          </a:xfrm>
          <a:prstGeom prst="rect">
            <a:avLst/>
          </a:prstGeom>
        </p:spPr>
        <p:txBody>
          <a:bodyPr wrap="square">
            <a:spAutoFit/>
          </a:bodyPr>
          <a:lstStyle/>
          <a:p>
            <a:pPr algn="ctr"/>
            <a:r>
              <a:rPr lang="mn-MN" b="1" dirty="0" smtClean="0">
                <a:solidFill>
                  <a:srgbClr val="000000"/>
                </a:solidFill>
              </a:rPr>
              <a:t>ЭРҮҮЛ МЭНД</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400" b="1" dirty="0" smtClean="0">
                <a:solidFill>
                  <a:srgbClr val="000000"/>
                </a:solidFill>
              </a:rPr>
              <a:t>ЭРҮҮЛ МЭНД</a:t>
            </a:r>
            <a:endParaRPr lang="en-US" sz="2400" dirty="0"/>
          </a:p>
        </p:txBody>
      </p:sp>
      <p:sp>
        <p:nvSpPr>
          <p:cNvPr id="3" name="Content Placeholder 2"/>
          <p:cNvSpPr>
            <a:spLocks noGrp="1"/>
          </p:cNvSpPr>
          <p:nvPr>
            <p:ph idx="1"/>
          </p:nvPr>
        </p:nvSpPr>
        <p:spPr>
          <a:xfrm>
            <a:off x="914400" y="1295400"/>
            <a:ext cx="7772400" cy="4830763"/>
          </a:xfrm>
        </p:spPr>
        <p:txBody>
          <a:bodyPr/>
          <a:lstStyle/>
          <a:p>
            <a:pPr algn="just">
              <a:buNone/>
            </a:pPr>
            <a:r>
              <a:rPr lang="en-US" sz="1800" b="1" dirty="0" err="1" smtClean="0">
                <a:solidFill>
                  <a:srgbClr val="000000"/>
                </a:solidFill>
              </a:rPr>
              <a:t>Халдварт</a:t>
            </a:r>
            <a:r>
              <a:rPr lang="en-US" sz="1800" b="1" dirty="0" smtClean="0">
                <a:solidFill>
                  <a:srgbClr val="000000"/>
                </a:solidFill>
              </a:rPr>
              <a:t> </a:t>
            </a:r>
            <a:r>
              <a:rPr lang="en-US" sz="1800" b="1" dirty="0" err="1" smtClean="0">
                <a:solidFill>
                  <a:srgbClr val="000000"/>
                </a:solidFill>
              </a:rPr>
              <a:t>өвчин</a:t>
            </a:r>
            <a:r>
              <a:rPr lang="en-US" sz="1800" b="1" dirty="0" smtClean="0">
                <a:solidFill>
                  <a:srgbClr val="000000"/>
                </a:solidFill>
              </a:rPr>
              <a:t>: </a:t>
            </a:r>
            <a:r>
              <a:rPr lang="en-US" sz="1800" dirty="0" err="1" smtClean="0">
                <a:solidFill>
                  <a:srgbClr val="000000"/>
                </a:solidFill>
              </a:rPr>
              <a:t>Аймгийн</a:t>
            </a:r>
            <a:r>
              <a:rPr lang="en-US" sz="1800" dirty="0" smtClean="0">
                <a:solidFill>
                  <a:srgbClr val="000000"/>
                </a:solidFill>
              </a:rPr>
              <a:t> </a:t>
            </a:r>
            <a:r>
              <a:rPr lang="en-US" sz="1800" dirty="0" err="1" smtClean="0">
                <a:solidFill>
                  <a:srgbClr val="000000"/>
                </a:solidFill>
              </a:rPr>
              <a:t>хэмжээнд</a:t>
            </a:r>
            <a:r>
              <a:rPr lang="en-US" sz="1800" dirty="0" smtClean="0">
                <a:solidFill>
                  <a:srgbClr val="000000"/>
                </a:solidFill>
              </a:rPr>
              <a:t> </a:t>
            </a:r>
            <a:r>
              <a:rPr lang="en-US" sz="1800" dirty="0" err="1" smtClean="0">
                <a:solidFill>
                  <a:srgbClr val="000000"/>
                </a:solidFill>
              </a:rPr>
              <a:t>халдварт</a:t>
            </a:r>
            <a:r>
              <a:rPr lang="en-US" sz="1800" dirty="0" smtClean="0">
                <a:solidFill>
                  <a:srgbClr val="000000"/>
                </a:solidFill>
              </a:rPr>
              <a:t> </a:t>
            </a:r>
            <a:r>
              <a:rPr lang="en-US" sz="1800" dirty="0" err="1" smtClean="0">
                <a:solidFill>
                  <a:srgbClr val="000000"/>
                </a:solidFill>
              </a:rPr>
              <a:t>өвчний</a:t>
            </a:r>
            <a:r>
              <a:rPr lang="en-US" sz="1800" dirty="0" smtClean="0">
                <a:solidFill>
                  <a:srgbClr val="000000"/>
                </a:solidFill>
              </a:rPr>
              <a:t> </a:t>
            </a:r>
            <a:r>
              <a:rPr lang="mn-MN" sz="1800" dirty="0" smtClean="0">
                <a:solidFill>
                  <a:srgbClr val="000000"/>
                </a:solidFill>
              </a:rPr>
              <a:t>505 </a:t>
            </a:r>
            <a:r>
              <a:rPr lang="en-US" sz="1800" dirty="0" err="1" smtClean="0">
                <a:solidFill>
                  <a:srgbClr val="000000"/>
                </a:solidFill>
              </a:rPr>
              <a:t>тохиолдол</a:t>
            </a:r>
            <a:r>
              <a:rPr lang="en-US" sz="1800" dirty="0" smtClean="0">
                <a:solidFill>
                  <a:srgbClr val="000000"/>
                </a:solidFill>
              </a:rPr>
              <a:t> </a:t>
            </a:r>
            <a:r>
              <a:rPr lang="en-US" sz="1800" dirty="0" err="1" smtClean="0">
                <a:solidFill>
                  <a:srgbClr val="000000"/>
                </a:solidFill>
              </a:rPr>
              <a:t>бүртгэгдсэн</a:t>
            </a:r>
            <a:r>
              <a:rPr lang="en-US" sz="1800" dirty="0" smtClean="0">
                <a:solidFill>
                  <a:srgbClr val="000000"/>
                </a:solidFill>
              </a:rPr>
              <a:t> </a:t>
            </a:r>
            <a:r>
              <a:rPr lang="en-US" sz="1800" dirty="0" err="1" smtClean="0">
                <a:solidFill>
                  <a:srgbClr val="000000"/>
                </a:solidFill>
              </a:rPr>
              <a:t>нь</a:t>
            </a:r>
            <a:r>
              <a:rPr lang="en-US" sz="1800" dirty="0" smtClean="0">
                <a:solidFill>
                  <a:srgbClr val="000000"/>
                </a:solidFill>
              </a:rPr>
              <a:t> 10000 </a:t>
            </a:r>
            <a:r>
              <a:rPr lang="en-US" sz="1800" dirty="0" err="1" smtClean="0">
                <a:solidFill>
                  <a:srgbClr val="000000"/>
                </a:solidFill>
              </a:rPr>
              <a:t>хүн</a:t>
            </a:r>
            <a:r>
              <a:rPr lang="en-US" sz="1800" dirty="0" smtClean="0">
                <a:solidFill>
                  <a:srgbClr val="000000"/>
                </a:solidFill>
              </a:rPr>
              <a:t> </a:t>
            </a:r>
            <a:r>
              <a:rPr lang="en-US" sz="1800" dirty="0" err="1" smtClean="0">
                <a:solidFill>
                  <a:srgbClr val="000000"/>
                </a:solidFill>
              </a:rPr>
              <a:t>амд</a:t>
            </a:r>
            <a:r>
              <a:rPr lang="en-US" sz="1800" dirty="0" smtClean="0">
                <a:solidFill>
                  <a:srgbClr val="000000"/>
                </a:solidFill>
              </a:rPr>
              <a:t> </a:t>
            </a:r>
            <a:r>
              <a:rPr lang="mn-MN" sz="1800" dirty="0" smtClean="0">
                <a:solidFill>
                  <a:srgbClr val="000000"/>
                </a:solidFill>
              </a:rPr>
              <a:t>72.2 </a:t>
            </a:r>
            <a:r>
              <a:rPr lang="en-US" sz="1800" dirty="0" err="1" smtClean="0">
                <a:solidFill>
                  <a:srgbClr val="000000"/>
                </a:solidFill>
              </a:rPr>
              <a:t>промил</a:t>
            </a:r>
            <a:r>
              <a:rPr lang="en-US" sz="1800" dirty="0" smtClean="0">
                <a:solidFill>
                  <a:srgbClr val="000000"/>
                </a:solidFill>
              </a:rPr>
              <a:t> </a:t>
            </a:r>
            <a:r>
              <a:rPr lang="en-US" sz="1800" dirty="0" err="1" smtClean="0">
                <a:solidFill>
                  <a:srgbClr val="000000"/>
                </a:solidFill>
              </a:rPr>
              <a:t>ногдож</a:t>
            </a:r>
            <a:r>
              <a:rPr lang="en-US" sz="1800" dirty="0" smtClean="0">
                <a:solidFill>
                  <a:srgbClr val="000000"/>
                </a:solidFill>
              </a:rPr>
              <a:t> </a:t>
            </a:r>
            <a:r>
              <a:rPr lang="en-US" sz="1800" dirty="0" err="1" smtClean="0">
                <a:solidFill>
                  <a:srgbClr val="000000"/>
                </a:solidFill>
              </a:rPr>
              <a:t>байгаа</a:t>
            </a:r>
            <a:r>
              <a:rPr lang="en-US" sz="1800" dirty="0" smtClean="0">
                <a:solidFill>
                  <a:srgbClr val="000000"/>
                </a:solidFill>
              </a:rPr>
              <a:t> </a:t>
            </a:r>
            <a:r>
              <a:rPr lang="en-US" sz="1800" dirty="0" err="1" smtClean="0">
                <a:solidFill>
                  <a:srgbClr val="000000"/>
                </a:solidFill>
              </a:rPr>
              <a:t>нь</a:t>
            </a:r>
            <a:r>
              <a:rPr lang="en-US" sz="1800" dirty="0" smtClean="0">
                <a:solidFill>
                  <a:srgbClr val="000000"/>
                </a:solidFill>
              </a:rPr>
              <a:t> </a:t>
            </a:r>
            <a:r>
              <a:rPr lang="en-US" sz="1800" dirty="0" err="1" smtClean="0">
                <a:solidFill>
                  <a:srgbClr val="000000"/>
                </a:solidFill>
              </a:rPr>
              <a:t>өнгөрсөн</a:t>
            </a:r>
            <a:r>
              <a:rPr lang="en-US" sz="1800" dirty="0" smtClean="0">
                <a:solidFill>
                  <a:srgbClr val="000000"/>
                </a:solidFill>
              </a:rPr>
              <a:t> </a:t>
            </a:r>
            <a:r>
              <a:rPr lang="en-US" sz="1800" dirty="0" err="1" smtClean="0">
                <a:solidFill>
                  <a:srgbClr val="000000"/>
                </a:solidFill>
              </a:rPr>
              <a:t>онтой</a:t>
            </a:r>
            <a:r>
              <a:rPr lang="en-US" sz="1800" dirty="0" smtClean="0">
                <a:solidFill>
                  <a:srgbClr val="000000"/>
                </a:solidFill>
              </a:rPr>
              <a:t> </a:t>
            </a:r>
            <a:r>
              <a:rPr lang="en-US" sz="1800" dirty="0" err="1" smtClean="0">
                <a:solidFill>
                  <a:srgbClr val="000000"/>
                </a:solidFill>
              </a:rPr>
              <a:t>харьцуулахад</a:t>
            </a:r>
            <a:r>
              <a:rPr lang="en-US" sz="1800" dirty="0" smtClean="0">
                <a:solidFill>
                  <a:srgbClr val="000000"/>
                </a:solidFill>
              </a:rPr>
              <a:t> </a:t>
            </a:r>
            <a:r>
              <a:rPr lang="en-US" sz="1800" dirty="0" err="1" smtClean="0">
                <a:solidFill>
                  <a:srgbClr val="000000"/>
                </a:solidFill>
              </a:rPr>
              <a:t>халдварт</a:t>
            </a:r>
            <a:r>
              <a:rPr lang="en-US" sz="1800" dirty="0" smtClean="0">
                <a:solidFill>
                  <a:srgbClr val="000000"/>
                </a:solidFill>
              </a:rPr>
              <a:t> </a:t>
            </a:r>
            <a:r>
              <a:rPr lang="en-US" sz="1800" dirty="0" err="1" smtClean="0">
                <a:solidFill>
                  <a:srgbClr val="000000"/>
                </a:solidFill>
              </a:rPr>
              <a:t>өвчин</a:t>
            </a:r>
            <a:r>
              <a:rPr lang="en-US" sz="1800" dirty="0" smtClean="0">
                <a:solidFill>
                  <a:srgbClr val="000000"/>
                </a:solidFill>
              </a:rPr>
              <a:t> </a:t>
            </a:r>
            <a:r>
              <a:rPr lang="mn-MN" sz="1800" dirty="0" smtClean="0">
                <a:solidFill>
                  <a:srgbClr val="000000"/>
                </a:solidFill>
              </a:rPr>
              <a:t>87 </a:t>
            </a:r>
            <a:r>
              <a:rPr lang="en-US" sz="1800" dirty="0" err="1" smtClean="0">
                <a:solidFill>
                  <a:srgbClr val="000000"/>
                </a:solidFill>
              </a:rPr>
              <a:t>тохиолдл</a:t>
            </a:r>
            <a:r>
              <a:rPr lang="mn-MN" sz="1800" dirty="0" smtClean="0">
                <a:solidFill>
                  <a:srgbClr val="000000"/>
                </a:solidFill>
              </a:rPr>
              <a:t>оор өссөн </a:t>
            </a:r>
            <a:r>
              <a:rPr lang="en-US" sz="1800" dirty="0" err="1" smtClean="0">
                <a:solidFill>
                  <a:srgbClr val="000000"/>
                </a:solidFill>
              </a:rPr>
              <a:t>байна</a:t>
            </a:r>
            <a:r>
              <a:rPr lang="en-US" sz="1800" dirty="0" smtClean="0">
                <a:solidFill>
                  <a:srgbClr val="000000"/>
                </a:solidFill>
              </a:rPr>
              <a:t>. </a:t>
            </a:r>
          </a:p>
          <a:p>
            <a:pPr algn="just"/>
            <a:r>
              <a:rPr lang="en-US" sz="1800" dirty="0" err="1" smtClean="0">
                <a:solidFill>
                  <a:srgbClr val="000000"/>
                </a:solidFill>
              </a:rPr>
              <a:t>Нийт</a:t>
            </a:r>
            <a:r>
              <a:rPr lang="en-US" sz="1800" dirty="0" smtClean="0">
                <a:solidFill>
                  <a:srgbClr val="000000"/>
                </a:solidFill>
              </a:rPr>
              <a:t> </a:t>
            </a:r>
            <a:r>
              <a:rPr lang="en-US" sz="1800" dirty="0" err="1" smtClean="0">
                <a:solidFill>
                  <a:srgbClr val="000000"/>
                </a:solidFill>
              </a:rPr>
              <a:t>халдварт</a:t>
            </a:r>
            <a:r>
              <a:rPr lang="en-US" sz="1800" dirty="0" smtClean="0">
                <a:solidFill>
                  <a:srgbClr val="000000"/>
                </a:solidFill>
              </a:rPr>
              <a:t> </a:t>
            </a:r>
            <a:r>
              <a:rPr lang="en-US" sz="1800" dirty="0" err="1" smtClean="0">
                <a:solidFill>
                  <a:srgbClr val="000000"/>
                </a:solidFill>
              </a:rPr>
              <a:t>өвчний</a:t>
            </a:r>
            <a:r>
              <a:rPr lang="en-US" sz="1800" dirty="0" smtClean="0">
                <a:solidFill>
                  <a:srgbClr val="000000"/>
                </a:solidFill>
              </a:rPr>
              <a:t> </a:t>
            </a:r>
            <a:r>
              <a:rPr lang="mn-MN" sz="1800" dirty="0" smtClean="0">
                <a:solidFill>
                  <a:srgbClr val="000000"/>
                </a:solidFill>
              </a:rPr>
              <a:t>11,8 хувийг буюу 60 нь халдварт улаан бурхан, </a:t>
            </a:r>
            <a:r>
              <a:rPr lang="en-US" sz="1800" dirty="0" smtClean="0">
                <a:solidFill>
                  <a:srgbClr val="000000"/>
                </a:solidFill>
              </a:rPr>
              <a:t>3.2 </a:t>
            </a:r>
            <a:r>
              <a:rPr lang="en-US" sz="1800" dirty="0" err="1" smtClean="0">
                <a:solidFill>
                  <a:srgbClr val="000000"/>
                </a:solidFill>
              </a:rPr>
              <a:t>хувь</a:t>
            </a:r>
            <a:r>
              <a:rPr lang="en-US" sz="1800" dirty="0" smtClean="0">
                <a:solidFill>
                  <a:srgbClr val="000000"/>
                </a:solidFill>
              </a:rPr>
              <a:t> </a:t>
            </a:r>
            <a:r>
              <a:rPr lang="en-US" sz="1800" dirty="0" err="1" smtClean="0">
                <a:solidFill>
                  <a:srgbClr val="000000"/>
                </a:solidFill>
              </a:rPr>
              <a:t>буюу</a:t>
            </a:r>
            <a:r>
              <a:rPr lang="en-US" sz="1800" dirty="0" smtClean="0">
                <a:solidFill>
                  <a:srgbClr val="000000"/>
                </a:solidFill>
              </a:rPr>
              <a:t> </a:t>
            </a:r>
            <a:r>
              <a:rPr lang="mn-MN" sz="1800" dirty="0" smtClean="0">
                <a:solidFill>
                  <a:srgbClr val="000000"/>
                </a:solidFill>
              </a:rPr>
              <a:t>1</a:t>
            </a:r>
            <a:r>
              <a:rPr lang="en-US" sz="1800" dirty="0" smtClean="0">
                <a:solidFill>
                  <a:srgbClr val="000000"/>
                </a:solidFill>
              </a:rPr>
              <a:t>6 </a:t>
            </a:r>
            <a:r>
              <a:rPr lang="en-US" sz="1800" dirty="0" err="1" smtClean="0">
                <a:solidFill>
                  <a:srgbClr val="000000"/>
                </a:solidFill>
              </a:rPr>
              <a:t>нь</a:t>
            </a:r>
            <a:r>
              <a:rPr lang="en-US" sz="1800" dirty="0" smtClean="0">
                <a:solidFill>
                  <a:srgbClr val="000000"/>
                </a:solidFill>
              </a:rPr>
              <a:t> </a:t>
            </a:r>
            <a:r>
              <a:rPr lang="en-US" sz="1800" dirty="0" err="1" smtClean="0">
                <a:solidFill>
                  <a:srgbClr val="000000"/>
                </a:solidFill>
              </a:rPr>
              <a:t>халдварт</a:t>
            </a:r>
            <a:r>
              <a:rPr lang="en-US" sz="1800" dirty="0" smtClean="0">
                <a:solidFill>
                  <a:srgbClr val="000000"/>
                </a:solidFill>
              </a:rPr>
              <a:t> </a:t>
            </a:r>
            <a:r>
              <a:rPr lang="en-US" sz="1800" dirty="0" err="1" smtClean="0">
                <a:solidFill>
                  <a:srgbClr val="000000"/>
                </a:solidFill>
              </a:rPr>
              <a:t>шар</a:t>
            </a:r>
            <a:r>
              <a:rPr lang="mn-MN" sz="1800" dirty="0" smtClean="0">
                <a:solidFill>
                  <a:srgbClr val="000000"/>
                </a:solidFill>
              </a:rPr>
              <a:t>, </a:t>
            </a:r>
            <a:r>
              <a:rPr lang="en-US" sz="1800" dirty="0" smtClean="0">
                <a:solidFill>
                  <a:srgbClr val="000000"/>
                </a:solidFill>
              </a:rPr>
              <a:t>7.1 </a:t>
            </a:r>
            <a:r>
              <a:rPr lang="en-US" sz="1800" dirty="0" err="1" smtClean="0">
                <a:solidFill>
                  <a:srgbClr val="000000"/>
                </a:solidFill>
              </a:rPr>
              <a:t>хувь</a:t>
            </a:r>
            <a:r>
              <a:rPr lang="mn-MN" sz="1800" dirty="0" smtClean="0">
                <a:solidFill>
                  <a:srgbClr val="000000"/>
                </a:solidFill>
              </a:rPr>
              <a:t> нь </a:t>
            </a:r>
            <a:r>
              <a:rPr lang="en-US" sz="1800" dirty="0" err="1" smtClean="0">
                <a:solidFill>
                  <a:srgbClr val="000000"/>
                </a:solidFill>
              </a:rPr>
              <a:t>буюу</a:t>
            </a:r>
            <a:r>
              <a:rPr lang="en-US" sz="1800" dirty="0" smtClean="0">
                <a:solidFill>
                  <a:srgbClr val="000000"/>
                </a:solidFill>
              </a:rPr>
              <a:t> 36 </a:t>
            </a:r>
            <a:r>
              <a:rPr lang="en-US" sz="1800" dirty="0" err="1" smtClean="0">
                <a:solidFill>
                  <a:srgbClr val="000000"/>
                </a:solidFill>
              </a:rPr>
              <a:t>нь</a:t>
            </a:r>
            <a:r>
              <a:rPr lang="en-US" sz="1800" dirty="0" smtClean="0">
                <a:solidFill>
                  <a:srgbClr val="000000"/>
                </a:solidFill>
              </a:rPr>
              <a:t> </a:t>
            </a:r>
            <a:r>
              <a:rPr lang="en-US" sz="1800" dirty="0" err="1" smtClean="0">
                <a:solidFill>
                  <a:srgbClr val="000000"/>
                </a:solidFill>
              </a:rPr>
              <a:t>сүрье</a:t>
            </a:r>
            <a:r>
              <a:rPr lang="mn-MN" sz="1800" dirty="0" smtClean="0">
                <a:solidFill>
                  <a:srgbClr val="000000"/>
                </a:solidFill>
              </a:rPr>
              <a:t>э, </a:t>
            </a:r>
            <a:r>
              <a:rPr lang="en-US" sz="1800" dirty="0" smtClean="0">
                <a:solidFill>
                  <a:srgbClr val="000000"/>
                </a:solidFill>
              </a:rPr>
              <a:t>3.8 </a:t>
            </a:r>
            <a:r>
              <a:rPr lang="en-US" sz="1800" dirty="0" err="1" smtClean="0">
                <a:solidFill>
                  <a:srgbClr val="000000"/>
                </a:solidFill>
              </a:rPr>
              <a:t>хувь</a:t>
            </a:r>
            <a:r>
              <a:rPr lang="en-US" sz="1800" dirty="0" smtClean="0">
                <a:solidFill>
                  <a:srgbClr val="000000"/>
                </a:solidFill>
              </a:rPr>
              <a:t> </a:t>
            </a:r>
            <a:r>
              <a:rPr lang="en-US" sz="1800" dirty="0" err="1" smtClean="0">
                <a:solidFill>
                  <a:srgbClr val="000000"/>
                </a:solidFill>
              </a:rPr>
              <a:t>буюу</a:t>
            </a:r>
            <a:r>
              <a:rPr lang="en-US" sz="1800" dirty="0" smtClean="0">
                <a:solidFill>
                  <a:srgbClr val="000000"/>
                </a:solidFill>
              </a:rPr>
              <a:t> 19 </a:t>
            </a:r>
            <a:r>
              <a:rPr lang="en-US" sz="1800" dirty="0" err="1" smtClean="0">
                <a:solidFill>
                  <a:srgbClr val="000000"/>
                </a:solidFill>
              </a:rPr>
              <a:t>нь</a:t>
            </a:r>
            <a:r>
              <a:rPr lang="mn-MN" sz="1800" dirty="0" smtClean="0">
                <a:solidFill>
                  <a:srgbClr val="000000"/>
                </a:solidFill>
              </a:rPr>
              <a:t> с</a:t>
            </a:r>
            <a:r>
              <a:rPr lang="en-US" sz="1800" dirty="0" err="1" smtClean="0">
                <a:solidFill>
                  <a:srgbClr val="000000"/>
                </a:solidFill>
              </a:rPr>
              <a:t>алхин</a:t>
            </a:r>
            <a:r>
              <a:rPr lang="en-US" sz="1800" dirty="0" smtClean="0">
                <a:solidFill>
                  <a:srgbClr val="000000"/>
                </a:solidFill>
              </a:rPr>
              <a:t> </a:t>
            </a:r>
            <a:r>
              <a:rPr lang="en-US" sz="1800" dirty="0" err="1" smtClean="0">
                <a:solidFill>
                  <a:srgbClr val="000000"/>
                </a:solidFill>
              </a:rPr>
              <a:t>цэцэг</a:t>
            </a:r>
            <a:r>
              <a:rPr lang="mn-MN" sz="1800" dirty="0" smtClean="0">
                <a:solidFill>
                  <a:srgbClr val="000000"/>
                </a:solidFill>
              </a:rPr>
              <a:t>, 45.7 хувь буюу 231 нь  бэлгийн замын халдварт өвчин,  28,4 хувийг бусад халдварт  </a:t>
            </a:r>
            <a:r>
              <a:rPr lang="en-US" sz="1800" dirty="0" err="1" smtClean="0">
                <a:solidFill>
                  <a:srgbClr val="000000"/>
                </a:solidFill>
              </a:rPr>
              <a:t>өвчлөл</a:t>
            </a:r>
            <a:r>
              <a:rPr lang="en-US" sz="1800" dirty="0" smtClean="0">
                <a:solidFill>
                  <a:srgbClr val="000000"/>
                </a:solidFill>
              </a:rPr>
              <a:t> </a:t>
            </a:r>
            <a:r>
              <a:rPr lang="en-US" sz="1800" dirty="0" err="1" smtClean="0">
                <a:solidFill>
                  <a:srgbClr val="000000"/>
                </a:solidFill>
              </a:rPr>
              <a:t>тус</a:t>
            </a:r>
            <a:r>
              <a:rPr lang="en-US" sz="1800" dirty="0" smtClean="0">
                <a:solidFill>
                  <a:srgbClr val="000000"/>
                </a:solidFill>
              </a:rPr>
              <a:t> </a:t>
            </a:r>
            <a:r>
              <a:rPr lang="en-US" sz="1800" dirty="0" err="1" smtClean="0">
                <a:solidFill>
                  <a:srgbClr val="000000"/>
                </a:solidFill>
              </a:rPr>
              <a:t>тус</a:t>
            </a:r>
            <a:r>
              <a:rPr lang="en-US" sz="1800" dirty="0" smtClean="0">
                <a:solidFill>
                  <a:srgbClr val="000000"/>
                </a:solidFill>
              </a:rPr>
              <a:t> </a:t>
            </a:r>
            <a:r>
              <a:rPr lang="en-US" sz="1800" dirty="0" err="1" smtClean="0">
                <a:solidFill>
                  <a:srgbClr val="000000"/>
                </a:solidFill>
              </a:rPr>
              <a:t>эзэлж</a:t>
            </a:r>
            <a:r>
              <a:rPr lang="en-US" sz="1800" dirty="0" smtClean="0">
                <a:solidFill>
                  <a:srgbClr val="000000"/>
                </a:solidFill>
              </a:rPr>
              <a:t> </a:t>
            </a:r>
            <a:r>
              <a:rPr lang="en-US" sz="1800" dirty="0" err="1" smtClean="0">
                <a:solidFill>
                  <a:srgbClr val="000000"/>
                </a:solidFill>
              </a:rPr>
              <a:t>байна</a:t>
            </a:r>
            <a:r>
              <a:rPr lang="en-US" sz="1800" dirty="0" smtClean="0">
                <a:solidFill>
                  <a:srgbClr val="000000"/>
                </a:solidFill>
              </a:rPr>
              <a:t>. </a:t>
            </a:r>
          </a:p>
          <a:p>
            <a:pPr algn="just">
              <a:buNone/>
            </a:pPr>
            <a:r>
              <a:rPr lang="en-US" sz="1800" b="1" dirty="0" err="1" smtClean="0">
                <a:solidFill>
                  <a:srgbClr val="000000"/>
                </a:solidFill>
              </a:rPr>
              <a:t>Амбулаторийн</a:t>
            </a:r>
            <a:r>
              <a:rPr lang="en-US" sz="1800" b="1" dirty="0" smtClean="0">
                <a:solidFill>
                  <a:srgbClr val="000000"/>
                </a:solidFill>
              </a:rPr>
              <a:t> </a:t>
            </a:r>
            <a:r>
              <a:rPr lang="en-US" sz="1800" b="1" dirty="0" err="1" smtClean="0">
                <a:solidFill>
                  <a:srgbClr val="000000"/>
                </a:solidFill>
              </a:rPr>
              <a:t>тусламж</a:t>
            </a:r>
            <a:r>
              <a:rPr lang="en-US" sz="1800" b="1" dirty="0" smtClean="0">
                <a:solidFill>
                  <a:srgbClr val="000000"/>
                </a:solidFill>
              </a:rPr>
              <a:t> </a:t>
            </a:r>
            <a:r>
              <a:rPr lang="en-US" sz="1800" b="1" dirty="0" err="1" smtClean="0">
                <a:solidFill>
                  <a:srgbClr val="000000"/>
                </a:solidFill>
              </a:rPr>
              <a:t>үйлчилгээ</a:t>
            </a:r>
            <a:r>
              <a:rPr lang="en-US" sz="1800" b="1" dirty="0" smtClean="0">
                <a:solidFill>
                  <a:srgbClr val="000000"/>
                </a:solidFill>
              </a:rPr>
              <a:t>: </a:t>
            </a:r>
            <a:r>
              <a:rPr lang="en-US" sz="1800" dirty="0" err="1" smtClean="0">
                <a:solidFill>
                  <a:srgbClr val="000000"/>
                </a:solidFill>
              </a:rPr>
              <a:t>Амбулаториор</a:t>
            </a:r>
            <a:r>
              <a:rPr lang="en-US" sz="1800" dirty="0" smtClean="0">
                <a:solidFill>
                  <a:srgbClr val="000000"/>
                </a:solidFill>
              </a:rPr>
              <a:t> </a:t>
            </a:r>
            <a:r>
              <a:rPr lang="en-US" sz="1800" dirty="0" err="1" smtClean="0">
                <a:solidFill>
                  <a:srgbClr val="000000"/>
                </a:solidFill>
              </a:rPr>
              <a:t>нийт</a:t>
            </a:r>
            <a:r>
              <a:rPr lang="en-US" sz="1800" dirty="0" smtClean="0">
                <a:solidFill>
                  <a:srgbClr val="000000"/>
                </a:solidFill>
              </a:rPr>
              <a:t> </a:t>
            </a:r>
            <a:r>
              <a:rPr lang="mn-MN" sz="1800" dirty="0" smtClean="0">
                <a:solidFill>
                  <a:srgbClr val="000000"/>
                </a:solidFill>
              </a:rPr>
              <a:t>298,9 </a:t>
            </a:r>
            <a:r>
              <a:rPr lang="en-US" sz="1800" dirty="0" err="1" smtClean="0">
                <a:solidFill>
                  <a:srgbClr val="000000"/>
                </a:solidFill>
              </a:rPr>
              <a:t>мянган</a:t>
            </a:r>
            <a:r>
              <a:rPr lang="en-US" sz="1800" dirty="0" smtClean="0">
                <a:solidFill>
                  <a:srgbClr val="000000"/>
                </a:solidFill>
              </a:rPr>
              <a:t> </a:t>
            </a:r>
            <a:r>
              <a:rPr lang="en-US" sz="1800" dirty="0" err="1" smtClean="0">
                <a:solidFill>
                  <a:srgbClr val="000000"/>
                </a:solidFill>
              </a:rPr>
              <a:t>хүнд</a:t>
            </a:r>
            <a:r>
              <a:rPr lang="en-US" sz="1800" dirty="0" smtClean="0">
                <a:solidFill>
                  <a:srgbClr val="000000"/>
                </a:solidFill>
              </a:rPr>
              <a:t> </a:t>
            </a:r>
            <a:r>
              <a:rPr lang="en-US" sz="1800" dirty="0" err="1" smtClean="0">
                <a:solidFill>
                  <a:srgbClr val="000000"/>
                </a:solidFill>
              </a:rPr>
              <a:t>үйлчилсний</a:t>
            </a:r>
            <a:r>
              <a:rPr lang="en-US" sz="1800" dirty="0" smtClean="0">
                <a:solidFill>
                  <a:srgbClr val="000000"/>
                </a:solidFill>
              </a:rPr>
              <a:t> </a:t>
            </a:r>
            <a:r>
              <a:rPr lang="mn-MN" sz="1800" dirty="0" smtClean="0">
                <a:solidFill>
                  <a:srgbClr val="000000"/>
                </a:solidFill>
              </a:rPr>
              <a:t>5.5 </a:t>
            </a:r>
            <a:r>
              <a:rPr lang="en-US" sz="1800" dirty="0" err="1" smtClean="0">
                <a:solidFill>
                  <a:srgbClr val="000000"/>
                </a:solidFill>
              </a:rPr>
              <a:t>хувь</a:t>
            </a:r>
            <a:r>
              <a:rPr lang="en-US" sz="1800" dirty="0" smtClean="0">
                <a:solidFill>
                  <a:srgbClr val="000000"/>
                </a:solidFill>
              </a:rPr>
              <a:t> </a:t>
            </a:r>
            <a:r>
              <a:rPr lang="en-US" sz="1800" dirty="0" err="1" smtClean="0">
                <a:solidFill>
                  <a:srgbClr val="000000"/>
                </a:solidFill>
              </a:rPr>
              <a:t>нь</a:t>
            </a:r>
            <a:r>
              <a:rPr lang="en-US" sz="1800" dirty="0" smtClean="0">
                <a:solidFill>
                  <a:srgbClr val="000000"/>
                </a:solidFill>
              </a:rPr>
              <a:t> </a:t>
            </a:r>
            <a:r>
              <a:rPr lang="en-US" sz="1800" dirty="0" err="1" smtClean="0">
                <a:solidFill>
                  <a:srgbClr val="000000"/>
                </a:solidFill>
              </a:rPr>
              <a:t>буюу</a:t>
            </a:r>
            <a:r>
              <a:rPr lang="en-US" sz="1800" dirty="0" smtClean="0">
                <a:solidFill>
                  <a:srgbClr val="000000"/>
                </a:solidFill>
              </a:rPr>
              <a:t> </a:t>
            </a:r>
            <a:r>
              <a:rPr lang="mn-MN" sz="1800" dirty="0" smtClean="0">
                <a:solidFill>
                  <a:srgbClr val="000000"/>
                </a:solidFill>
              </a:rPr>
              <a:t>16.4 </a:t>
            </a:r>
            <a:r>
              <a:rPr lang="en-US" sz="1800" dirty="0" err="1" smtClean="0">
                <a:solidFill>
                  <a:srgbClr val="000000"/>
                </a:solidFill>
              </a:rPr>
              <a:t>мянган</a:t>
            </a:r>
            <a:r>
              <a:rPr lang="en-US" sz="1800" dirty="0" smtClean="0">
                <a:solidFill>
                  <a:srgbClr val="000000"/>
                </a:solidFill>
              </a:rPr>
              <a:t> </a:t>
            </a:r>
            <a:r>
              <a:rPr lang="en-US" sz="1800" dirty="0" err="1" smtClean="0">
                <a:solidFill>
                  <a:srgbClr val="000000"/>
                </a:solidFill>
              </a:rPr>
              <a:t>хүн</a:t>
            </a:r>
            <a:r>
              <a:rPr lang="en-US" sz="1800" dirty="0" smtClean="0">
                <a:solidFill>
                  <a:srgbClr val="000000"/>
                </a:solidFill>
              </a:rPr>
              <a:t> </a:t>
            </a:r>
            <a:r>
              <a:rPr lang="en-US" sz="1800" dirty="0" err="1" smtClean="0">
                <a:solidFill>
                  <a:srgbClr val="000000"/>
                </a:solidFill>
              </a:rPr>
              <a:t>эмнэлэгт</a:t>
            </a:r>
            <a:r>
              <a:rPr lang="en-US" sz="1800" dirty="0" smtClean="0">
                <a:solidFill>
                  <a:srgbClr val="000000"/>
                </a:solidFill>
              </a:rPr>
              <a:t> </a:t>
            </a:r>
            <a:r>
              <a:rPr lang="en-US" sz="1800" dirty="0" err="1" smtClean="0">
                <a:solidFill>
                  <a:srgbClr val="000000"/>
                </a:solidFill>
              </a:rPr>
              <a:t>хэвтэн</a:t>
            </a:r>
            <a:r>
              <a:rPr lang="en-US" sz="1800" dirty="0" smtClean="0">
                <a:solidFill>
                  <a:srgbClr val="000000"/>
                </a:solidFill>
              </a:rPr>
              <a:t> </a:t>
            </a:r>
            <a:r>
              <a:rPr lang="en-US" sz="1800" dirty="0" err="1" smtClean="0">
                <a:solidFill>
                  <a:srgbClr val="000000"/>
                </a:solidFill>
              </a:rPr>
              <a:t>эмчлүүлсэн</a:t>
            </a:r>
            <a:r>
              <a:rPr lang="en-US" sz="1800" dirty="0" smtClean="0">
                <a:solidFill>
                  <a:srgbClr val="000000"/>
                </a:solidFill>
              </a:rPr>
              <a:t> </a:t>
            </a:r>
            <a:r>
              <a:rPr lang="en-US" sz="1800" dirty="0" err="1" smtClean="0">
                <a:solidFill>
                  <a:srgbClr val="000000"/>
                </a:solidFill>
              </a:rPr>
              <a:t>байна</a:t>
            </a:r>
            <a:r>
              <a:rPr lang="en-US" sz="1800" dirty="0" smtClean="0">
                <a:solidFill>
                  <a:srgbClr val="000000"/>
                </a:solidFill>
              </a:rPr>
              <a:t>. </a:t>
            </a:r>
          </a:p>
          <a:p>
            <a:pPr algn="just"/>
            <a:r>
              <a:rPr lang="en-US" sz="1800" dirty="0" err="1" smtClean="0">
                <a:solidFill>
                  <a:srgbClr val="000000"/>
                </a:solidFill>
              </a:rPr>
              <a:t>Аймгийн</a:t>
            </a:r>
            <a:r>
              <a:rPr lang="en-US" sz="1800" dirty="0" smtClean="0">
                <a:solidFill>
                  <a:srgbClr val="000000"/>
                </a:solidFill>
              </a:rPr>
              <a:t> </a:t>
            </a:r>
            <a:r>
              <a:rPr lang="en-US" sz="1800" dirty="0" err="1" smtClean="0">
                <a:solidFill>
                  <a:srgbClr val="000000"/>
                </a:solidFill>
              </a:rPr>
              <a:t>хэмжээнд</a:t>
            </a:r>
            <a:r>
              <a:rPr lang="en-US" sz="1800" dirty="0" smtClean="0">
                <a:solidFill>
                  <a:srgbClr val="000000"/>
                </a:solidFill>
              </a:rPr>
              <a:t> </a:t>
            </a:r>
            <a:r>
              <a:rPr lang="en-US" sz="1800" dirty="0" err="1" smtClean="0">
                <a:solidFill>
                  <a:srgbClr val="000000"/>
                </a:solidFill>
              </a:rPr>
              <a:t>түргэн</a:t>
            </a:r>
            <a:r>
              <a:rPr lang="en-US" sz="1800" dirty="0" smtClean="0">
                <a:solidFill>
                  <a:srgbClr val="000000"/>
                </a:solidFill>
              </a:rPr>
              <a:t> </a:t>
            </a:r>
            <a:r>
              <a:rPr lang="en-US" sz="1800" dirty="0" err="1" smtClean="0">
                <a:solidFill>
                  <a:srgbClr val="000000"/>
                </a:solidFill>
              </a:rPr>
              <a:t>тусламжийн</a:t>
            </a:r>
            <a:r>
              <a:rPr lang="en-US" sz="1800" dirty="0" smtClean="0">
                <a:solidFill>
                  <a:srgbClr val="000000"/>
                </a:solidFill>
              </a:rPr>
              <a:t> </a:t>
            </a:r>
            <a:r>
              <a:rPr lang="mn-MN" sz="1800" dirty="0" smtClean="0">
                <a:solidFill>
                  <a:srgbClr val="000000"/>
                </a:solidFill>
              </a:rPr>
              <a:t>19,8 </a:t>
            </a:r>
            <a:r>
              <a:rPr lang="en-US" sz="1800" dirty="0" err="1" smtClean="0">
                <a:solidFill>
                  <a:srgbClr val="000000"/>
                </a:solidFill>
              </a:rPr>
              <a:t>мянган</a:t>
            </a:r>
            <a:r>
              <a:rPr lang="en-US" sz="1800" dirty="0" smtClean="0">
                <a:solidFill>
                  <a:srgbClr val="000000"/>
                </a:solidFill>
              </a:rPr>
              <a:t> </a:t>
            </a:r>
            <a:r>
              <a:rPr lang="en-US" sz="1800" dirty="0" err="1" smtClean="0">
                <a:solidFill>
                  <a:srgbClr val="000000"/>
                </a:solidFill>
              </a:rPr>
              <a:t>дуудлага</a:t>
            </a:r>
            <a:r>
              <a:rPr lang="en-US" sz="1800" dirty="0" smtClean="0">
                <a:solidFill>
                  <a:srgbClr val="000000"/>
                </a:solidFill>
              </a:rPr>
              <a:t> </a:t>
            </a:r>
            <a:r>
              <a:rPr lang="en-US" sz="1800" dirty="0" err="1" smtClean="0">
                <a:solidFill>
                  <a:srgbClr val="000000"/>
                </a:solidFill>
              </a:rPr>
              <a:t>бүртгэгдсэний</a:t>
            </a:r>
            <a:r>
              <a:rPr lang="mn-MN" sz="1800" dirty="0" smtClean="0">
                <a:solidFill>
                  <a:srgbClr val="000000"/>
                </a:solidFill>
              </a:rPr>
              <a:t> 14.6 </a:t>
            </a:r>
            <a:r>
              <a:rPr lang="en-US" sz="1800" dirty="0" err="1" smtClean="0">
                <a:solidFill>
                  <a:srgbClr val="000000"/>
                </a:solidFill>
              </a:rPr>
              <a:t>хувийг</a:t>
            </a:r>
            <a:r>
              <a:rPr lang="en-US" sz="1800" dirty="0" smtClean="0">
                <a:solidFill>
                  <a:srgbClr val="000000"/>
                </a:solidFill>
              </a:rPr>
              <a:t> </a:t>
            </a:r>
            <a:r>
              <a:rPr lang="en-US" sz="1800" dirty="0" err="1" smtClean="0">
                <a:solidFill>
                  <a:srgbClr val="000000"/>
                </a:solidFill>
              </a:rPr>
              <a:t>алсын</a:t>
            </a:r>
            <a:r>
              <a:rPr lang="en-US" sz="1800" dirty="0" smtClean="0">
                <a:solidFill>
                  <a:srgbClr val="000000"/>
                </a:solidFill>
              </a:rPr>
              <a:t> </a:t>
            </a:r>
            <a:r>
              <a:rPr lang="en-US" sz="1800" dirty="0" err="1" smtClean="0">
                <a:solidFill>
                  <a:srgbClr val="000000"/>
                </a:solidFill>
              </a:rPr>
              <a:t>дуудлага</a:t>
            </a:r>
            <a:r>
              <a:rPr lang="en-US" sz="1800" dirty="0" smtClean="0">
                <a:solidFill>
                  <a:srgbClr val="000000"/>
                </a:solidFill>
              </a:rPr>
              <a:t> </a:t>
            </a:r>
            <a:r>
              <a:rPr lang="en-US" sz="1800" dirty="0" err="1" smtClean="0">
                <a:solidFill>
                  <a:srgbClr val="000000"/>
                </a:solidFill>
              </a:rPr>
              <a:t>эзэлж</a:t>
            </a:r>
            <a:r>
              <a:rPr lang="en-US" sz="1800" dirty="0" smtClean="0">
                <a:solidFill>
                  <a:srgbClr val="000000"/>
                </a:solidFill>
              </a:rPr>
              <a:t> </a:t>
            </a:r>
            <a:r>
              <a:rPr lang="en-US" sz="1800" dirty="0" err="1" smtClean="0">
                <a:solidFill>
                  <a:srgbClr val="000000"/>
                </a:solidFill>
              </a:rPr>
              <a:t>байна</a:t>
            </a:r>
            <a:r>
              <a:rPr lang="en-US" sz="1800" dirty="0" smtClean="0">
                <a:solidFill>
                  <a:srgbClr val="000000"/>
                </a:solidFill>
              </a:rPr>
              <a:t>. </a:t>
            </a:r>
          </a:p>
          <a:p>
            <a:pPr algn="just"/>
            <a:r>
              <a:rPr lang="en-US" sz="1800" dirty="0" smtClean="0">
                <a:solidFill>
                  <a:srgbClr val="000000"/>
                </a:solidFill>
              </a:rPr>
              <a:t>	</a:t>
            </a:r>
            <a:r>
              <a:rPr lang="en-US" sz="1800" dirty="0" err="1" smtClean="0">
                <a:solidFill>
                  <a:srgbClr val="000000"/>
                </a:solidFill>
              </a:rPr>
              <a:t>Энэ</a:t>
            </a:r>
            <a:r>
              <a:rPr lang="en-US" sz="1800" dirty="0" smtClean="0">
                <a:solidFill>
                  <a:srgbClr val="000000"/>
                </a:solidFill>
              </a:rPr>
              <a:t> </a:t>
            </a:r>
            <a:r>
              <a:rPr lang="en-US" sz="1800" dirty="0" err="1" smtClean="0">
                <a:solidFill>
                  <a:srgbClr val="000000"/>
                </a:solidFill>
              </a:rPr>
              <a:t>онд</a:t>
            </a:r>
            <a:r>
              <a:rPr lang="en-US" sz="1800" dirty="0" smtClean="0">
                <a:solidFill>
                  <a:srgbClr val="000000"/>
                </a:solidFill>
              </a:rPr>
              <a:t> </a:t>
            </a:r>
            <a:r>
              <a:rPr lang="mn-MN" sz="1800" dirty="0" smtClean="0">
                <a:solidFill>
                  <a:srgbClr val="000000"/>
                </a:solidFill>
              </a:rPr>
              <a:t>эрүүл мэндийн салбарт 1175 </a:t>
            </a:r>
            <a:r>
              <a:rPr lang="en-US" sz="1800" dirty="0" err="1" smtClean="0">
                <a:solidFill>
                  <a:srgbClr val="000000"/>
                </a:solidFill>
              </a:rPr>
              <a:t>удаагийн</a:t>
            </a:r>
            <a:r>
              <a:rPr lang="en-US" sz="1800" dirty="0" smtClean="0">
                <a:solidFill>
                  <a:srgbClr val="000000"/>
                </a:solidFill>
              </a:rPr>
              <a:t> </a:t>
            </a:r>
            <a:r>
              <a:rPr lang="en-US" sz="1800" dirty="0" err="1" smtClean="0">
                <a:solidFill>
                  <a:srgbClr val="000000"/>
                </a:solidFill>
              </a:rPr>
              <a:t>сургалт</a:t>
            </a:r>
            <a:r>
              <a:rPr lang="en-US" sz="1800" dirty="0" smtClean="0">
                <a:solidFill>
                  <a:srgbClr val="000000"/>
                </a:solidFill>
              </a:rPr>
              <a:t> </a:t>
            </a:r>
            <a:r>
              <a:rPr lang="en-US" sz="1800" dirty="0" err="1" smtClean="0">
                <a:solidFill>
                  <a:srgbClr val="000000"/>
                </a:solidFill>
              </a:rPr>
              <a:t>хийгдэж</a:t>
            </a:r>
            <a:r>
              <a:rPr lang="mn-MN" sz="1800" dirty="0" smtClean="0">
                <a:solidFill>
                  <a:srgbClr val="000000"/>
                </a:solidFill>
              </a:rPr>
              <a:t>, давхардсан тоогоор 30.2 </a:t>
            </a:r>
            <a:r>
              <a:rPr lang="en-US" sz="1800" dirty="0" err="1" smtClean="0">
                <a:solidFill>
                  <a:srgbClr val="000000"/>
                </a:solidFill>
              </a:rPr>
              <a:t>мянган</a:t>
            </a:r>
            <a:r>
              <a:rPr lang="en-US" sz="1800" dirty="0" smtClean="0">
                <a:solidFill>
                  <a:srgbClr val="000000"/>
                </a:solidFill>
              </a:rPr>
              <a:t> </a:t>
            </a:r>
            <a:r>
              <a:rPr lang="en-US" sz="1800" dirty="0" err="1" smtClean="0">
                <a:solidFill>
                  <a:srgbClr val="000000"/>
                </a:solidFill>
              </a:rPr>
              <a:t>хүн</a:t>
            </a:r>
            <a:r>
              <a:rPr lang="en-US" sz="1800" dirty="0" smtClean="0">
                <a:solidFill>
                  <a:srgbClr val="000000"/>
                </a:solidFill>
              </a:rPr>
              <a:t> </a:t>
            </a:r>
            <a:r>
              <a:rPr lang="en-US" sz="1800" dirty="0" err="1" smtClean="0">
                <a:solidFill>
                  <a:srgbClr val="000000"/>
                </a:solidFill>
              </a:rPr>
              <a:t>хамрагдан</a:t>
            </a:r>
            <a:r>
              <a:rPr lang="mn-MN" sz="1800" dirty="0" smtClean="0">
                <a:solidFill>
                  <a:srgbClr val="000000"/>
                </a:solidFill>
              </a:rPr>
              <a:t>, 14.8 </a:t>
            </a:r>
            <a:r>
              <a:rPr lang="en-US" sz="1800" dirty="0" err="1" smtClean="0">
                <a:solidFill>
                  <a:srgbClr val="000000"/>
                </a:solidFill>
              </a:rPr>
              <a:t>мянган</a:t>
            </a:r>
            <a:r>
              <a:rPr lang="en-US" sz="1800" dirty="0" smtClean="0">
                <a:solidFill>
                  <a:srgbClr val="000000"/>
                </a:solidFill>
              </a:rPr>
              <a:t> </a:t>
            </a:r>
            <a:r>
              <a:rPr lang="en-US" sz="1800" dirty="0" err="1" smtClean="0">
                <a:solidFill>
                  <a:srgbClr val="000000"/>
                </a:solidFill>
              </a:rPr>
              <a:t>хүний</a:t>
            </a:r>
            <a:r>
              <a:rPr lang="en-US" sz="1800" dirty="0" smtClean="0">
                <a:solidFill>
                  <a:srgbClr val="000000"/>
                </a:solidFill>
              </a:rPr>
              <a:t> </a:t>
            </a:r>
            <a:r>
              <a:rPr lang="en-US" sz="1800" dirty="0" err="1" smtClean="0">
                <a:solidFill>
                  <a:srgbClr val="000000"/>
                </a:solidFill>
              </a:rPr>
              <a:t>бие</a:t>
            </a:r>
            <a:r>
              <a:rPr lang="en-US" sz="1800" dirty="0" smtClean="0">
                <a:solidFill>
                  <a:srgbClr val="000000"/>
                </a:solidFill>
              </a:rPr>
              <a:t> </a:t>
            </a:r>
            <a:r>
              <a:rPr lang="en-US" sz="1800" dirty="0" err="1" smtClean="0">
                <a:solidFill>
                  <a:srgbClr val="000000"/>
                </a:solidFill>
              </a:rPr>
              <a:t>бялдрын</a:t>
            </a:r>
            <a:r>
              <a:rPr lang="en-US" sz="1800" dirty="0" smtClean="0">
                <a:solidFill>
                  <a:srgbClr val="000000"/>
                </a:solidFill>
              </a:rPr>
              <a:t> </a:t>
            </a:r>
            <a:r>
              <a:rPr lang="en-US" sz="1800" dirty="0" err="1" smtClean="0">
                <a:solidFill>
                  <a:srgbClr val="000000"/>
                </a:solidFill>
              </a:rPr>
              <a:t>хөгжлийн</a:t>
            </a:r>
            <a:r>
              <a:rPr lang="en-US" sz="1800" dirty="0" smtClean="0">
                <a:solidFill>
                  <a:srgbClr val="000000"/>
                </a:solidFill>
              </a:rPr>
              <a:t> </a:t>
            </a:r>
            <a:r>
              <a:rPr lang="en-US" sz="1800" dirty="0" err="1" smtClean="0">
                <a:solidFill>
                  <a:srgbClr val="000000"/>
                </a:solidFill>
              </a:rPr>
              <a:t>түвшинг</a:t>
            </a:r>
            <a:r>
              <a:rPr lang="en-US" sz="1800" dirty="0" smtClean="0">
                <a:solidFill>
                  <a:srgbClr val="000000"/>
                </a:solidFill>
              </a:rPr>
              <a:t> </a:t>
            </a:r>
            <a:r>
              <a:rPr lang="en-US" sz="1800" dirty="0" err="1" smtClean="0">
                <a:solidFill>
                  <a:srgbClr val="000000"/>
                </a:solidFill>
              </a:rPr>
              <a:t>тодорхойлж</a:t>
            </a:r>
            <a:r>
              <a:rPr lang="en-US" sz="1800" dirty="0" smtClean="0">
                <a:solidFill>
                  <a:srgbClr val="000000"/>
                </a:solidFill>
              </a:rPr>
              <a:t>, </a:t>
            </a:r>
            <a:r>
              <a:rPr lang="mn-MN" sz="1800" dirty="0" smtClean="0">
                <a:solidFill>
                  <a:srgbClr val="000000"/>
                </a:solidFill>
              </a:rPr>
              <a:t>1574 </a:t>
            </a:r>
            <a:r>
              <a:rPr lang="en-US" sz="1800" dirty="0" err="1" smtClean="0">
                <a:solidFill>
                  <a:srgbClr val="000000"/>
                </a:solidFill>
              </a:rPr>
              <a:t>жирэмсэн</a:t>
            </a:r>
            <a:r>
              <a:rPr lang="en-US" sz="1800" dirty="0" smtClean="0">
                <a:solidFill>
                  <a:srgbClr val="000000"/>
                </a:solidFill>
              </a:rPr>
              <a:t> </a:t>
            </a:r>
            <a:r>
              <a:rPr lang="en-US" sz="1800" dirty="0" err="1" smtClean="0">
                <a:solidFill>
                  <a:srgbClr val="000000"/>
                </a:solidFill>
              </a:rPr>
              <a:t>эмэгтэйг</a:t>
            </a:r>
            <a:r>
              <a:rPr lang="en-US" sz="1800" dirty="0" smtClean="0">
                <a:solidFill>
                  <a:srgbClr val="000000"/>
                </a:solidFill>
              </a:rPr>
              <a:t> </a:t>
            </a:r>
            <a:r>
              <a:rPr lang="en-US" sz="1800" dirty="0" err="1" smtClean="0">
                <a:solidFill>
                  <a:srgbClr val="000000"/>
                </a:solidFill>
              </a:rPr>
              <a:t>шинээр</a:t>
            </a:r>
            <a:r>
              <a:rPr lang="en-US" sz="1800" dirty="0" smtClean="0">
                <a:solidFill>
                  <a:srgbClr val="000000"/>
                </a:solidFill>
              </a:rPr>
              <a:t> </a:t>
            </a:r>
            <a:r>
              <a:rPr lang="en-US" sz="1800" dirty="0" err="1" smtClean="0">
                <a:solidFill>
                  <a:srgbClr val="000000"/>
                </a:solidFill>
              </a:rPr>
              <a:t>хяналтанд</a:t>
            </a:r>
            <a:r>
              <a:rPr lang="en-US" sz="1800" dirty="0" smtClean="0">
                <a:solidFill>
                  <a:srgbClr val="000000"/>
                </a:solidFill>
              </a:rPr>
              <a:t> </a:t>
            </a:r>
            <a:r>
              <a:rPr lang="en-US" sz="1800" dirty="0" err="1" smtClean="0">
                <a:solidFill>
                  <a:srgbClr val="000000"/>
                </a:solidFill>
              </a:rPr>
              <a:t>авсан</a:t>
            </a:r>
            <a:r>
              <a:rPr lang="en-US" sz="1800" dirty="0" smtClean="0">
                <a:solidFill>
                  <a:srgbClr val="000000"/>
                </a:solidFill>
              </a:rPr>
              <a:t> </a:t>
            </a:r>
            <a:r>
              <a:rPr lang="en-US" sz="1800" dirty="0" err="1" smtClean="0">
                <a:solidFill>
                  <a:srgbClr val="000000"/>
                </a:solidFill>
              </a:rPr>
              <a:t>байна</a:t>
            </a:r>
            <a:endParaRPr lang="en-US" sz="1800" dirty="0"/>
          </a:p>
        </p:txBody>
      </p:sp>
      <p:sp>
        <p:nvSpPr>
          <p:cNvPr id="4" name="Slide Number Placeholder 3"/>
          <p:cNvSpPr>
            <a:spLocks noGrp="1"/>
          </p:cNvSpPr>
          <p:nvPr>
            <p:ph type="sldNum" sz="quarter" idx="12"/>
          </p:nvPr>
        </p:nvSpPr>
        <p:spPr/>
        <p:txBody>
          <a:bodyPr/>
          <a:lstStyle/>
          <a:p>
            <a:pPr>
              <a:defRPr/>
            </a:pPr>
            <a:fld id="{D67E10A6-507A-4F06-8C52-CE20B7346BE2}" type="slidenum">
              <a:rPr lang="en-US" smtClean="0"/>
              <a:pPr>
                <a:defRPr/>
              </a:pPr>
              <a:t>9</a:t>
            </a:fld>
            <a:endParaRPr lang="en-US"/>
          </a:p>
        </p:txBody>
      </p:sp>
      <p:pic>
        <p:nvPicPr>
          <p:cNvPr id="5" name="Picture 2" descr="C:\Documents and Settings\All Users\Documents\Information logo\8.jpg"/>
          <p:cNvPicPr>
            <a:picLocks noChangeAspect="1" noChangeArrowheads="1"/>
          </p:cNvPicPr>
          <p:nvPr/>
        </p:nvPicPr>
        <p:blipFill>
          <a:blip r:embed="rId2" cstate="print"/>
          <a:srcRect/>
          <a:stretch>
            <a:fillRect/>
          </a:stretch>
        </p:blipFill>
        <p:spPr bwMode="auto">
          <a:xfrm>
            <a:off x="838200" y="457200"/>
            <a:ext cx="914400" cy="762000"/>
          </a:xfrm>
          <a:prstGeom prst="rect">
            <a:avLst/>
          </a:prstGeom>
          <a:noFill/>
        </p:spPr>
      </p:pic>
    </p:spTree>
  </p:cSld>
  <p:clrMapOvr>
    <a:masterClrMapping/>
  </p:clrMapOvr>
  <p:transition/>
</p:sld>
</file>

<file path=ppt/theme/theme1.xml><?xml version="1.0" encoding="utf-8"?>
<a:theme xmlns:a="http://schemas.openxmlformats.org/drawingml/2006/main" name="Судалгааны үр дүн 1">
  <a:themeElements>
    <a:clrScheme name="Custom 2">
      <a:dk1>
        <a:srgbClr val="938953"/>
      </a:dk1>
      <a:lt1>
        <a:srgbClr val="FFFFFF"/>
      </a:lt1>
      <a:dk2>
        <a:srgbClr val="938953"/>
      </a:dk2>
      <a:lt2>
        <a:srgbClr val="EEECE1"/>
      </a:lt2>
      <a:accent1>
        <a:srgbClr val="0070C0"/>
      </a:accent1>
      <a:accent2>
        <a:srgbClr val="FF0000"/>
      </a:accent2>
      <a:accent3>
        <a:srgbClr val="92D050"/>
      </a:accent3>
      <a:accent4>
        <a:srgbClr val="7030A0"/>
      </a:accent4>
      <a:accent5>
        <a:srgbClr val="00B0F0"/>
      </a:accent5>
      <a:accent6>
        <a:srgbClr val="FFC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8700</TotalTime>
  <Words>1784</Words>
  <Application>Microsoft Office PowerPoint</Application>
  <PresentationFormat>On-screen Show (4:3)</PresentationFormat>
  <Paragraphs>521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Судалгааны үр дүн 1</vt:lpstr>
      <vt:lpstr>Slide 1</vt:lpstr>
      <vt:lpstr>ХҮН АМ, /урдчилсан дүнгээр/</vt:lpstr>
      <vt:lpstr>               ХҮН АМ, НИЙГМИЙН ҮЗҮҮЛЭЛТ – Нийгмийн даатгал /жилийн эцсийн байдлаар/</vt:lpstr>
      <vt:lpstr>               ХҮН АМ, НИЙГМИЙН ҮЗҮҮЛЭЛТ - Халамж</vt:lpstr>
      <vt:lpstr>               ХҮН АМ, НИЙГМИЙН ҮЗҮҮЛЭЛТ - Хөдөлмөр</vt:lpstr>
      <vt:lpstr>               ХҮН АМ, НИЙГМИЙН ҮЗҮҮЛЭЛТ - Боловсрол</vt:lpstr>
      <vt:lpstr>Гол нэр төрлийн бүтээгдэхүүний үнэ</vt:lpstr>
      <vt:lpstr>Slide 8</vt:lpstr>
      <vt:lpstr>ЭРҮҮЛ МЭНД</vt:lpstr>
      <vt:lpstr>ХҮН АМ, НИЙГМИЙН ҮЗҮҮЛЭЛТ Эрүүл мэнд</vt:lpstr>
      <vt:lpstr>Slide 11</vt:lpstr>
      <vt:lpstr>АЖ ҮЙЛДВЭРИЙН САЛБАРЫН НИЙТ ҮЙЛДВЭРЛЭЛ  </vt:lpstr>
      <vt:lpstr>Slide 13</vt:lpstr>
      <vt:lpstr>Slide 14</vt:lpstr>
      <vt:lpstr>Slide 15</vt:lpstr>
      <vt:lpstr>Slide 16</vt:lpstr>
      <vt:lpstr>ХӨДӨӨ АЖ АХУЙН САЛБАР </vt:lpstr>
      <vt:lpstr>ХӨДӨӨ АЖ АХУЙН САЛБАР</vt:lpstr>
      <vt:lpstr>ХӨДӨӨ АЖ АХУЙН САЛБАР</vt:lpstr>
      <vt:lpstr>ХӨДӨӨ АЖ АХУЙН САЛБАР</vt:lpstr>
      <vt:lpstr>ХӨДӨӨ АЖ АХУЙН САЛБАР</vt:lpstr>
      <vt:lpstr>ХӨДӨӨ АЖ АХУЙН САЛБАР</vt:lpstr>
      <vt:lpstr>ХӨДӨӨ АЖ АХУЙН САЛБАР</vt:lpstr>
      <vt:lpstr>ХӨДӨӨ АЖ АХУЙН САЛБАР </vt:lpstr>
      <vt:lpstr>ХӨДӨӨ АЖ АХУЙН САЛБАР </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lkhagvatseren</dc:creator>
  <cp:lastModifiedBy>unurbat</cp:lastModifiedBy>
  <cp:revision>949</cp:revision>
  <cp:lastPrinted>2014-03-10T06:51:59Z</cp:lastPrinted>
  <dcterms:created xsi:type="dcterms:W3CDTF">2012-05-08T06:38:29Z</dcterms:created>
  <dcterms:modified xsi:type="dcterms:W3CDTF">2016-01-15T07:20:17Z</dcterms:modified>
</cp:coreProperties>
</file>