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395" r:id="rId3"/>
    <p:sldId id="396" r:id="rId4"/>
    <p:sldId id="386" r:id="rId5"/>
    <p:sldId id="387" r:id="rId6"/>
    <p:sldId id="393" r:id="rId7"/>
    <p:sldId id="394" r:id="rId8"/>
    <p:sldId id="397" r:id="rId9"/>
    <p:sldId id="389" r:id="rId10"/>
    <p:sldId id="353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>
        <p:scale>
          <a:sx n="70" d="100"/>
          <a:sy n="70" d="100"/>
        </p:scale>
        <p:origin x="-199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Xevleliin%20baga%20xural%202015\hevleliin%20baga%20hural%20grafi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Xevleliin%20baga%20xural%202015\hevleliin%20baga%20hural%20grafi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gmid\Documents\grafik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gmid\Documents\grafik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gmid\Documents\grafik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/>
            </a:pPr>
            <a:r>
              <a:rPr lang="mn-MN" dirty="0"/>
              <a:t>Хөдөлмөрийн хэлтсээс ажилд зуучлуулан орсон иргэд / эхний </a:t>
            </a:r>
            <a:r>
              <a:rPr lang="en-US" dirty="0" smtClean="0"/>
              <a:t>5</a:t>
            </a:r>
            <a:r>
              <a:rPr lang="mn-MN" dirty="0" smtClean="0"/>
              <a:t> </a:t>
            </a:r>
            <a:r>
              <a:rPr lang="mn-MN" dirty="0"/>
              <a:t>сарын байдлаар/ 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Sheet1!$I$10</c:f>
              <c:strCache>
                <c:ptCount val="1"/>
                <c:pt idx="0">
                  <c:v>Хөдөлмөрийн хэлтсээс ажилд зуучлуулан орсон иргэд / эхний 6 сарын байдлаар/  </c:v>
                </c:pt>
              </c:strCache>
            </c:strRef>
          </c:tx>
          <c:dLbls>
            <c:showVal val="1"/>
          </c:dLbls>
          <c:cat>
            <c:numRef>
              <c:f>Sheet1!$I$11:$L$11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Sheet1!$I$12:$L$12</c:f>
              <c:numCache>
                <c:formatCode>General</c:formatCode>
                <c:ptCount val="4"/>
                <c:pt idx="0">
                  <c:v>720</c:v>
                </c:pt>
                <c:pt idx="1">
                  <c:v>330</c:v>
                </c:pt>
                <c:pt idx="2">
                  <c:v>106</c:v>
                </c:pt>
                <c:pt idx="3">
                  <c:v>461</c:v>
                </c:pt>
              </c:numCache>
            </c:numRef>
          </c:val>
        </c:ser>
        <c:marker val="1"/>
        <c:axId val="41092224"/>
        <c:axId val="41093760"/>
      </c:lineChart>
      <c:catAx>
        <c:axId val="41092224"/>
        <c:scaling>
          <c:orientation val="minMax"/>
        </c:scaling>
        <c:axPos val="b"/>
        <c:numFmt formatCode="General" sourceLinked="1"/>
        <c:majorTickMark val="none"/>
        <c:tickLblPos val="nextTo"/>
        <c:crossAx val="41093760"/>
        <c:crosses val="autoZero"/>
        <c:auto val="1"/>
        <c:lblAlgn val="ctr"/>
        <c:lblOffset val="100"/>
      </c:catAx>
      <c:valAx>
        <c:axId val="410937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1092224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dLbls>
            <c:dLbl>
              <c:idx val="2"/>
              <c:layout>
                <c:manualLayout>
                  <c:x val="-2.7548205382644596E-2"/>
                  <c:y val="6.7878761964681719E-2"/>
                </c:manualLayout>
              </c:layout>
              <c:showVal val="1"/>
            </c:dLbl>
            <c:showVal val="1"/>
          </c:dLbls>
          <c:cat>
            <c:strRef>
              <c:f>Sheet1!$Q$9:$T$9</c:f>
              <c:strCache>
                <c:ptCount val="4"/>
                <c:pt idx="0">
                  <c:v>2013.VI</c:v>
                </c:pt>
                <c:pt idx="1">
                  <c:v>2014.VI</c:v>
                </c:pt>
                <c:pt idx="2">
                  <c:v>2015.VI</c:v>
                </c:pt>
                <c:pt idx="3">
                  <c:v>2016.VI</c:v>
                </c:pt>
              </c:strCache>
            </c:strRef>
          </c:cat>
          <c:val>
            <c:numRef>
              <c:f>Sheet1!$Q$10:$T$10</c:f>
              <c:numCache>
                <c:formatCode>General</c:formatCode>
                <c:ptCount val="4"/>
                <c:pt idx="0">
                  <c:v>110.6</c:v>
                </c:pt>
                <c:pt idx="1">
                  <c:v>119.8</c:v>
                </c:pt>
                <c:pt idx="2">
                  <c:v>110.4</c:v>
                </c:pt>
                <c:pt idx="3">
                  <c:v>112.7</c:v>
                </c:pt>
              </c:numCache>
            </c:numRef>
          </c:val>
        </c:ser>
        <c:marker val="1"/>
        <c:axId val="41494400"/>
        <c:axId val="41495936"/>
      </c:lineChart>
      <c:catAx>
        <c:axId val="41494400"/>
        <c:scaling>
          <c:orientation val="minMax"/>
        </c:scaling>
        <c:axPos val="b"/>
        <c:tickLblPos val="nextTo"/>
        <c:crossAx val="41495936"/>
        <c:crosses val="autoZero"/>
        <c:auto val="1"/>
        <c:lblAlgn val="ctr"/>
        <c:lblOffset val="100"/>
      </c:catAx>
      <c:valAx>
        <c:axId val="41495936"/>
        <c:scaling>
          <c:orientation val="minMax"/>
        </c:scaling>
        <c:delete val="1"/>
        <c:axPos val="l"/>
        <c:numFmt formatCode="General" sourceLinked="1"/>
        <c:tickLblPos val="none"/>
        <c:crossAx val="41494400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Амаржсан эх, амьд төрсөн хүүхдийн тоо</a:t>
            </a:r>
            <a:r>
              <a:rPr lang="en-US" sz="1400">
                <a:latin typeface="Arial" pitchFamily="34" charset="0"/>
                <a:cs typeface="Arial" pitchFamily="34" charset="0"/>
              </a:rPr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Sheet1!$E$13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Sheet1!$F$11:$G$11</c:f>
              <c:strCache>
                <c:ptCount val="2"/>
                <c:pt idx="0">
                  <c:v>Амаржсан эх 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Sheet1!$F$12:$G$12</c:f>
              <c:numCache>
                <c:formatCode>General</c:formatCode>
                <c:ptCount val="2"/>
                <c:pt idx="0">
                  <c:v>417</c:v>
                </c:pt>
                <c:pt idx="1">
                  <c:v>418</c:v>
                </c:pt>
              </c:numCache>
            </c:numRef>
          </c:val>
        </c:ser>
        <c:ser>
          <c:idx val="1"/>
          <c:order val="1"/>
          <c:tx>
            <c:strRef>
              <c:f>Sheet1!$E$12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9.6618357487922701E-3"/>
                  <c:y val="1.228878648233486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Sheet1!$F$11:$G$11</c:f>
              <c:strCache>
                <c:ptCount val="2"/>
                <c:pt idx="0">
                  <c:v>Амаржсан эх 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Sheet1!$F$13:$G$13</c:f>
              <c:numCache>
                <c:formatCode>General</c:formatCode>
                <c:ptCount val="2"/>
                <c:pt idx="0">
                  <c:v>370</c:v>
                </c:pt>
                <c:pt idx="1">
                  <c:v>373</c:v>
                </c:pt>
              </c:numCache>
            </c:numRef>
          </c:val>
        </c:ser>
        <c:axId val="83692544"/>
        <c:axId val="83718912"/>
      </c:barChart>
      <c:catAx>
        <c:axId val="83692544"/>
        <c:scaling>
          <c:orientation val="minMax"/>
        </c:scaling>
        <c:axPos val="b"/>
        <c:majorTickMark val="none"/>
        <c:tickLblPos val="nextTo"/>
        <c:crossAx val="83718912"/>
        <c:crosses val="autoZero"/>
        <c:auto val="1"/>
        <c:lblAlgn val="ctr"/>
        <c:lblOffset val="100"/>
      </c:catAx>
      <c:valAx>
        <c:axId val="83718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6925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title>
      <c:tx>
        <c:rich>
          <a:bodyPr/>
          <a:lstStyle/>
          <a:p>
            <a:pPr>
              <a:defRPr sz="1600"/>
            </a:pPr>
            <a:r>
              <a:rPr lang="mn-MN" sz="1600"/>
              <a:t>Нийт нас баралт, нялхсын эндэгдэл</a:t>
            </a:r>
            <a:r>
              <a:rPr lang="en-US" sz="1600"/>
              <a:t>      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82E-2"/>
          <c:y val="0.20860163312919244"/>
          <c:w val="0.86388888888889181"/>
          <c:h val="0.56137588480497702"/>
        </c:manualLayout>
      </c:layout>
      <c:barChart>
        <c:barDir val="col"/>
        <c:grouping val="clustered"/>
        <c:ser>
          <c:idx val="0"/>
          <c:order val="0"/>
          <c:tx>
            <c:strRef>
              <c:f>Sheet1!$E$28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Sheet1!$I$19:$J$19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Sheet1!$F$28:$G$28</c:f>
              <c:numCache>
                <c:formatCode>General</c:formatCode>
                <c:ptCount val="2"/>
                <c:pt idx="0">
                  <c:v>104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Sheet1!$I$19:$J$19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Sheet1!$F$29:$G$29</c:f>
              <c:numCache>
                <c:formatCode>General</c:formatCode>
                <c:ptCount val="2"/>
                <c:pt idx="0">
                  <c:v>99</c:v>
                </c:pt>
                <c:pt idx="1">
                  <c:v>9</c:v>
                </c:pt>
              </c:numCache>
            </c:numRef>
          </c:val>
        </c:ser>
        <c:dLbls>
          <c:showVal val="1"/>
        </c:dLbls>
        <c:overlap val="-25"/>
        <c:axId val="83744640"/>
        <c:axId val="83746176"/>
      </c:barChart>
      <c:catAx>
        <c:axId val="837446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3746176"/>
        <c:crosses val="autoZero"/>
        <c:auto val="1"/>
        <c:lblAlgn val="ctr"/>
        <c:lblOffset val="100"/>
      </c:catAx>
      <c:valAx>
        <c:axId val="83746176"/>
        <c:scaling>
          <c:orientation val="minMax"/>
        </c:scaling>
        <c:delete val="1"/>
        <c:axPos val="l"/>
        <c:numFmt formatCode="General" sourceLinked="1"/>
        <c:tickLblPos val="none"/>
        <c:crossAx val="83744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6284521678556381"/>
          <c:y val="0.51840296004665687"/>
          <c:w val="0.12531523627289379"/>
          <c:h val="0.30593941382327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ТӨЛЛӨСӨН</a:t>
            </a:r>
            <a:r>
              <a:rPr lang="mn-MN" sz="1400" baseline="0">
                <a:latin typeface="Arial" pitchFamily="34" charset="0"/>
                <a:cs typeface="Arial" pitchFamily="34" charset="0"/>
              </a:rPr>
              <a:t> ХЭЭЛТЭГЧ </a:t>
            </a:r>
            <a:r>
              <a:rPr lang="mn-MN" sz="1400" b="0" baseline="0">
                <a:latin typeface="Arial" pitchFamily="34" charset="0"/>
                <a:cs typeface="Arial" pitchFamily="34" charset="0"/>
              </a:rPr>
              <a:t>/хувиар/</a:t>
            </a:r>
            <a:endParaRPr lang="en-US" sz="1400" b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4.4494146940799319E-2"/>
                  <c:y val="-6.0185267134469096E-2"/>
                </c:manualLayout>
              </c:layout>
              <c:showVal val="1"/>
            </c:dLbl>
            <c:dLbl>
              <c:idx val="1"/>
              <c:layout>
                <c:manualLayout>
                  <c:x val="-4.6329385889636872E-2"/>
                  <c:y val="-6.9444626847689511E-2"/>
                </c:manualLayout>
              </c:layout>
              <c:showVal val="1"/>
            </c:dLbl>
            <c:dLbl>
              <c:idx val="2"/>
              <c:layout>
                <c:manualLayout>
                  <c:x val="-3.9881077242583045E-2"/>
                  <c:y val="-7.2066665562730531E-2"/>
                </c:manualLayout>
              </c:layout>
              <c:showVal val="1"/>
            </c:dLbl>
            <c:dLbl>
              <c:idx val="3"/>
              <c:layout>
                <c:manualLayout>
                  <c:x val="-4.6800681789907393E-2"/>
                  <c:y val="-5.8177625992900189E-2"/>
                </c:manualLayout>
              </c:layout>
              <c:showVal val="1"/>
            </c:dLbl>
            <c:dLbl>
              <c:idx val="4"/>
              <c:layout>
                <c:manualLayout>
                  <c:x val="-4.6800681789907393E-2"/>
                  <c:y val="-6.481494699107931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Sheet1!$C$13:$G$13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Sheet1!$C$14:$G$14</c:f>
              <c:numCache>
                <c:formatCode>General</c:formatCode>
                <c:ptCount val="5"/>
                <c:pt idx="0">
                  <c:v>27.9</c:v>
                </c:pt>
                <c:pt idx="1">
                  <c:v>25.9</c:v>
                </c:pt>
                <c:pt idx="2" formatCode="0.0">
                  <c:v>30.2</c:v>
                </c:pt>
                <c:pt idx="3">
                  <c:v>31.1</c:v>
                </c:pt>
                <c:pt idx="4" formatCode="0.0">
                  <c:v>26</c:v>
                </c:pt>
              </c:numCache>
            </c:numRef>
          </c:val>
        </c:ser>
        <c:dLbls>
          <c:showVal val="1"/>
        </c:dLbls>
        <c:marker val="1"/>
        <c:axId val="84309888"/>
        <c:axId val="84311424"/>
      </c:lineChart>
      <c:catAx>
        <c:axId val="843098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4311424"/>
        <c:crosses val="autoZero"/>
        <c:auto val="1"/>
        <c:lblAlgn val="ctr"/>
        <c:lblOffset val="100"/>
      </c:catAx>
      <c:valAx>
        <c:axId val="84311424"/>
        <c:scaling>
          <c:orientation val="minMax"/>
        </c:scaling>
        <c:delete val="1"/>
        <c:axPos val="l"/>
        <c:numFmt formatCode="General" sourceLinked="1"/>
        <c:tickLblPos val="none"/>
        <c:crossAx val="8430988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mn-MN" sz="1400" dirty="0">
                <a:latin typeface="Arial" pitchFamily="34" charset="0"/>
                <a:cs typeface="Arial" pitchFamily="34" charset="0"/>
              </a:rPr>
              <a:t>Бойжсон төл </a:t>
            </a:r>
            <a:r>
              <a:rPr lang="mn-MN" sz="1000" b="0" dirty="0">
                <a:latin typeface="Arial" pitchFamily="34" charset="0"/>
                <a:cs typeface="Arial" pitchFamily="34" charset="0"/>
              </a:rPr>
              <a:t>/Хувиар/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Sheet1!$A$16</c:f>
              <c:strCache>
                <c:ptCount val="1"/>
                <c:pt idx="0">
                  <c:v>Бойжсон төл</c:v>
                </c:pt>
              </c:strCache>
            </c:strRef>
          </c:tx>
          <c:dLbls>
            <c:dLbl>
              <c:idx val="0"/>
              <c:layout>
                <c:manualLayout>
                  <c:x val="-5.5555555555555455E-2"/>
                  <c:y val="-7.407407407407407E-2"/>
                </c:manualLayout>
              </c:layout>
              <c:showVal val="1"/>
            </c:dLbl>
            <c:dLbl>
              <c:idx val="1"/>
              <c:layout>
                <c:manualLayout>
                  <c:x val="-4.6992142466135076E-2"/>
                  <c:y val="-6.4814859604173158E-2"/>
                </c:manualLayout>
              </c:layout>
              <c:showVal val="1"/>
            </c:dLbl>
            <c:dLbl>
              <c:idx val="2"/>
              <c:layout>
                <c:manualLayout>
                  <c:x val="-4.0187459200923023E-2"/>
                  <c:y val="-7.6270544206827925E-2"/>
                </c:manualLayout>
              </c:layout>
              <c:showVal val="1"/>
            </c:dLbl>
            <c:dLbl>
              <c:idx val="3"/>
              <c:layout>
                <c:manualLayout>
                  <c:x val="-4.2455865556604341E-2"/>
                  <c:y val="-7.6270544206827925E-2"/>
                </c:manualLayout>
              </c:layout>
              <c:showVal val="1"/>
            </c:dLbl>
            <c:dLbl>
              <c:idx val="4"/>
              <c:layout>
                <c:manualLayout>
                  <c:x val="-4.0697006743066082E-2"/>
                  <c:y val="-7.62705442068279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Sheet1!$C$13:$G$13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Sheet1!$C$17:$G$17</c:f>
              <c:numCache>
                <c:formatCode>General</c:formatCode>
                <c:ptCount val="5"/>
                <c:pt idx="0">
                  <c:v>99.4</c:v>
                </c:pt>
                <c:pt idx="1">
                  <c:v>98.5</c:v>
                </c:pt>
                <c:pt idx="2">
                  <c:v>98.9</c:v>
                </c:pt>
                <c:pt idx="3">
                  <c:v>99.6</c:v>
                </c:pt>
                <c:pt idx="4">
                  <c:v>95.8</c:v>
                </c:pt>
              </c:numCache>
            </c:numRef>
          </c:val>
        </c:ser>
        <c:dLbls>
          <c:showVal val="1"/>
        </c:dLbls>
        <c:marker val="1"/>
        <c:axId val="85609472"/>
        <c:axId val="85611264"/>
      </c:lineChart>
      <c:catAx>
        <c:axId val="856094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5611264"/>
        <c:crosses val="autoZero"/>
        <c:auto val="1"/>
        <c:lblAlgn val="ctr"/>
        <c:lblOffset val="100"/>
      </c:catAx>
      <c:valAx>
        <c:axId val="85611264"/>
        <c:scaling>
          <c:orientation val="minMax"/>
        </c:scaling>
        <c:delete val="1"/>
        <c:axPos val="l"/>
        <c:numFmt formatCode="General" sourceLinked="1"/>
        <c:tickLblPos val="none"/>
        <c:crossAx val="8560947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>
                <a:latin typeface="Arial" pitchFamily="34" charset="0"/>
                <a:cs typeface="Arial" pitchFamily="34" charset="0"/>
              </a:rPr>
              <a:t>Том малын зүй бус хорогдол </a:t>
            </a:r>
            <a:r>
              <a:rPr lang="mn-MN" sz="1600" b="0">
                <a:latin typeface="Arial" pitchFamily="34" charset="0"/>
                <a:cs typeface="Arial" pitchFamily="34" charset="0"/>
              </a:rPr>
              <a:t>/толгой/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Sheet1!$A$21</c:f>
              <c:strCache>
                <c:ptCount val="1"/>
                <c:pt idx="0">
                  <c:v>Том малын зүй бус хорогдол</c:v>
                </c:pt>
              </c:strCache>
            </c:strRef>
          </c:tx>
          <c:dLbls>
            <c:dLbl>
              <c:idx val="0"/>
              <c:layout>
                <c:manualLayout>
                  <c:x val="-5.7544211705655497E-2"/>
                  <c:y val="-9.2830096696523784E-2"/>
                </c:manualLayout>
              </c:layout>
              <c:showVal val="1"/>
            </c:dLbl>
            <c:dLbl>
              <c:idx val="1"/>
              <c:layout>
                <c:manualLayout>
                  <c:x val="-5.8333333333333591E-2"/>
                  <c:y val="-7.8703703703703734E-2"/>
                </c:manualLayout>
              </c:layout>
              <c:showVal val="1"/>
            </c:dLbl>
            <c:dLbl>
              <c:idx val="2"/>
              <c:layout>
                <c:manualLayout>
                  <c:x val="-4.6163108493465936E-2"/>
                  <c:y val="-7.8822501712345824E-2"/>
                </c:manualLayout>
              </c:layout>
              <c:showVal val="1"/>
            </c:dLbl>
            <c:dLbl>
              <c:idx val="3"/>
              <c:layout>
                <c:manualLayout>
                  <c:x val="-5.5296031359814583E-2"/>
                  <c:y val="-9.0455974790741064E-2"/>
                </c:manualLayout>
              </c:layout>
              <c:showVal val="1"/>
            </c:dLbl>
            <c:dLbl>
              <c:idx val="4"/>
              <c:layout>
                <c:manualLayout>
                  <c:x val="-4.7222222222222332E-2"/>
                  <c:y val="-6.481481481481507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Sheet1!$C$21:$G$21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Sheet1!$C$22:$G$22</c:f>
              <c:numCache>
                <c:formatCode>General</c:formatCode>
                <c:ptCount val="5"/>
                <c:pt idx="0">
                  <c:v>3971</c:v>
                </c:pt>
                <c:pt idx="1">
                  <c:v>32620</c:v>
                </c:pt>
                <c:pt idx="2">
                  <c:v>14004</c:v>
                </c:pt>
                <c:pt idx="3">
                  <c:v>2518</c:v>
                </c:pt>
                <c:pt idx="4">
                  <c:v>91428</c:v>
                </c:pt>
              </c:numCache>
            </c:numRef>
          </c:val>
        </c:ser>
        <c:dLbls>
          <c:showVal val="1"/>
        </c:dLbls>
        <c:marker val="1"/>
        <c:axId val="85664896"/>
        <c:axId val="85666432"/>
      </c:lineChart>
      <c:catAx>
        <c:axId val="856648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5666432"/>
        <c:crosses val="autoZero"/>
        <c:auto val="1"/>
        <c:lblAlgn val="ctr"/>
        <c:lblOffset val="100"/>
      </c:catAx>
      <c:valAx>
        <c:axId val="85666432"/>
        <c:scaling>
          <c:orientation val="minMax"/>
        </c:scaling>
        <c:delete val="1"/>
        <c:axPos val="l"/>
        <c:numFmt formatCode="General" sourceLinked="1"/>
        <c:tickLblPos val="none"/>
        <c:crossAx val="8566489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5"/>
  <c:chart>
    <c:title>
      <c:tx>
        <c:rich>
          <a:bodyPr/>
          <a:lstStyle/>
          <a:p>
            <a:pPr>
              <a:defRPr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Нэг цонхны үйлчилгээ эхний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5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 сар /мян.хүн/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Pt>
            <c:idx val="8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'нэг цонх график'!$C$2:$C$10</c:f>
              <c:strCache>
                <c:ptCount val="9"/>
                <c:pt idx="0">
                  <c:v>Хөдөлмөрийн хэлтэс</c:v>
                </c:pt>
                <c:pt idx="1">
                  <c:v>Газрын алба</c:v>
                </c:pt>
                <c:pt idx="2">
                  <c:v>Нийгмийн даатгал</c:v>
                </c:pt>
                <c:pt idx="3">
                  <c:v>Эд хөрөнгийн улсын бүртгэл</c:v>
                </c:pt>
                <c:pt idx="4">
                  <c:v>Төрийн архив</c:v>
                </c:pt>
                <c:pt idx="5">
                  <c:v>Мэдээлэл зөвлөмж</c:v>
                </c:pt>
                <c:pt idx="6">
                  <c:v>Халамж үйлчилгээний хэлтэс</c:v>
                </c:pt>
                <c:pt idx="7">
                  <c:v>Улсын бүртгэл</c:v>
                </c:pt>
                <c:pt idx="8">
                  <c:v>Нийт</c:v>
                </c:pt>
              </c:strCache>
            </c:strRef>
          </c:cat>
          <c:val>
            <c:numRef>
              <c:f>'нэг цонх график'!$D$2:$D$10</c:f>
              <c:numCache>
                <c:formatCode>0.0</c:formatCode>
                <c:ptCount val="9"/>
                <c:pt idx="0" formatCode="General">
                  <c:v>0.2</c:v>
                </c:pt>
                <c:pt idx="1">
                  <c:v>0.3</c:v>
                </c:pt>
                <c:pt idx="2" formatCode="General">
                  <c:v>0.6</c:v>
                </c:pt>
                <c:pt idx="3" formatCode="General">
                  <c:v>0.7</c:v>
                </c:pt>
                <c:pt idx="4">
                  <c:v>0.8</c:v>
                </c:pt>
                <c:pt idx="5">
                  <c:v>1.1000000000000001</c:v>
                </c:pt>
                <c:pt idx="6">
                  <c:v>0.4</c:v>
                </c:pt>
                <c:pt idx="7">
                  <c:v>1.8</c:v>
                </c:pt>
                <c:pt idx="8">
                  <c:v>5.9</c:v>
                </c:pt>
              </c:numCache>
            </c:numRef>
          </c:val>
        </c:ser>
        <c:dLbls>
          <c:showVal val="1"/>
        </c:dLbls>
        <c:overlap val="-25"/>
        <c:axId val="113418624"/>
        <c:axId val="113420928"/>
      </c:barChart>
      <c:catAx>
        <c:axId val="1134186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3420928"/>
        <c:crosses val="autoZero"/>
        <c:auto val="1"/>
        <c:lblAlgn val="ctr"/>
        <c:lblOffset val="100"/>
      </c:catAx>
      <c:valAx>
        <c:axId val="1134209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341862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77B3-2735-41E1-92AA-D07C364C94FD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9234-F431-4DB1-91E9-24C586141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8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6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4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8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0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4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9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B8E6-F6F1-402E-849F-BD7AE4313BB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. zav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811" y="40944"/>
            <a:ext cx="11328189" cy="67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0025" y="1862967"/>
            <a:ext cx="7239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3632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ХҮН АМ, НИЙГМИЙН </a:t>
            </a:r>
            <a:r>
              <a:rPr lang="mn-M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ҮЗҮҮЛЭЛТ -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4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1320800" cy="762000"/>
          </a:xfrm>
          <a:prstGeom prst="rect">
            <a:avLst/>
          </a:prstGeom>
          <a:noFill/>
        </p:spPr>
      </p:pic>
      <p:pic>
        <p:nvPicPr>
          <p:cNvPr id="1026" name="Char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493" y="1610436"/>
            <a:ext cx="4558352" cy="262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/>
          <p:nvPr/>
        </p:nvGraphicFramePr>
        <p:xfrm>
          <a:off x="6346208" y="1651379"/>
          <a:ext cx="5063319" cy="252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310183" y="4486469"/>
            <a:ext cx="10345005" cy="16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14650" algn="l"/>
                <a:tab pos="3754438" algn="ctr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Эхний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mn-M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сард 15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хөдөлмөр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эрхлэлтийн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албанд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бүртгэгдсэн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өнгөрсөн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мөн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үеэс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19.9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буюу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260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хүнээр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нэмэгдсэн байна. Оны эхнээс өссөн дүнгээр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461</a:t>
            </a:r>
            <a:r>
              <a:rPr kumimoji="0" lang="mn-M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хүн хөдөлмөрийн хэлтсээр зуучлуулан ажилд орсон байна.</a:t>
            </a:r>
            <a:endParaRPr kumimoji="0" lang="mn-M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8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634" y="457200"/>
            <a:ext cx="8836166" cy="960438"/>
          </a:xfrm>
        </p:spPr>
        <p:txBody>
          <a:bodyPr/>
          <a:lstStyle/>
          <a:p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МАКРО ЭДИЙН ЗАСГИЙН ҮЗҮҮЛЭЛТ</a:t>
            </a:r>
            <a:b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Хэрэглээний үнийн индекс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All Users\Documents\Information logo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1828800" cy="990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05551" y="4579793"/>
            <a:ext cx="10435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Хэрэглээний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бараа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үйлчилгээний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ерөнхий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-р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үеэс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2.3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өнгөрсөн сараас 0.7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өссөн нь мах, махан бүтээгдэхүүний үнэ өссөнтэй холбоотой.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542393" y="1699714"/>
          <a:ext cx="7911792" cy="261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0783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10890913" cy="960438"/>
          </a:xfrm>
        </p:spPr>
        <p:txBody>
          <a:bodyPr/>
          <a:lstStyle/>
          <a:p>
            <a:pPr algn="ctr"/>
            <a: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АМ, НИЙГМИЙН ҮЗҮҮЛЭЛТ</a:t>
            </a:r>
            <a:b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Эрүүл мэнд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496" y="0"/>
            <a:ext cx="1127077" cy="10372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14901" y="1561110"/>
            <a:ext cx="9853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Эхний 1 дүгээр улиралд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370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эх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амаржиж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373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хүүхэд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амьд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төрж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99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барж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1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хүртэл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насны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хүүхэд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эндэж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126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өвчин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мөн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үетэй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өвчин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15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-аа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 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  байна. Энэ улиралд 4.9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өвчтөнийг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хоногоор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хэвтүүл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эмчлэн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амбулатороор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үйлчилж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368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жирэмсэн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эхийг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шинээр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хяналтанд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чээ.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877266" cy="960438"/>
          </a:xfrm>
        </p:spPr>
        <p:txBody>
          <a:bodyPr/>
          <a:lstStyle/>
          <a:p>
            <a:pPr algn="ctr"/>
            <a: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АМ, НИЙГМИЙН ҮЗҮҮЛЭЛТ</a:t>
            </a:r>
            <a:b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Эрүүл мэнд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017896" cy="968991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1574326" y="1331012"/>
          <a:ext cx="4621758" cy="24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123935" y="1347718"/>
          <a:ext cx="5244649" cy="23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42948" y="3787180"/>
          <a:ext cx="8065828" cy="2601438"/>
        </p:xfrm>
        <a:graphic>
          <a:graphicData uri="http://schemas.openxmlformats.org/drawingml/2006/table">
            <a:tbl>
              <a:tblPr/>
              <a:tblGrid>
                <a:gridCol w="2261042"/>
                <a:gridCol w="1391410"/>
                <a:gridCol w="1391410"/>
                <a:gridCol w="3021966"/>
              </a:tblGrid>
              <a:tr h="215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Үзүүлэлт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Хувь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44670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Амаржсан эх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11.3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Төрсөн хүүхэд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10.8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52942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нас баралт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41361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Нялхсын эндэгдэл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35.7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54597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Халдварт өвчнөөр өвчлөгчдийн тоо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 </a:t>
                      </a:r>
                      <a:r>
                        <a:rPr lang="mn-MN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 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791" y="0"/>
            <a:ext cx="1371600" cy="114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381001"/>
            <a:ext cx="7865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5719" y="1446663"/>
            <a:ext cx="97445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сарын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үнээр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5529.9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он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оос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5.0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264.5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өссөн байна. Н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ийт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үйлдвэрлэлд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цахилгаан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дулаан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усан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хангамжийн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51.1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хүнсний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21.0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хув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хувцас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20.6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хув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модон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эдлэл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6.5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хув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эзэлж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7262" y="276367"/>
            <a:ext cx="7772400" cy="1170295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ХӨДӨӨ АЖ АХУЙН САЛБАР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05802" y="984366"/>
            <a:ext cx="9794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Төл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бойжилт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-р сарын 1-ний байдлаар оны эхний эх малын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83.4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хувь нь буюу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1050.4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мянган эх мал төллөж, гарсан төлийн 94.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хувь буюу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995.7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мянган төл бойжиж байгаа нь өнгөрсөн оны мөн үеэс эх малын төллөлт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12.4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мянгаар өсч,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smtClean="0">
                <a:latin typeface="Arial" pitchFamily="34" charset="0"/>
                <a:cs typeface="Arial" pitchFamily="34" charset="0"/>
              </a:rPr>
              <a:t>бойжсон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төл 28.8 мянгаар буурсан байна.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927297" y="3289110"/>
          <a:ext cx="5637276" cy="248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592915" y="3302757"/>
          <a:ext cx="5294285" cy="24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7262" y="276367"/>
            <a:ext cx="7772400" cy="1170295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ХӨДӨӨ АЖ АХУЙН САЛБАР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55593" y="1362461"/>
            <a:ext cx="99082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Том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зүй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бус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хорогдол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6-р сарын 1-ний  байдлаар аймгийн хэмжээгээр 121.2 мянган мал хорогдоод байгаа нь өнгөрсөн оны мөн үеэс 20.2 дахин буюу 115.2 мянган толгойгоор  өссөн  байна. Нийт хорогдолд хээлтэгчийн хорогдол 20.0 хув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ь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, бог малын хорогдол 92.1 хувь, бод малын хорогдол 7.9 хувийг тус тус эзэлж байна.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347415" y="3370997"/>
          <a:ext cx="8011236" cy="268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160060" y="777922"/>
          <a:ext cx="10140286" cy="532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</TotalTime>
  <Words>445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               ХҮН АМ, НИЙГМИЙН ҮЗҮҮЛЭЛТ - Хөдөлмөр</vt:lpstr>
      <vt:lpstr>    МАКРО ЭДИЙН ЗАСГИЙН ҮЗҮҮЛЭЛТ                Хэрэглээний үнийн индекс</vt:lpstr>
      <vt:lpstr>ХҮН АМ, НИЙГМИЙН ҮЗҮҮЛЭЛТ Эрүүл мэнд</vt:lpstr>
      <vt:lpstr>ХҮН АМ, НИЙГМИЙН ҮЗҮҮЛЭЛТ Эрүүл мэнд</vt:lpstr>
      <vt:lpstr>Slide 6</vt:lpstr>
      <vt:lpstr>ХӨДӨӨ АЖ АХУЙН САЛБАР </vt:lpstr>
      <vt:lpstr>ХӨДӨӨ АЖ АХУЙН САЛБАР 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БҮРТГЭЛ, СТАТИСТИКИЙН ҮЙЛ АЖИЛЛАГААНЫ УЯЛДАА, НЭГДМЭЛ БАЙДЛЫГ ХАНГАХ НЬ</dc:title>
  <dc:creator>Batbuyan</dc:creator>
  <cp:lastModifiedBy>unurbat</cp:lastModifiedBy>
  <cp:revision>234</cp:revision>
  <cp:lastPrinted>2016-01-27T11:41:07Z</cp:lastPrinted>
  <dcterms:created xsi:type="dcterms:W3CDTF">2016-01-21T11:01:30Z</dcterms:created>
  <dcterms:modified xsi:type="dcterms:W3CDTF">2016-06-16T08:17:01Z</dcterms:modified>
</cp:coreProperties>
</file>