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5" r:id="rId2"/>
    <p:sldId id="395" r:id="rId3"/>
    <p:sldId id="396" r:id="rId4"/>
    <p:sldId id="386" r:id="rId5"/>
    <p:sldId id="387" r:id="rId6"/>
    <p:sldId id="393" r:id="rId7"/>
    <p:sldId id="388" r:id="rId8"/>
    <p:sldId id="392" r:id="rId9"/>
    <p:sldId id="394" r:id="rId10"/>
    <p:sldId id="397" r:id="rId11"/>
    <p:sldId id="389" r:id="rId12"/>
    <p:sldId id="353"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764" autoAdjust="0"/>
    <p:restoredTop sz="94660"/>
  </p:normalViewPr>
  <p:slideViewPr>
    <p:cSldViewPr snapToGrid="0">
      <p:cViewPr>
        <p:scale>
          <a:sx n="70" d="100"/>
          <a:sy n="70" d="100"/>
        </p:scale>
        <p:origin x="-420" y="-9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016%20sariin%20medeenii%20%20grafik\Ervvl%20mend%20grafi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Xevleliin%20baga%20xural%202015\hevleliin%20baga%20hural%20grafi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016%20sariin%20medeenii%20%20grafik\Aj%20infografik%202015%20-%20Cop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2016%20sariin%20medeenii%20%20grafik\Aj%20infografik%202015%20-%20Cop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segmid\Documents\grafik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tsegmid\Documents\grafik20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tsegmid\Documents\grafik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300"/>
            </a:pPr>
            <a:r>
              <a:rPr lang="mn-MN" sz="1300" dirty="0"/>
              <a:t>Хөдөлмөрийн хэлтсээс ажилд зуучлуулан орсон иргэд             </a:t>
            </a:r>
            <a:r>
              <a:rPr lang="mn-MN" sz="1300" dirty="0" smtClean="0"/>
              <a:t>                         </a:t>
            </a:r>
            <a:r>
              <a:rPr lang="mn-MN" sz="1300" dirty="0"/>
              <a:t>/ эхний 4 сар /  </a:t>
            </a:r>
          </a:p>
        </c:rich>
      </c:tx>
      <c:layout/>
    </c:title>
    <c:plotArea>
      <c:layout/>
      <c:lineChart>
        <c:grouping val="standard"/>
        <c:ser>
          <c:idx val="0"/>
          <c:order val="0"/>
          <c:tx>
            <c:strRef>
              <c:f>Sheet1!$I$22</c:f>
              <c:strCache>
                <c:ptCount val="1"/>
                <c:pt idx="0">
                  <c:v>Хөдөлмөрийн хэлтсээс ажилд зуучлуулан орсон иргэд  / эхний 4 сар /  </c:v>
                </c:pt>
              </c:strCache>
            </c:strRef>
          </c:tx>
          <c:dLbls>
            <c:showVal val="1"/>
          </c:dLbls>
          <c:cat>
            <c:numRef>
              <c:f>Sheet1!$I$24:$K$24</c:f>
              <c:numCache>
                <c:formatCode>General</c:formatCode>
                <c:ptCount val="3"/>
                <c:pt idx="0">
                  <c:v>2014</c:v>
                </c:pt>
                <c:pt idx="1">
                  <c:v>2015</c:v>
                </c:pt>
                <c:pt idx="2">
                  <c:v>2016</c:v>
                </c:pt>
              </c:numCache>
            </c:numRef>
          </c:cat>
          <c:val>
            <c:numRef>
              <c:f>Sheet1!$I$25:$K$25</c:f>
              <c:numCache>
                <c:formatCode>General</c:formatCode>
                <c:ptCount val="3"/>
                <c:pt idx="0">
                  <c:v>195</c:v>
                </c:pt>
                <c:pt idx="1">
                  <c:v>72</c:v>
                </c:pt>
                <c:pt idx="2">
                  <c:v>244</c:v>
                </c:pt>
              </c:numCache>
            </c:numRef>
          </c:val>
        </c:ser>
        <c:marker val="1"/>
        <c:axId val="70025600"/>
        <c:axId val="78125312"/>
      </c:lineChart>
      <c:catAx>
        <c:axId val="70025600"/>
        <c:scaling>
          <c:orientation val="minMax"/>
        </c:scaling>
        <c:axPos val="b"/>
        <c:numFmt formatCode="General" sourceLinked="1"/>
        <c:majorTickMark val="none"/>
        <c:tickLblPos val="nextTo"/>
        <c:crossAx val="78125312"/>
        <c:crosses val="autoZero"/>
        <c:auto val="1"/>
        <c:lblAlgn val="ctr"/>
        <c:lblOffset val="100"/>
      </c:catAx>
      <c:valAx>
        <c:axId val="78125312"/>
        <c:scaling>
          <c:orientation val="minMax"/>
        </c:scaling>
        <c:delete val="1"/>
        <c:axPos val="l"/>
        <c:numFmt formatCode="General" sourceLinked="1"/>
        <c:majorTickMark val="none"/>
        <c:tickLblPos val="nextTo"/>
        <c:crossAx val="70025600"/>
        <c:crosses val="autoZero"/>
        <c:crossBetween val="between"/>
      </c:valAx>
    </c:plotArea>
    <c:plotVisOnly val="1"/>
  </c:chart>
  <c:txPr>
    <a:bodyPr/>
    <a:lstStyle/>
    <a:p>
      <a:pPr>
        <a:defRPr>
          <a:latin typeface="Arial" pitchFamily="34" charset="0"/>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5"/>
  <c:chart>
    <c:title>
      <c:tx>
        <c:rich>
          <a:bodyPr/>
          <a:lstStyle/>
          <a:p>
            <a:pPr>
              <a:defRPr/>
            </a:pPr>
            <a:r>
              <a:rPr lang="mn-MN">
                <a:latin typeface="Arial" pitchFamily="34" charset="0"/>
                <a:cs typeface="Arial" pitchFamily="34" charset="0"/>
              </a:rPr>
              <a:t>Нэг цонхны үйлчилгээ эхний </a:t>
            </a:r>
            <a:r>
              <a:rPr lang="en-US">
                <a:latin typeface="Arial" pitchFamily="34" charset="0"/>
                <a:cs typeface="Arial" pitchFamily="34" charset="0"/>
              </a:rPr>
              <a:t>4</a:t>
            </a:r>
            <a:r>
              <a:rPr lang="mn-MN">
                <a:latin typeface="Arial" pitchFamily="34" charset="0"/>
                <a:cs typeface="Arial" pitchFamily="34" charset="0"/>
              </a:rPr>
              <a:t> сар </a:t>
            </a:r>
            <a:r>
              <a:rPr lang="mn-MN" sz="1400">
                <a:latin typeface="Arial" pitchFamily="34" charset="0"/>
                <a:cs typeface="Arial" pitchFamily="34" charset="0"/>
              </a:rPr>
              <a:t>/мян.хүн/</a:t>
            </a:r>
            <a:endParaRPr lang="en-US" sz="1400">
              <a:latin typeface="Arial" pitchFamily="34" charset="0"/>
              <a:cs typeface="Arial" pitchFamily="34" charset="0"/>
            </a:endParaRPr>
          </a:p>
        </c:rich>
      </c:tx>
      <c:layout/>
    </c:title>
    <c:plotArea>
      <c:layout/>
      <c:barChart>
        <c:barDir val="bar"/>
        <c:grouping val="clustered"/>
        <c:ser>
          <c:idx val="0"/>
          <c:order val="0"/>
          <c:dPt>
            <c:idx val="8"/>
            <c:spPr>
              <a:solidFill>
                <a:srgbClr val="FF0000"/>
              </a:solidFill>
            </c:spPr>
          </c:dPt>
          <c:dLbls>
            <c:txPr>
              <a:bodyPr/>
              <a:lstStyle/>
              <a:p>
                <a:pPr>
                  <a:defRPr sz="1400" b="1">
                    <a:latin typeface="Arial" pitchFamily="34" charset="0"/>
                    <a:cs typeface="Arial" pitchFamily="34" charset="0"/>
                  </a:defRPr>
                </a:pPr>
                <a:endParaRPr lang="en-US"/>
              </a:p>
            </c:txPr>
            <c:showVal val="1"/>
          </c:dLbls>
          <c:cat>
            <c:strRef>
              <c:f>'нэг цонх график'!$C$2:$C$10</c:f>
              <c:strCache>
                <c:ptCount val="9"/>
                <c:pt idx="0">
                  <c:v>Хөдөлмөрийн хэлтэс</c:v>
                </c:pt>
                <c:pt idx="1">
                  <c:v>Газрын алба</c:v>
                </c:pt>
                <c:pt idx="2">
                  <c:v>Нийгмийн даатгал</c:v>
                </c:pt>
                <c:pt idx="3">
                  <c:v>Эд хөрөнгийн улсын бүртгэл</c:v>
                </c:pt>
                <c:pt idx="4">
                  <c:v>Төрийн архив</c:v>
                </c:pt>
                <c:pt idx="5">
                  <c:v>Мэдээлэл зөвлөмж</c:v>
                </c:pt>
                <c:pt idx="6">
                  <c:v>Халамж үйлчилгээний хэлтэс</c:v>
                </c:pt>
                <c:pt idx="7">
                  <c:v>Улсын бүртгэл</c:v>
                </c:pt>
                <c:pt idx="8">
                  <c:v>Нийт</c:v>
                </c:pt>
              </c:strCache>
            </c:strRef>
          </c:cat>
          <c:val>
            <c:numRef>
              <c:f>'нэг цонх график'!$D$2:$D$10</c:f>
              <c:numCache>
                <c:formatCode>0.0</c:formatCode>
                <c:ptCount val="9"/>
                <c:pt idx="0" formatCode="General">
                  <c:v>0.1</c:v>
                </c:pt>
                <c:pt idx="1">
                  <c:v>0.2</c:v>
                </c:pt>
                <c:pt idx="2" formatCode="General">
                  <c:v>0.5</c:v>
                </c:pt>
                <c:pt idx="3" formatCode="General">
                  <c:v>0.60000000000000009</c:v>
                </c:pt>
                <c:pt idx="4">
                  <c:v>0.70000000000000007</c:v>
                </c:pt>
                <c:pt idx="5">
                  <c:v>1.1000000000000001</c:v>
                </c:pt>
                <c:pt idx="6">
                  <c:v>0.30000000000000004</c:v>
                </c:pt>
                <c:pt idx="7">
                  <c:v>1.7</c:v>
                </c:pt>
                <c:pt idx="8">
                  <c:v>5.1999999999999984</c:v>
                </c:pt>
              </c:numCache>
            </c:numRef>
          </c:val>
        </c:ser>
        <c:dLbls>
          <c:showVal val="1"/>
        </c:dLbls>
        <c:overlap val="-25"/>
        <c:axId val="67736704"/>
        <c:axId val="67738240"/>
      </c:barChart>
      <c:catAx>
        <c:axId val="67736704"/>
        <c:scaling>
          <c:orientation val="minMax"/>
        </c:scaling>
        <c:axPos val="l"/>
        <c:majorTickMark val="none"/>
        <c:tickLblPos val="nextTo"/>
        <c:txPr>
          <a:bodyPr/>
          <a:lstStyle/>
          <a:p>
            <a:pPr>
              <a:defRPr sz="1200" b="1">
                <a:latin typeface="Arial" pitchFamily="34" charset="0"/>
                <a:cs typeface="Arial" pitchFamily="34" charset="0"/>
              </a:defRPr>
            </a:pPr>
            <a:endParaRPr lang="en-US"/>
          </a:p>
        </c:txPr>
        <c:crossAx val="67738240"/>
        <c:crosses val="autoZero"/>
        <c:auto val="1"/>
        <c:lblAlgn val="ctr"/>
        <c:lblOffset val="100"/>
      </c:catAx>
      <c:valAx>
        <c:axId val="67738240"/>
        <c:scaling>
          <c:orientation val="minMax"/>
        </c:scaling>
        <c:delete val="1"/>
        <c:axPos val="b"/>
        <c:numFmt formatCode="General" sourceLinked="1"/>
        <c:majorTickMark val="none"/>
        <c:tickLblPos val="none"/>
        <c:crossAx val="6773670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cked"/>
        <c:ser>
          <c:idx val="0"/>
          <c:order val="0"/>
          <c:dLbls>
            <c:dLbl>
              <c:idx val="0"/>
              <c:layout>
                <c:manualLayout>
                  <c:x val="-3.0018761726078799E-2"/>
                  <c:y val="5.4982817869415834E-2"/>
                </c:manualLayout>
              </c:layout>
              <c:showVal val="1"/>
            </c:dLbl>
            <c:dLbl>
              <c:idx val="1"/>
              <c:layout>
                <c:manualLayout>
                  <c:x val="-5.0031269543465125E-3"/>
                  <c:y val="-4.1237113402061855E-2"/>
                </c:manualLayout>
              </c:layout>
              <c:showVal val="1"/>
            </c:dLbl>
            <c:dLbl>
              <c:idx val="2"/>
              <c:layout>
                <c:manualLayout>
                  <c:x val="-3.0018761726078799E-2"/>
                  <c:y val="-5.956471935853383E-2"/>
                </c:manualLayout>
              </c:layout>
              <c:showVal val="1"/>
            </c:dLbl>
            <c:dLbl>
              <c:idx val="3"/>
              <c:layout>
                <c:manualLayout>
                  <c:x val="-3.7523452157598502E-2"/>
                  <c:y val="-6.4146620847651825E-2"/>
                </c:manualLayout>
              </c:layout>
              <c:showVal val="1"/>
            </c:dLbl>
            <c:showVal val="1"/>
          </c:dLbls>
          <c:cat>
            <c:numRef>
              <c:f>Sheet1!$H$45:$K$45</c:f>
              <c:numCache>
                <c:formatCode>General</c:formatCode>
                <c:ptCount val="4"/>
                <c:pt idx="0">
                  <c:v>2013</c:v>
                </c:pt>
                <c:pt idx="1">
                  <c:v>2014</c:v>
                </c:pt>
                <c:pt idx="2">
                  <c:v>2015</c:v>
                </c:pt>
                <c:pt idx="3">
                  <c:v>2016</c:v>
                </c:pt>
              </c:numCache>
            </c:numRef>
          </c:cat>
          <c:val>
            <c:numRef>
              <c:f>Sheet1!$H$46:$K$46</c:f>
              <c:numCache>
                <c:formatCode>General</c:formatCode>
                <c:ptCount val="4"/>
                <c:pt idx="0">
                  <c:v>110.3</c:v>
                </c:pt>
                <c:pt idx="1">
                  <c:v>118.7</c:v>
                </c:pt>
                <c:pt idx="2">
                  <c:v>101.2</c:v>
                </c:pt>
                <c:pt idx="3">
                  <c:v>104.1</c:v>
                </c:pt>
              </c:numCache>
            </c:numRef>
          </c:val>
        </c:ser>
        <c:marker val="1"/>
        <c:axId val="78423552"/>
        <c:axId val="78426880"/>
      </c:lineChart>
      <c:catAx>
        <c:axId val="78423552"/>
        <c:scaling>
          <c:orientation val="minMax"/>
        </c:scaling>
        <c:axPos val="b"/>
        <c:numFmt formatCode="General" sourceLinked="1"/>
        <c:tickLblPos val="nextTo"/>
        <c:crossAx val="78426880"/>
        <c:crosses val="autoZero"/>
        <c:auto val="1"/>
        <c:lblAlgn val="ctr"/>
        <c:lblOffset val="100"/>
      </c:catAx>
      <c:valAx>
        <c:axId val="78426880"/>
        <c:scaling>
          <c:orientation val="minMax"/>
        </c:scaling>
        <c:delete val="1"/>
        <c:axPos val="l"/>
        <c:numFmt formatCode="General" sourceLinked="1"/>
        <c:tickLblPos val="nextTo"/>
        <c:crossAx val="78423552"/>
        <c:crosses val="autoZero"/>
        <c:crossBetween val="between"/>
      </c:valAx>
    </c:plotArea>
    <c:plotVisOnly val="1"/>
  </c:chart>
  <c:txPr>
    <a:bodyPr/>
    <a:lstStyle/>
    <a:p>
      <a:pPr>
        <a:defRPr sz="1800">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6"/>
  <c:chart>
    <c:title>
      <c:tx>
        <c:rich>
          <a:bodyPr/>
          <a:lstStyle/>
          <a:p>
            <a:pPr>
              <a:defRPr sz="1400" b="1">
                <a:latin typeface="Arial" pitchFamily="34" charset="0"/>
                <a:cs typeface="Arial" pitchFamily="34" charset="0"/>
              </a:defRPr>
            </a:pPr>
            <a:r>
              <a:rPr lang="mn-MN" sz="1400" b="1">
                <a:latin typeface="Arial" pitchFamily="34" charset="0"/>
                <a:cs typeface="Arial" pitchFamily="34" charset="0"/>
              </a:rPr>
              <a:t>Нийт нас баралт, нялхсын эндэгдэл           </a:t>
            </a:r>
            <a:endParaRPr lang="en-US" sz="1400" b="1">
              <a:latin typeface="Arial" pitchFamily="34" charset="0"/>
              <a:cs typeface="Arial" pitchFamily="34" charset="0"/>
            </a:endParaRPr>
          </a:p>
        </c:rich>
      </c:tx>
      <c:layout/>
    </c:title>
    <c:plotArea>
      <c:layout>
        <c:manualLayout>
          <c:layoutTarget val="inner"/>
          <c:xMode val="edge"/>
          <c:yMode val="edge"/>
          <c:x val="2.7777777777777832E-2"/>
          <c:y val="0.20860163312919236"/>
          <c:w val="0.86388888888888971"/>
          <c:h val="0.650283245844269"/>
        </c:manualLayout>
      </c:layout>
      <c:barChart>
        <c:barDir val="col"/>
        <c:grouping val="clustered"/>
        <c:ser>
          <c:idx val="0"/>
          <c:order val="0"/>
          <c:tx>
            <c:strRef>
              <c:f>Sheet1!$E$12</c:f>
              <c:strCache>
                <c:ptCount val="1"/>
                <c:pt idx="0">
                  <c:v>2015</c:v>
                </c:pt>
              </c:strCache>
            </c:strRef>
          </c:tx>
          <c:dLbls>
            <c:txPr>
              <a:bodyPr/>
              <a:lstStyle/>
              <a:p>
                <a:pPr>
                  <a:defRPr sz="1400">
                    <a:latin typeface="Arial" pitchFamily="34" charset="0"/>
                    <a:cs typeface="Arial" pitchFamily="34" charset="0"/>
                  </a:defRPr>
                </a:pPr>
                <a:endParaRPr lang="en-US"/>
              </a:p>
            </c:txPr>
            <c:showVal val="1"/>
          </c:dLbls>
          <c:cat>
            <c:strRef>
              <c:f>Sheet1!$F$27:$G$27</c:f>
              <c:strCache>
                <c:ptCount val="2"/>
                <c:pt idx="0">
                  <c:v>Нийт нас баралт</c:v>
                </c:pt>
                <c:pt idx="1">
                  <c:v>Нялхсын эндэгдэл </c:v>
                </c:pt>
              </c:strCache>
            </c:strRef>
          </c:cat>
          <c:val>
            <c:numRef>
              <c:f>Sheet1!$F$28:$G$28</c:f>
              <c:numCache>
                <c:formatCode>General</c:formatCode>
                <c:ptCount val="2"/>
                <c:pt idx="0">
                  <c:v>126</c:v>
                </c:pt>
                <c:pt idx="1">
                  <c:v>16</c:v>
                </c:pt>
              </c:numCache>
            </c:numRef>
          </c:val>
        </c:ser>
        <c:ser>
          <c:idx val="1"/>
          <c:order val="1"/>
          <c:tx>
            <c:strRef>
              <c:f>Sheet1!$E$13</c:f>
              <c:strCache>
                <c:ptCount val="1"/>
                <c:pt idx="0">
                  <c:v>2016</c:v>
                </c:pt>
              </c:strCache>
            </c:strRef>
          </c:tx>
          <c:dLbls>
            <c:txPr>
              <a:bodyPr/>
              <a:lstStyle/>
              <a:p>
                <a:pPr>
                  <a:defRPr sz="1400">
                    <a:latin typeface="Arial" pitchFamily="34" charset="0"/>
                    <a:cs typeface="Arial" pitchFamily="34" charset="0"/>
                  </a:defRPr>
                </a:pPr>
                <a:endParaRPr lang="en-US"/>
              </a:p>
            </c:txPr>
            <c:showVal val="1"/>
          </c:dLbls>
          <c:cat>
            <c:strRef>
              <c:f>Sheet1!$F$27:$G$27</c:f>
              <c:strCache>
                <c:ptCount val="2"/>
                <c:pt idx="0">
                  <c:v>Нийт нас баралт</c:v>
                </c:pt>
                <c:pt idx="1">
                  <c:v>Нялхсын эндэгдэл </c:v>
                </c:pt>
              </c:strCache>
            </c:strRef>
          </c:cat>
          <c:val>
            <c:numRef>
              <c:f>Sheet1!$F$29:$G$29</c:f>
              <c:numCache>
                <c:formatCode>General</c:formatCode>
                <c:ptCount val="2"/>
                <c:pt idx="0">
                  <c:v>131</c:v>
                </c:pt>
                <c:pt idx="1">
                  <c:v>10</c:v>
                </c:pt>
              </c:numCache>
            </c:numRef>
          </c:val>
        </c:ser>
        <c:dLbls>
          <c:showVal val="1"/>
        </c:dLbls>
        <c:overlap val="-25"/>
        <c:axId val="108119936"/>
        <c:axId val="108413696"/>
      </c:barChart>
      <c:catAx>
        <c:axId val="108119936"/>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108413696"/>
        <c:crosses val="autoZero"/>
        <c:auto val="1"/>
        <c:lblAlgn val="ctr"/>
        <c:lblOffset val="100"/>
      </c:catAx>
      <c:valAx>
        <c:axId val="108413696"/>
        <c:scaling>
          <c:orientation val="minMax"/>
        </c:scaling>
        <c:delete val="1"/>
        <c:axPos val="l"/>
        <c:numFmt formatCode="General" sourceLinked="1"/>
        <c:tickLblPos val="nextTo"/>
        <c:crossAx val="108119936"/>
        <c:crosses val="autoZero"/>
        <c:crossBetween val="between"/>
      </c:valAx>
    </c:plotArea>
    <c:legend>
      <c:legendPos val="t"/>
      <c:layout>
        <c:manualLayout>
          <c:xMode val="edge"/>
          <c:yMode val="edge"/>
          <c:x val="0.85736832895888015"/>
          <c:y val="0.48136592300962433"/>
          <c:w val="0.13804111986001749"/>
          <c:h val="0.17630978419364246"/>
        </c:manualLayout>
      </c:layout>
      <c:txPr>
        <a:bodyPr/>
        <a:lstStyle/>
        <a:p>
          <a:pPr>
            <a:defRPr sz="1400">
              <a:latin typeface="Arial" pitchFamily="34" charset="0"/>
              <a:cs typeface="Arial" pitchFamily="34"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6"/>
  <c:chart>
    <c:title>
      <c:tx>
        <c:rich>
          <a:bodyPr/>
          <a:lstStyle/>
          <a:p>
            <a:pPr>
              <a:defRPr sz="1400">
                <a:latin typeface="Arial" pitchFamily="34" charset="0"/>
                <a:cs typeface="Arial" pitchFamily="34" charset="0"/>
              </a:defRPr>
            </a:pPr>
            <a:r>
              <a:rPr lang="mn-MN" sz="1400">
                <a:latin typeface="Arial" pitchFamily="34" charset="0"/>
                <a:cs typeface="Arial" pitchFamily="34" charset="0"/>
              </a:rPr>
              <a:t>Амаржсан эх, амьд төрсөн хүүхдийн тоо</a:t>
            </a:r>
            <a:r>
              <a:rPr lang="en-US" sz="1400">
                <a:latin typeface="Arial" pitchFamily="34" charset="0"/>
                <a:cs typeface="Arial" pitchFamily="34" charset="0"/>
              </a:rPr>
              <a:t> </a:t>
            </a:r>
          </a:p>
        </c:rich>
      </c:tx>
      <c:layout/>
    </c:title>
    <c:plotArea>
      <c:layout/>
      <c:barChart>
        <c:barDir val="col"/>
        <c:grouping val="clustered"/>
        <c:ser>
          <c:idx val="0"/>
          <c:order val="0"/>
          <c:tx>
            <c:strRef>
              <c:f>Sheet1!$E$13</c:f>
              <c:strCache>
                <c:ptCount val="1"/>
                <c:pt idx="0">
                  <c:v>2015</c:v>
                </c:pt>
              </c:strCache>
            </c:strRef>
          </c:tx>
          <c:dLbls>
            <c:txPr>
              <a:bodyPr/>
              <a:lstStyle/>
              <a:p>
                <a:pPr>
                  <a:defRPr sz="1400">
                    <a:latin typeface="Arial" pitchFamily="34" charset="0"/>
                    <a:cs typeface="Arial" pitchFamily="34" charset="0"/>
                  </a:defRPr>
                </a:pPr>
                <a:endParaRPr lang="en-US"/>
              </a:p>
            </c:txPr>
            <c:showVal val="1"/>
          </c:dLbls>
          <c:cat>
            <c:strRef>
              <c:f>Sheet1!$F$11:$G$11</c:f>
              <c:strCache>
                <c:ptCount val="2"/>
                <c:pt idx="0">
                  <c:v>Амаржсан эх </c:v>
                </c:pt>
                <c:pt idx="1">
                  <c:v>Төрсөн хүүхэд</c:v>
                </c:pt>
              </c:strCache>
            </c:strRef>
          </c:cat>
          <c:val>
            <c:numRef>
              <c:f>Sheet1!$F$12:$G$12</c:f>
              <c:numCache>
                <c:formatCode>General</c:formatCode>
                <c:ptCount val="2"/>
                <c:pt idx="0">
                  <c:v>561</c:v>
                </c:pt>
                <c:pt idx="1">
                  <c:v>563</c:v>
                </c:pt>
              </c:numCache>
            </c:numRef>
          </c:val>
        </c:ser>
        <c:ser>
          <c:idx val="1"/>
          <c:order val="1"/>
          <c:tx>
            <c:strRef>
              <c:f>Sheet1!$E$12</c:f>
              <c:strCache>
                <c:ptCount val="1"/>
                <c:pt idx="0">
                  <c:v>2016</c:v>
                </c:pt>
              </c:strCache>
            </c:strRef>
          </c:tx>
          <c:dLbls>
            <c:dLbl>
              <c:idx val="0"/>
              <c:layout>
                <c:manualLayout>
                  <c:x val="9.6618357487922701E-3"/>
                  <c:y val="1.2288786482334868E-2"/>
                </c:manualLayout>
              </c:layout>
              <c:showVal val="1"/>
            </c:dLbl>
            <c:txPr>
              <a:bodyPr/>
              <a:lstStyle/>
              <a:p>
                <a:pPr>
                  <a:defRPr sz="1400">
                    <a:latin typeface="Arial" pitchFamily="34" charset="0"/>
                    <a:cs typeface="Arial" pitchFamily="34" charset="0"/>
                  </a:defRPr>
                </a:pPr>
                <a:endParaRPr lang="en-US"/>
              </a:p>
            </c:txPr>
            <c:showVal val="1"/>
          </c:dLbls>
          <c:cat>
            <c:strRef>
              <c:f>Sheet1!$F$11:$G$11</c:f>
              <c:strCache>
                <c:ptCount val="2"/>
                <c:pt idx="0">
                  <c:v>Амаржсан эх </c:v>
                </c:pt>
                <c:pt idx="1">
                  <c:v>Төрсөн хүүхэд</c:v>
                </c:pt>
              </c:strCache>
            </c:strRef>
          </c:cat>
          <c:val>
            <c:numRef>
              <c:f>Sheet1!$F$13:$G$13</c:f>
              <c:numCache>
                <c:formatCode>General</c:formatCode>
                <c:ptCount val="2"/>
                <c:pt idx="0">
                  <c:v>489</c:v>
                </c:pt>
                <c:pt idx="1">
                  <c:v>493</c:v>
                </c:pt>
              </c:numCache>
            </c:numRef>
          </c:val>
        </c:ser>
        <c:axId val="94758400"/>
        <c:axId val="94855936"/>
      </c:barChart>
      <c:catAx>
        <c:axId val="94758400"/>
        <c:scaling>
          <c:orientation val="minMax"/>
        </c:scaling>
        <c:axPos val="b"/>
        <c:majorTickMark val="none"/>
        <c:tickLblPos val="nextTo"/>
        <c:txPr>
          <a:bodyPr/>
          <a:lstStyle/>
          <a:p>
            <a:pPr>
              <a:defRPr sz="1400">
                <a:latin typeface="Arial" pitchFamily="34" charset="0"/>
                <a:cs typeface="Arial" pitchFamily="34" charset="0"/>
              </a:defRPr>
            </a:pPr>
            <a:endParaRPr lang="en-US"/>
          </a:p>
        </c:txPr>
        <c:crossAx val="94855936"/>
        <c:crosses val="autoZero"/>
        <c:auto val="1"/>
        <c:lblAlgn val="ctr"/>
        <c:lblOffset val="100"/>
      </c:catAx>
      <c:valAx>
        <c:axId val="94855936"/>
        <c:scaling>
          <c:orientation val="minMax"/>
        </c:scaling>
        <c:delete val="1"/>
        <c:axPos val="l"/>
        <c:numFmt formatCode="General" sourceLinked="1"/>
        <c:majorTickMark val="none"/>
        <c:tickLblPos val="none"/>
        <c:crossAx val="94758400"/>
        <c:crosses val="autoZero"/>
        <c:crossBetween val="between"/>
      </c:valAx>
    </c:plotArea>
    <c:legend>
      <c:legendPos val="r"/>
      <c:layout/>
      <c:txPr>
        <a:bodyPr/>
        <a:lstStyle/>
        <a:p>
          <a:pPr>
            <a:defRPr sz="1400">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barChart>
        <c:barDir val="col"/>
        <c:grouping val="clustered"/>
        <c:ser>
          <c:idx val="0"/>
          <c:order val="0"/>
          <c:tx>
            <c:strRef>
              <c:f>Sheet1!$A$53</c:f>
              <c:strCache>
                <c:ptCount val="1"/>
                <c:pt idx="0">
                  <c:v>Боловсруулах үйлдвэр</c:v>
                </c:pt>
              </c:strCache>
            </c:strRef>
          </c:tx>
          <c:dLbls>
            <c:showVal val="1"/>
          </c:dLbls>
          <c:cat>
            <c:strRef>
              <c:f>Sheet1!$B$30:$F$31</c:f>
              <c:strCache>
                <c:ptCount val="5"/>
                <c:pt idx="0">
                  <c:v>2012</c:v>
                </c:pt>
                <c:pt idx="1">
                  <c:v>2013</c:v>
                </c:pt>
                <c:pt idx="2">
                  <c:v>2014</c:v>
                </c:pt>
                <c:pt idx="3">
                  <c:v>2015</c:v>
                </c:pt>
                <c:pt idx="4">
                  <c:v>2016</c:v>
                </c:pt>
              </c:strCache>
            </c:strRef>
          </c:cat>
          <c:val>
            <c:numRef>
              <c:f>Sheet1!$B$33:$F$33</c:f>
              <c:numCache>
                <c:formatCode>0.0</c:formatCode>
                <c:ptCount val="5"/>
                <c:pt idx="0">
                  <c:v>17.7</c:v>
                </c:pt>
                <c:pt idx="1">
                  <c:v>18.2</c:v>
                </c:pt>
                <c:pt idx="2">
                  <c:v>26.7</c:v>
                </c:pt>
                <c:pt idx="3" formatCode="General">
                  <c:v>35.9</c:v>
                </c:pt>
                <c:pt idx="4" formatCode="General">
                  <c:v>44.6</c:v>
                </c:pt>
              </c:numCache>
            </c:numRef>
          </c:val>
        </c:ser>
        <c:ser>
          <c:idx val="1"/>
          <c:order val="1"/>
          <c:tx>
            <c:strRef>
              <c:f>Sheet1!$A$54</c:f>
              <c:strCache>
                <c:ptCount val="1"/>
                <c:pt idx="0">
                  <c:v>Цахилгаан, дулааны эрчим хүч үйлдвэрлэл, усан хангамж </c:v>
                </c:pt>
              </c:strCache>
            </c:strRef>
          </c:tx>
          <c:dLbls>
            <c:showVal val="1"/>
          </c:dLbls>
          <c:cat>
            <c:strRef>
              <c:f>Sheet1!$B$30:$F$31</c:f>
              <c:strCache>
                <c:ptCount val="5"/>
                <c:pt idx="0">
                  <c:v>2012</c:v>
                </c:pt>
                <c:pt idx="1">
                  <c:v>2013</c:v>
                </c:pt>
                <c:pt idx="2">
                  <c:v>2014</c:v>
                </c:pt>
                <c:pt idx="3">
                  <c:v>2015</c:v>
                </c:pt>
                <c:pt idx="4">
                  <c:v>2016</c:v>
                </c:pt>
              </c:strCache>
            </c:strRef>
          </c:cat>
          <c:val>
            <c:numRef>
              <c:f>Sheet1!$B$34:$F$34</c:f>
              <c:numCache>
                <c:formatCode>0.0</c:formatCode>
                <c:ptCount val="5"/>
                <c:pt idx="0" formatCode="General">
                  <c:v>82.3</c:v>
                </c:pt>
                <c:pt idx="1">
                  <c:v>81.8</c:v>
                </c:pt>
                <c:pt idx="2">
                  <c:v>73.3</c:v>
                </c:pt>
                <c:pt idx="3" formatCode="General">
                  <c:v>64.099999999999994</c:v>
                </c:pt>
                <c:pt idx="4" formatCode="General">
                  <c:v>55.4</c:v>
                </c:pt>
              </c:numCache>
            </c:numRef>
          </c:val>
        </c:ser>
        <c:dLbls>
          <c:showVal val="1"/>
        </c:dLbls>
        <c:gapWidth val="75"/>
        <c:axId val="67784064"/>
        <c:axId val="67810816"/>
      </c:barChart>
      <c:catAx>
        <c:axId val="67784064"/>
        <c:scaling>
          <c:orientation val="minMax"/>
        </c:scaling>
        <c:axPos val="b"/>
        <c:majorTickMark val="none"/>
        <c:tickLblPos val="nextTo"/>
        <c:crossAx val="67810816"/>
        <c:crosses val="autoZero"/>
        <c:auto val="1"/>
        <c:lblAlgn val="ctr"/>
        <c:lblOffset val="100"/>
      </c:catAx>
      <c:valAx>
        <c:axId val="67810816"/>
        <c:scaling>
          <c:orientation val="minMax"/>
        </c:scaling>
        <c:axPos val="l"/>
        <c:numFmt formatCode="0.0" sourceLinked="1"/>
        <c:majorTickMark val="none"/>
        <c:tickLblPos val="nextTo"/>
        <c:crossAx val="67784064"/>
        <c:crosses val="autoZero"/>
        <c:crossBetween val="between"/>
      </c:valAx>
    </c:plotArea>
    <c:legend>
      <c:legendPos val="b"/>
      <c:layout/>
    </c:legend>
    <c:plotVisOnly val="1"/>
  </c:chart>
  <c:txPr>
    <a:bodyPr/>
    <a:lstStyle/>
    <a:p>
      <a:pPr>
        <a:defRPr sz="1400">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8"/>
  <c:chart>
    <c:plotArea>
      <c:layout/>
      <c:barChart>
        <c:barDir val="col"/>
        <c:grouping val="clustered"/>
        <c:ser>
          <c:idx val="0"/>
          <c:order val="0"/>
          <c:tx>
            <c:strRef>
              <c:f>Sheet1!$A$53</c:f>
              <c:strCache>
                <c:ptCount val="1"/>
                <c:pt idx="0">
                  <c:v>Боловсруулах үйлдвэр</c:v>
                </c:pt>
              </c:strCache>
            </c:strRef>
          </c:tx>
          <c:dLbls>
            <c:showVal val="1"/>
          </c:dLbls>
          <c:cat>
            <c:strRef>
              <c:f>Sheet1!$B$30:$F$31</c:f>
              <c:strCache>
                <c:ptCount val="5"/>
                <c:pt idx="0">
                  <c:v>2012</c:v>
                </c:pt>
                <c:pt idx="1">
                  <c:v>2013</c:v>
                </c:pt>
                <c:pt idx="2">
                  <c:v>2014</c:v>
                </c:pt>
                <c:pt idx="3">
                  <c:v>2015</c:v>
                </c:pt>
                <c:pt idx="4">
                  <c:v>2016</c:v>
                </c:pt>
              </c:strCache>
            </c:strRef>
          </c:cat>
          <c:val>
            <c:numRef>
              <c:f>Sheet1!$B$42:$F$42</c:f>
              <c:numCache>
                <c:formatCode>General</c:formatCode>
                <c:ptCount val="5"/>
                <c:pt idx="0" formatCode="0.0">
                  <c:v>709.8</c:v>
                </c:pt>
                <c:pt idx="1">
                  <c:v>927.9</c:v>
                </c:pt>
                <c:pt idx="2">
                  <c:v>1185.4000000000001</c:v>
                </c:pt>
                <c:pt idx="3" formatCode="0.0">
                  <c:v>1722.7</c:v>
                </c:pt>
                <c:pt idx="4">
                  <c:v>4928.5</c:v>
                </c:pt>
              </c:numCache>
            </c:numRef>
          </c:val>
        </c:ser>
        <c:ser>
          <c:idx val="1"/>
          <c:order val="1"/>
          <c:tx>
            <c:strRef>
              <c:f>Sheet1!$A$54</c:f>
              <c:strCache>
                <c:ptCount val="1"/>
                <c:pt idx="0">
                  <c:v>Цахилгаан, дулааны эрчим хүч үйлдвэрлэл, усан хангамж </c:v>
                </c:pt>
              </c:strCache>
            </c:strRef>
          </c:tx>
          <c:dLbls>
            <c:showVal val="1"/>
          </c:dLbls>
          <c:cat>
            <c:strRef>
              <c:f>Sheet1!$B$30:$F$31</c:f>
              <c:strCache>
                <c:ptCount val="5"/>
                <c:pt idx="0">
                  <c:v>2012</c:v>
                </c:pt>
                <c:pt idx="1">
                  <c:v>2013</c:v>
                </c:pt>
                <c:pt idx="2">
                  <c:v>2014</c:v>
                </c:pt>
                <c:pt idx="3">
                  <c:v>2015</c:v>
                </c:pt>
                <c:pt idx="4">
                  <c:v>2016</c:v>
                </c:pt>
              </c:strCache>
            </c:strRef>
          </c:cat>
          <c:val>
            <c:numRef>
              <c:f>Sheet1!$B$43:$F$43</c:f>
              <c:numCache>
                <c:formatCode>General</c:formatCode>
                <c:ptCount val="5"/>
                <c:pt idx="0">
                  <c:v>3293.4</c:v>
                </c:pt>
                <c:pt idx="1">
                  <c:v>4160.3999999999996</c:v>
                </c:pt>
                <c:pt idx="2" formatCode="0.0">
                  <c:v>3262</c:v>
                </c:pt>
                <c:pt idx="3">
                  <c:v>3074.3</c:v>
                </c:pt>
                <c:pt idx="4">
                  <c:v>2731.2</c:v>
                </c:pt>
              </c:numCache>
            </c:numRef>
          </c:val>
        </c:ser>
        <c:dLbls>
          <c:showVal val="1"/>
        </c:dLbls>
        <c:gapWidth val="75"/>
        <c:axId val="70047616"/>
        <c:axId val="78427264"/>
      </c:barChart>
      <c:catAx>
        <c:axId val="70047616"/>
        <c:scaling>
          <c:orientation val="minMax"/>
        </c:scaling>
        <c:axPos val="b"/>
        <c:majorTickMark val="none"/>
        <c:tickLblPos val="nextTo"/>
        <c:crossAx val="78427264"/>
        <c:crosses val="autoZero"/>
        <c:auto val="1"/>
        <c:lblAlgn val="ctr"/>
        <c:lblOffset val="100"/>
      </c:catAx>
      <c:valAx>
        <c:axId val="78427264"/>
        <c:scaling>
          <c:orientation val="minMax"/>
        </c:scaling>
        <c:axPos val="l"/>
        <c:numFmt formatCode="0.0" sourceLinked="1"/>
        <c:majorTickMark val="none"/>
        <c:tickLblPos val="nextTo"/>
        <c:crossAx val="70047616"/>
        <c:crosses val="autoZero"/>
        <c:crossBetween val="between"/>
      </c:valAx>
    </c:plotArea>
    <c:legend>
      <c:legendPos val="b"/>
      <c:layout/>
    </c:legend>
    <c:plotVisOnly val="1"/>
  </c:chart>
  <c:txPr>
    <a:bodyPr/>
    <a:lstStyle/>
    <a:p>
      <a:pPr>
        <a:defRPr sz="1400">
          <a:latin typeface="Arial" pitchFamily="34" charset="0"/>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mn-MN" sz="1400" dirty="0"/>
              <a:t>ТӨЛЛӨСӨН </a:t>
            </a:r>
            <a:r>
              <a:rPr lang="mn-MN" sz="1400" dirty="0" smtClean="0"/>
              <a:t>ХЭЭЛТЭГЧ                         </a:t>
            </a:r>
            <a:r>
              <a:rPr lang="mn-MN" sz="1400" b="0" dirty="0"/>
              <a:t>/хувиар/</a:t>
            </a:r>
            <a:endParaRPr lang="en-US" sz="1400" b="0" dirty="0"/>
          </a:p>
        </c:rich>
      </c:tx>
      <c:layout/>
    </c:title>
    <c:plotArea>
      <c:layout/>
      <c:lineChart>
        <c:grouping val="standard"/>
        <c:ser>
          <c:idx val="0"/>
          <c:order val="0"/>
          <c:dLbls>
            <c:dLbl>
              <c:idx val="0"/>
              <c:layout>
                <c:manualLayout>
                  <c:x val="-5.8333333333333473E-2"/>
                  <c:y val="-6.0185185185185147E-2"/>
                </c:manualLayout>
              </c:layout>
              <c:showVal val="1"/>
            </c:dLbl>
            <c:dLbl>
              <c:idx val="1"/>
              <c:layout>
                <c:manualLayout>
                  <c:x val="-5.5555555555555469E-2"/>
                  <c:y val="-6.9444444444444503E-2"/>
                </c:manualLayout>
              </c:layout>
              <c:showVal val="1"/>
            </c:dLbl>
            <c:dLbl>
              <c:idx val="2"/>
              <c:layout>
                <c:manualLayout>
                  <c:x val="-5.8333333333333445E-2"/>
                  <c:y val="-6.4814814814814922E-2"/>
                </c:manualLayout>
              </c:layout>
              <c:showVal val="1"/>
            </c:dLbl>
            <c:dLbl>
              <c:idx val="3"/>
              <c:layout>
                <c:manualLayout>
                  <c:x val="-5.8333333333333445E-2"/>
                  <c:y val="-5.0925925925925992E-2"/>
                </c:manualLayout>
              </c:layout>
              <c:showVal val="1"/>
            </c:dLbl>
            <c:dLbl>
              <c:idx val="4"/>
              <c:layout>
                <c:manualLayout>
                  <c:x val="-5.8333333333333445E-2"/>
                  <c:y val="-6.4814814814814922E-2"/>
                </c:manualLayout>
              </c:layout>
              <c:showVal val="1"/>
            </c:dLbl>
            <c:showVal val="1"/>
          </c:dLbls>
          <c:cat>
            <c:numRef>
              <c:f>Sheet1!$C$13:$G$13</c:f>
              <c:numCache>
                <c:formatCode>General</c:formatCode>
                <c:ptCount val="5"/>
                <c:pt idx="0">
                  <c:v>2012</c:v>
                </c:pt>
                <c:pt idx="1">
                  <c:v>2013</c:v>
                </c:pt>
                <c:pt idx="2">
                  <c:v>2014</c:v>
                </c:pt>
                <c:pt idx="3">
                  <c:v>2015</c:v>
                </c:pt>
                <c:pt idx="4">
                  <c:v>2016</c:v>
                </c:pt>
              </c:numCache>
            </c:numRef>
          </c:cat>
          <c:val>
            <c:numRef>
              <c:f>Sheet1!$C$14:$G$14</c:f>
              <c:numCache>
                <c:formatCode>General</c:formatCode>
                <c:ptCount val="5"/>
                <c:pt idx="0">
                  <c:v>75.5</c:v>
                </c:pt>
                <c:pt idx="1">
                  <c:v>74.5</c:v>
                </c:pt>
                <c:pt idx="2" formatCode="0.0">
                  <c:v>75.900000000000006</c:v>
                </c:pt>
                <c:pt idx="3">
                  <c:v>76.8</c:v>
                </c:pt>
                <c:pt idx="4" formatCode="0.0">
                  <c:v>68.900000000000006</c:v>
                </c:pt>
              </c:numCache>
            </c:numRef>
          </c:val>
        </c:ser>
        <c:dLbls>
          <c:showVal val="1"/>
        </c:dLbls>
        <c:marker val="1"/>
        <c:axId val="67755392"/>
        <c:axId val="67783680"/>
      </c:lineChart>
      <c:catAx>
        <c:axId val="67755392"/>
        <c:scaling>
          <c:orientation val="minMax"/>
        </c:scaling>
        <c:axPos val="b"/>
        <c:numFmt formatCode="General" sourceLinked="1"/>
        <c:majorTickMark val="none"/>
        <c:tickLblPos val="nextTo"/>
        <c:crossAx val="67783680"/>
        <c:crosses val="autoZero"/>
        <c:auto val="1"/>
        <c:lblAlgn val="ctr"/>
        <c:lblOffset val="100"/>
      </c:catAx>
      <c:valAx>
        <c:axId val="67783680"/>
        <c:scaling>
          <c:orientation val="minMax"/>
        </c:scaling>
        <c:delete val="1"/>
        <c:axPos val="l"/>
        <c:numFmt formatCode="General" sourceLinked="1"/>
        <c:tickLblPos val="nextTo"/>
        <c:crossAx val="67755392"/>
        <c:crosses val="autoZero"/>
        <c:crossBetween val="between"/>
      </c:valAx>
    </c:plotArea>
    <c:plotVisOnly val="1"/>
  </c:chart>
  <c:txPr>
    <a:bodyPr/>
    <a:lstStyle/>
    <a:p>
      <a:pPr>
        <a:defRPr sz="1400">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b="0"/>
            </a:pPr>
            <a:r>
              <a:rPr lang="mn-MN" b="0" dirty="0"/>
              <a:t>Бойжсон төл</a:t>
            </a:r>
            <a:r>
              <a:rPr lang="mn-MN" sz="1400" b="0" dirty="0"/>
              <a:t> /мян.тол/</a:t>
            </a:r>
          </a:p>
        </c:rich>
      </c:tx>
      <c:layout/>
    </c:title>
    <c:plotArea>
      <c:layout/>
      <c:lineChart>
        <c:grouping val="standard"/>
        <c:ser>
          <c:idx val="0"/>
          <c:order val="0"/>
          <c:tx>
            <c:strRef>
              <c:f>Sheet1!$A$16</c:f>
              <c:strCache>
                <c:ptCount val="1"/>
                <c:pt idx="0">
                  <c:v>Бойжсон төл</c:v>
                </c:pt>
              </c:strCache>
            </c:strRef>
          </c:tx>
          <c:dLbls>
            <c:dLbl>
              <c:idx val="0"/>
              <c:layout>
                <c:manualLayout>
                  <c:x val="-5.555555555555549E-2"/>
                  <c:y val="-7.407407407407407E-2"/>
                </c:manualLayout>
              </c:layout>
              <c:showVal val="1"/>
            </c:dLbl>
            <c:dLbl>
              <c:idx val="1"/>
              <c:layout>
                <c:manualLayout>
                  <c:x val="-5.8333333333333445E-2"/>
                  <c:y val="-6.4814814814814922E-2"/>
                </c:manualLayout>
              </c:layout>
              <c:showVal val="1"/>
            </c:dLbl>
            <c:dLbl>
              <c:idx val="2"/>
              <c:layout>
                <c:manualLayout>
                  <c:x val="-5.8333333333333445E-2"/>
                  <c:y val="-6.9444444444444503E-2"/>
                </c:manualLayout>
              </c:layout>
              <c:showVal val="1"/>
            </c:dLbl>
            <c:dLbl>
              <c:idx val="3"/>
              <c:layout>
                <c:manualLayout>
                  <c:x val="-5.8333333333333445E-2"/>
                  <c:y val="-6.9444444444444503E-2"/>
                </c:manualLayout>
              </c:layout>
              <c:showVal val="1"/>
            </c:dLbl>
            <c:dLbl>
              <c:idx val="4"/>
              <c:layout>
                <c:manualLayout>
                  <c:x val="-6.1111111111111123E-2"/>
                  <c:y val="-6.9444444444444503E-2"/>
                </c:manualLayout>
              </c:layout>
              <c:showVal val="1"/>
            </c:dLbl>
            <c:showVal val="1"/>
          </c:dLbls>
          <c:cat>
            <c:numRef>
              <c:f>Sheet1!$C$13:$G$13</c:f>
              <c:numCache>
                <c:formatCode>General</c:formatCode>
                <c:ptCount val="5"/>
                <c:pt idx="0">
                  <c:v>2012</c:v>
                </c:pt>
                <c:pt idx="1">
                  <c:v>2013</c:v>
                </c:pt>
                <c:pt idx="2">
                  <c:v>2014</c:v>
                </c:pt>
                <c:pt idx="3">
                  <c:v>2015</c:v>
                </c:pt>
                <c:pt idx="4">
                  <c:v>2016</c:v>
                </c:pt>
              </c:numCache>
            </c:numRef>
          </c:cat>
          <c:val>
            <c:numRef>
              <c:f>Sheet1!$C$17:$G$17</c:f>
              <c:numCache>
                <c:formatCode>General</c:formatCode>
                <c:ptCount val="5"/>
                <c:pt idx="0">
                  <c:v>621.5</c:v>
                </c:pt>
                <c:pt idx="1">
                  <c:v>701.5</c:v>
                </c:pt>
                <c:pt idx="2">
                  <c:v>794.4</c:v>
                </c:pt>
                <c:pt idx="3" formatCode="0.0">
                  <c:v>898</c:v>
                </c:pt>
                <c:pt idx="4">
                  <c:v>824.2</c:v>
                </c:pt>
              </c:numCache>
            </c:numRef>
          </c:val>
        </c:ser>
        <c:dLbls>
          <c:showVal val="1"/>
        </c:dLbls>
        <c:marker val="1"/>
        <c:axId val="78482048"/>
        <c:axId val="78527872"/>
      </c:lineChart>
      <c:catAx>
        <c:axId val="78482048"/>
        <c:scaling>
          <c:orientation val="minMax"/>
        </c:scaling>
        <c:axPos val="b"/>
        <c:numFmt formatCode="General" sourceLinked="1"/>
        <c:majorTickMark val="none"/>
        <c:tickLblPos val="nextTo"/>
        <c:crossAx val="78527872"/>
        <c:crosses val="autoZero"/>
        <c:auto val="1"/>
        <c:lblAlgn val="ctr"/>
        <c:lblOffset val="100"/>
      </c:catAx>
      <c:valAx>
        <c:axId val="78527872"/>
        <c:scaling>
          <c:orientation val="minMax"/>
        </c:scaling>
        <c:delete val="1"/>
        <c:axPos val="l"/>
        <c:numFmt formatCode="General" sourceLinked="1"/>
        <c:tickLblPos val="nextTo"/>
        <c:crossAx val="78482048"/>
        <c:crosses val="autoZero"/>
        <c:crossBetween val="between"/>
      </c:valAx>
    </c:plotArea>
    <c:plotVisOnly val="1"/>
  </c:chart>
  <c:txPr>
    <a:bodyPr/>
    <a:lstStyle/>
    <a:p>
      <a:pPr>
        <a:defRPr sz="1400">
          <a:latin typeface="Arial" pitchFamily="34" charset="0"/>
          <a:cs typeface="Arial"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dirty="0"/>
              <a:t>Том малын зүй бус хорогдол </a:t>
            </a:r>
            <a:r>
              <a:rPr lang="mn-MN" sz="1400" b="0" dirty="0"/>
              <a:t>/мян.толгой/</a:t>
            </a:r>
          </a:p>
        </c:rich>
      </c:tx>
      <c:layout/>
    </c:title>
    <c:plotArea>
      <c:layout/>
      <c:lineChart>
        <c:grouping val="standard"/>
        <c:ser>
          <c:idx val="0"/>
          <c:order val="0"/>
          <c:tx>
            <c:strRef>
              <c:f>Sheet1!$A$21</c:f>
              <c:strCache>
                <c:ptCount val="1"/>
                <c:pt idx="0">
                  <c:v>Том малын зүй бус хорогдол</c:v>
                </c:pt>
              </c:strCache>
            </c:strRef>
          </c:tx>
          <c:dLbls>
            <c:dLbl>
              <c:idx val="0"/>
              <c:layout>
                <c:manualLayout>
                  <c:x val="-3.8067052534403595E-2"/>
                  <c:y val="-8.2027452717064075E-2"/>
                </c:manualLayout>
              </c:layout>
              <c:showVal val="1"/>
            </c:dLbl>
            <c:dLbl>
              <c:idx val="1"/>
              <c:layout>
                <c:manualLayout>
                  <c:x val="-4.0860564183040737E-2"/>
                  <c:y val="-8.7310157559526577E-2"/>
                </c:manualLayout>
              </c:layout>
              <c:showVal val="1"/>
            </c:dLbl>
            <c:dLbl>
              <c:idx val="2"/>
              <c:layout>
                <c:manualLayout>
                  <c:x val="-4.1666666666666664E-2"/>
                  <c:y val="-6.4815179352580923E-2"/>
                </c:manualLayout>
              </c:layout>
              <c:showVal val="1"/>
            </c:dLbl>
            <c:dLbl>
              <c:idx val="3"/>
              <c:layout>
                <c:manualLayout>
                  <c:x val="-3.647862191261305E-2"/>
                  <c:y val="-9.9566669795200735E-2"/>
                </c:manualLayout>
              </c:layout>
              <c:showVal val="1"/>
            </c:dLbl>
            <c:dLbl>
              <c:idx val="4"/>
              <c:layout>
                <c:manualLayout>
                  <c:x val="-4.722222222222229E-2"/>
                  <c:y val="-6.4814814814814922E-2"/>
                </c:manualLayout>
              </c:layout>
              <c:showVal val="1"/>
            </c:dLbl>
            <c:showVal val="1"/>
          </c:dLbls>
          <c:cat>
            <c:numRef>
              <c:f>Sheet1!$C$21:$G$21</c:f>
              <c:numCache>
                <c:formatCode>General</c:formatCode>
                <c:ptCount val="5"/>
                <c:pt idx="0">
                  <c:v>2012</c:v>
                </c:pt>
                <c:pt idx="1">
                  <c:v>2013</c:v>
                </c:pt>
                <c:pt idx="2">
                  <c:v>2014</c:v>
                </c:pt>
                <c:pt idx="3">
                  <c:v>2015</c:v>
                </c:pt>
                <c:pt idx="4">
                  <c:v>2016</c:v>
                </c:pt>
              </c:numCache>
            </c:numRef>
          </c:cat>
          <c:val>
            <c:numRef>
              <c:f>Sheet1!$C$22:$G$22</c:f>
              <c:numCache>
                <c:formatCode>General</c:formatCode>
                <c:ptCount val="5"/>
                <c:pt idx="0">
                  <c:v>6.3</c:v>
                </c:pt>
                <c:pt idx="1">
                  <c:v>38.700000000000003</c:v>
                </c:pt>
                <c:pt idx="2">
                  <c:v>17.100000000000001</c:v>
                </c:pt>
                <c:pt idx="3">
                  <c:v>4.5999999999999996</c:v>
                </c:pt>
                <c:pt idx="4">
                  <c:v>114.3</c:v>
                </c:pt>
              </c:numCache>
            </c:numRef>
          </c:val>
        </c:ser>
        <c:dLbls>
          <c:showVal val="1"/>
        </c:dLbls>
        <c:marker val="1"/>
        <c:axId val="67237760"/>
        <c:axId val="67243392"/>
      </c:lineChart>
      <c:catAx>
        <c:axId val="67237760"/>
        <c:scaling>
          <c:orientation val="minMax"/>
        </c:scaling>
        <c:axPos val="b"/>
        <c:numFmt formatCode="General" sourceLinked="1"/>
        <c:majorTickMark val="none"/>
        <c:tickLblPos val="nextTo"/>
        <c:crossAx val="67243392"/>
        <c:crosses val="autoZero"/>
        <c:auto val="1"/>
        <c:lblAlgn val="ctr"/>
        <c:lblOffset val="100"/>
      </c:catAx>
      <c:valAx>
        <c:axId val="67243392"/>
        <c:scaling>
          <c:orientation val="minMax"/>
        </c:scaling>
        <c:delete val="1"/>
        <c:axPos val="l"/>
        <c:numFmt formatCode="General" sourceLinked="1"/>
        <c:tickLblPos val="nextTo"/>
        <c:crossAx val="67237760"/>
        <c:crosses val="autoZero"/>
        <c:crossBetween val="between"/>
      </c:valAx>
    </c:plotArea>
    <c:plotVisOnly val="1"/>
  </c:chart>
  <c:txPr>
    <a:bodyPr/>
    <a:lstStyle/>
    <a:p>
      <a:pPr>
        <a:defRPr sz="1400">
          <a:latin typeface="Arial" pitchFamily="34" charset="0"/>
          <a:cs typeface="Arial" pitchFamily="34"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A877B3-2735-41E1-92AA-D07C364C94FD}" type="datetimeFigureOut">
              <a:rPr lang="en-US" smtClean="0"/>
              <a:pPr/>
              <a:t>5/10/2016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F7A9234-F431-4DB1-91E9-24C586141367}" type="slidenum">
              <a:rPr lang="en-US" smtClean="0"/>
              <a:pPr/>
              <a:t>‹#›</a:t>
            </a:fld>
            <a:endParaRPr lang="en-US"/>
          </a:p>
        </p:txBody>
      </p:sp>
    </p:spTree>
    <p:extLst>
      <p:ext uri="{BB962C8B-B14F-4D97-AF65-F5344CB8AC3E}">
        <p14:creationId xmlns="" xmlns:p14="http://schemas.microsoft.com/office/powerpoint/2010/main" val="235381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25833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67469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37723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41314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8B8E6-F6F1-402E-849F-BD7AE4313BB1}"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309827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8B8E6-F6F1-402E-849F-BD7AE4313BB1}"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36878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8B8E6-F6F1-402E-849F-BD7AE4313BB1}" type="datetimeFigureOut">
              <a:rPr lang="en-US" smtClean="0"/>
              <a:pPr/>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23468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8B8E6-F6F1-402E-849F-BD7AE4313BB1}" type="datetimeFigureOut">
              <a:rPr lang="en-US" smtClean="0"/>
              <a:pPr/>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231602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8B8E6-F6F1-402E-849F-BD7AE4313BB1}" type="datetimeFigureOut">
              <a:rPr lang="en-US" smtClean="0"/>
              <a:pPr/>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269346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B8E6-F6F1-402E-849F-BD7AE4313BB1}"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3847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B8E6-F6F1-402E-849F-BD7AE4313BB1}"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388992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8B8E6-F6F1-402E-849F-BD7AE4313BB1}" type="datetimeFigureOut">
              <a:rPr lang="en-US" smtClean="0"/>
              <a:pPr/>
              <a:t>5/10/2016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1C972-6D17-487A-97C6-EEBE37DDAC48}" type="slidenum">
              <a:rPr lang="en-US" smtClean="0"/>
              <a:pPr/>
              <a:t>‹#›</a:t>
            </a:fld>
            <a:endParaRPr lang="en-US"/>
          </a:p>
        </p:txBody>
      </p:sp>
    </p:spTree>
    <p:extLst>
      <p:ext uri="{BB962C8B-B14F-4D97-AF65-F5344CB8AC3E}">
        <p14:creationId xmlns="" xmlns:p14="http://schemas.microsoft.com/office/powerpoint/2010/main" val="326099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1. zavhan.jpg"/>
          <p:cNvPicPr>
            <a:picLocks noChangeAspect="1"/>
          </p:cNvPicPr>
          <p:nvPr/>
        </p:nvPicPr>
        <p:blipFill>
          <a:blip r:embed="rId2" cstate="print"/>
          <a:stretch>
            <a:fillRect/>
          </a:stretch>
        </p:blipFill>
        <p:spPr>
          <a:xfrm>
            <a:off x="863811" y="40944"/>
            <a:ext cx="11328189" cy="6797680"/>
          </a:xfrm>
          <a:prstGeom prst="rect">
            <a:avLst/>
          </a:prstGeom>
        </p:spPr>
      </p:pic>
    </p:spTree>
    <p:extLst>
      <p:ext uri="{BB962C8B-B14F-4D97-AF65-F5344CB8AC3E}">
        <p14:creationId xmlns="" xmlns:p14="http://schemas.microsoft.com/office/powerpoint/2010/main" val="311976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0"/>
            <a:ext cx="1143000" cy="914400"/>
          </a:xfrm>
          <a:prstGeom prst="rect">
            <a:avLst/>
          </a:prstGeom>
          <a:noFill/>
          <a:ln w="9525">
            <a:noFill/>
            <a:miter lim="800000"/>
            <a:headEnd/>
            <a:tailEnd/>
          </a:ln>
        </p:spPr>
      </p:pic>
      <p:sp>
        <p:nvSpPr>
          <p:cNvPr id="5" name="Title 1"/>
          <p:cNvSpPr>
            <a:spLocks noGrp="1"/>
          </p:cNvSpPr>
          <p:nvPr>
            <p:ph type="title"/>
          </p:nvPr>
        </p:nvSpPr>
        <p:spPr>
          <a:xfrm>
            <a:off x="2437262" y="276367"/>
            <a:ext cx="7772400" cy="1170295"/>
          </a:xfrm>
        </p:spPr>
        <p:txBody>
          <a:bodyPr>
            <a:normAutofit/>
          </a:bodyPr>
          <a:lstStyle/>
          <a:p>
            <a:pPr algn="ctr"/>
            <a:r>
              <a:rPr lang="mn-MN" sz="2400" dirty="0" smtClean="0">
                <a:solidFill>
                  <a:srgbClr val="FF0000"/>
                </a:solidFill>
                <a:latin typeface="Arial" pitchFamily="34" charset="0"/>
                <a:cs typeface="Arial" pitchFamily="34" charset="0"/>
              </a:rPr>
              <a:t>ХӨДӨӨ АЖ АХУЙН САЛБАР</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endParaRPr lang="en-US" sz="2400" dirty="0"/>
          </a:p>
        </p:txBody>
      </p:sp>
      <p:sp>
        <p:nvSpPr>
          <p:cNvPr id="6" name="Rectangle 5"/>
          <p:cNvSpPr/>
          <p:nvPr/>
        </p:nvSpPr>
        <p:spPr>
          <a:xfrm>
            <a:off x="1241945" y="939381"/>
            <a:ext cx="9908275" cy="2246769"/>
          </a:xfrm>
          <a:prstGeom prst="rect">
            <a:avLst/>
          </a:prstGeom>
        </p:spPr>
        <p:txBody>
          <a:bodyPr wrap="square">
            <a:spAutoFit/>
          </a:bodyPr>
          <a:lstStyle/>
          <a:p>
            <a:pPr algn="just"/>
            <a:r>
              <a:rPr lang="mn-MN" sz="2000" b="1" dirty="0" smtClean="0">
                <a:latin typeface="Arial" pitchFamily="34" charset="0"/>
                <a:cs typeface="Arial" pitchFamily="34" charset="0"/>
              </a:rPr>
              <a:t>Хорогдол:</a:t>
            </a:r>
            <a:r>
              <a:rPr lang="mn-MN" sz="2000" dirty="0" smtClean="0">
                <a:latin typeface="Arial" pitchFamily="34" charset="0"/>
                <a:cs typeface="Arial" pitchFamily="34" charset="0"/>
              </a:rPr>
              <a:t> 5-р </a:t>
            </a:r>
            <a:r>
              <a:rPr lang="mn-MN" sz="2000" dirty="0" smtClean="0">
                <a:latin typeface="Arial" pitchFamily="34" charset="0"/>
                <a:cs typeface="Arial" pitchFamily="34" charset="0"/>
              </a:rPr>
              <a:t>сарын 1-ний  байдлаар аймгийн хэмжээгээр 114.3 мянган мал хорогдоод байгаа нь өнгөрсөн оны мөн үеэс 24.8 дахин буюу 109.7 мянган толгойгоор  өссөн  байна. Нийт хорогдолд хээлтэгчийн хорогдол 17.0 хув</a:t>
            </a:r>
            <a:r>
              <a:rPr lang="en-US" sz="2000" dirty="0" smtClean="0">
                <a:latin typeface="Arial" pitchFamily="34" charset="0"/>
                <a:cs typeface="Arial" pitchFamily="34" charset="0"/>
              </a:rPr>
              <a:t>ь</a:t>
            </a:r>
            <a:r>
              <a:rPr lang="mn-MN" sz="2000" dirty="0" smtClean="0">
                <a:latin typeface="Arial" pitchFamily="34" charset="0"/>
                <a:cs typeface="Arial" pitchFamily="34" charset="0"/>
              </a:rPr>
              <a:t>, бог малын хорогдол 92.0 хувь, бод малын хорогдол 8.0 хувийг тус тус эзэлж байна. Баянтэс, Баянхайрхан, Их-Уул, Сантмаргаз, Тэс сумдын малын хорогдол нийт хорогдлын 56 хувийг эзэлж байна.</a:t>
            </a:r>
            <a:endParaRPr lang="en-US" sz="2000" dirty="0" smtClean="0">
              <a:latin typeface="Arial" pitchFamily="34" charset="0"/>
              <a:cs typeface="Arial" pitchFamily="34" charset="0"/>
            </a:endParaRPr>
          </a:p>
          <a:p>
            <a:pPr algn="just"/>
            <a:r>
              <a:rPr lang="mn-MN" sz="2000" dirty="0" smtClean="0">
                <a:latin typeface="Arial" pitchFamily="34" charset="0"/>
                <a:cs typeface="Arial" pitchFamily="34" charset="0"/>
              </a:rPr>
              <a:t> </a:t>
            </a:r>
            <a:endParaRPr lang="en-US" sz="2000" dirty="0">
              <a:latin typeface="Arial" pitchFamily="34" charset="0"/>
              <a:cs typeface="Arial" pitchFamily="34" charset="0"/>
            </a:endParaRPr>
          </a:p>
        </p:txBody>
      </p:sp>
      <p:graphicFrame>
        <p:nvGraphicFramePr>
          <p:cNvPr id="8" name="Chart 7"/>
          <p:cNvGraphicFramePr/>
          <p:nvPr/>
        </p:nvGraphicFramePr>
        <p:xfrm>
          <a:off x="2104029" y="3053685"/>
          <a:ext cx="7995313" cy="29513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42197" y="832514"/>
          <a:ext cx="9594375" cy="5131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0025" y="1862967"/>
            <a:ext cx="7239000" cy="1446212"/>
          </a:xfrm>
          <a:prstGeom prst="rect">
            <a:avLst/>
          </a:prstGeom>
        </p:spPr>
        <p:txBody>
          <a:bodyPr>
            <a:spAutoFit/>
          </a:bodyPr>
          <a:lstStyle/>
          <a:p>
            <a:pPr algn="ctr">
              <a:defRPr/>
            </a:pPr>
            <a:r>
              <a:rPr lang="mn-MN" sz="4400" b="1" dirty="0" smtClean="0">
                <a:solidFill>
                  <a:srgbClr val="0070C0"/>
                </a:solidFill>
                <a:latin typeface="Arial" pitchFamily="34" charset="0"/>
                <a:cs typeface="Arial" pitchFamily="34" charset="0"/>
              </a:rPr>
              <a:t>АНХААРАЛ ТАВЬСАНД БАЯРЛАЛАА.</a:t>
            </a:r>
            <a:endParaRPr lang="en-US" sz="4400" b="1"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3625919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10363200" cy="762000"/>
          </a:xfrm>
        </p:spPr>
        <p:txBody>
          <a:bodyPr/>
          <a:lstStyle/>
          <a:p>
            <a:r>
              <a:rPr lang="mn-MN" sz="2400" dirty="0" smtClean="0">
                <a:solidFill>
                  <a:srgbClr val="000000"/>
                </a:solidFill>
                <a:latin typeface="Arial" pitchFamily="34" charset="0"/>
                <a:cs typeface="Arial" pitchFamily="34" charset="0"/>
              </a:rPr>
              <a:t>               ХҮН АМ, НИЙГМИЙН </a:t>
            </a:r>
            <a:r>
              <a:rPr lang="mn-MN" sz="2400" dirty="0">
                <a:solidFill>
                  <a:srgbClr val="000000"/>
                </a:solidFill>
                <a:latin typeface="Arial" pitchFamily="34" charset="0"/>
                <a:cs typeface="Arial" pitchFamily="34" charset="0"/>
              </a:rPr>
              <a:t>ҮЗҮҮЛЭЛТ - </a:t>
            </a:r>
            <a:r>
              <a:rPr lang="mn-MN" sz="2400" dirty="0" smtClean="0">
                <a:solidFill>
                  <a:srgbClr val="000000"/>
                </a:solidFill>
                <a:latin typeface="Arial" pitchFamily="34" charset="0"/>
                <a:cs typeface="Arial" pitchFamily="34" charset="0"/>
              </a:rPr>
              <a:t>Хөдөлмөр</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a:t>
            </a:fld>
            <a:endParaRPr lang="en-US"/>
          </a:p>
        </p:txBody>
      </p:sp>
      <p:pic>
        <p:nvPicPr>
          <p:cNvPr id="3074" name="Picture 2" descr="C:\Documents and Settings\All Users\Documents\Information logo\4.jpg"/>
          <p:cNvPicPr>
            <a:picLocks noGrp="1" noChangeAspect="1" noChangeArrowheads="1"/>
          </p:cNvPicPr>
          <p:nvPr>
            <p:ph idx="1"/>
          </p:nvPr>
        </p:nvPicPr>
        <p:blipFill>
          <a:blip r:embed="rId2" cstate="print"/>
          <a:srcRect/>
          <a:stretch>
            <a:fillRect/>
          </a:stretch>
        </p:blipFill>
        <p:spPr bwMode="auto">
          <a:xfrm>
            <a:off x="1219200" y="609600"/>
            <a:ext cx="1320800" cy="762000"/>
          </a:xfrm>
          <a:prstGeom prst="rect">
            <a:avLst/>
          </a:prstGeom>
          <a:noFill/>
        </p:spPr>
      </p:pic>
      <p:sp>
        <p:nvSpPr>
          <p:cNvPr id="1025" name="Rectangle 1"/>
          <p:cNvSpPr>
            <a:spLocks noChangeArrowheads="1"/>
          </p:cNvSpPr>
          <p:nvPr/>
        </p:nvSpPr>
        <p:spPr bwMode="auto">
          <a:xfrm>
            <a:off x="1219200" y="4320970"/>
            <a:ext cx="1076353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tabLst>
                <a:tab pos="2914650" algn="l"/>
                <a:tab pos="3754438" algn="ctr"/>
              </a:tabLst>
            </a:pPr>
            <a:r>
              <a:rPr lang="en-US" sz="2400" dirty="0" err="1" smtClean="0">
                <a:latin typeface="Arial" pitchFamily="34" charset="0"/>
                <a:cs typeface="Arial" pitchFamily="34" charset="0"/>
              </a:rPr>
              <a:t>Эхний</a:t>
            </a:r>
            <a:r>
              <a:rPr lang="en-US" sz="2400" dirty="0" smtClean="0">
                <a:latin typeface="Arial" pitchFamily="34" charset="0"/>
                <a:cs typeface="Arial" pitchFamily="34" charset="0"/>
              </a:rPr>
              <a:t> </a:t>
            </a:r>
            <a:r>
              <a:rPr lang="mn-MN" sz="2400" dirty="0" smtClean="0">
                <a:latin typeface="Arial" pitchFamily="34" charset="0"/>
                <a:cs typeface="Arial" pitchFamily="34" charset="0"/>
              </a:rPr>
              <a:t>4 сард 1524</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хүн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хөдөлмөр</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эрхлэлтийн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албанд</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бүртгэгдсэн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нь</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өнгөрсөн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оны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мөн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үеэс</a:t>
            </a:r>
            <a:r>
              <a:rPr lang="en-US" sz="2400" dirty="0" smtClean="0">
                <a:latin typeface="Arial" pitchFamily="34" charset="0"/>
                <a:cs typeface="Arial" pitchFamily="34" charset="0"/>
              </a:rPr>
              <a:t>  </a:t>
            </a:r>
            <a:r>
              <a:rPr lang="mn-MN" sz="2400" dirty="0" smtClean="0">
                <a:latin typeface="Arial" pitchFamily="34" charset="0"/>
                <a:cs typeface="Arial" pitchFamily="34" charset="0"/>
              </a:rPr>
              <a:t>31.2</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хувь</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буюу</a:t>
            </a:r>
            <a:r>
              <a:rPr lang="en-US" sz="2400" dirty="0" smtClean="0">
                <a:latin typeface="Arial" pitchFamily="34" charset="0"/>
                <a:cs typeface="Arial" pitchFamily="34" charset="0"/>
              </a:rPr>
              <a:t> </a:t>
            </a:r>
            <a:r>
              <a:rPr lang="mn-MN" sz="2400" dirty="0" smtClean="0">
                <a:latin typeface="Arial" pitchFamily="34" charset="0"/>
                <a:cs typeface="Arial" pitchFamily="34" charset="0"/>
              </a:rPr>
              <a:t>362</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хүнээр</a:t>
            </a:r>
            <a:r>
              <a:rPr lang="en-US" sz="2400" dirty="0" smtClean="0">
                <a:latin typeface="Arial" pitchFamily="34" charset="0"/>
                <a:cs typeface="Arial" pitchFamily="34" charset="0"/>
              </a:rPr>
              <a:t> </a:t>
            </a:r>
            <a:r>
              <a:rPr lang="mn-MN" sz="2400" dirty="0" smtClean="0">
                <a:latin typeface="Arial" pitchFamily="34" charset="0"/>
                <a:cs typeface="Arial" pitchFamily="34" charset="0"/>
              </a:rPr>
              <a:t>нэмэгдсэн байна. Энэ сард 302 хүн хөдөлмөрийн хэлтсээр зуучлуулан ажилд орсон байна.</a:t>
            </a:r>
            <a:endParaRPr lang="en-US" sz="2400" dirty="0" smtClean="0">
              <a:latin typeface="Arial" pitchFamily="34" charset="0"/>
              <a:cs typeface="Arial" pitchFamily="34" charset="0"/>
            </a:endParaRPr>
          </a:p>
          <a:p>
            <a:pPr indent="457200" algn="just" fontAlgn="base">
              <a:spcBef>
                <a:spcPct val="0"/>
              </a:spcBef>
              <a:spcAft>
                <a:spcPct val="0"/>
              </a:spcAft>
              <a:tabLst>
                <a:tab pos="2914650" algn="l"/>
                <a:tab pos="3754438" algn="ctr"/>
              </a:tabLst>
            </a:pPr>
            <a:endParaRPr lang="en-US" sz="2400" dirty="0" smtClean="0">
              <a:latin typeface="Arial" pitchFamily="34" charset="0"/>
              <a:cs typeface="Arial" pitchFamily="34" charset="0"/>
            </a:endParaRPr>
          </a:p>
        </p:txBody>
      </p:sp>
      <p:pic>
        <p:nvPicPr>
          <p:cNvPr id="12289" name="Chart 9"/>
          <p:cNvPicPr>
            <a:picLocks noChangeArrowheads="1"/>
          </p:cNvPicPr>
          <p:nvPr/>
        </p:nvPicPr>
        <p:blipFill>
          <a:blip r:embed="rId3"/>
          <a:srcRect b="-104"/>
          <a:stretch>
            <a:fillRect/>
          </a:stretch>
        </p:blipFill>
        <p:spPr bwMode="auto">
          <a:xfrm>
            <a:off x="1965277" y="1419366"/>
            <a:ext cx="4367283" cy="2524836"/>
          </a:xfrm>
          <a:prstGeom prst="rect">
            <a:avLst/>
          </a:prstGeom>
          <a:noFill/>
          <a:ln w="9525">
            <a:noFill/>
            <a:miter lim="800000"/>
            <a:headEnd/>
            <a:tailEnd/>
          </a:ln>
        </p:spPr>
      </p:pic>
      <p:graphicFrame>
        <p:nvGraphicFramePr>
          <p:cNvPr id="9" name="Chart 8"/>
          <p:cNvGraphicFramePr/>
          <p:nvPr/>
        </p:nvGraphicFramePr>
        <p:xfrm>
          <a:off x="6797793" y="1467134"/>
          <a:ext cx="4270541" cy="2395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6718678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634" y="457200"/>
            <a:ext cx="8836166" cy="960438"/>
          </a:xfrm>
        </p:spPr>
        <p:txBody>
          <a:bodyPr/>
          <a:lstStyle/>
          <a:p>
            <a:r>
              <a:rPr lang="mn-MN" sz="2200" dirty="0" smtClean="0">
                <a:solidFill>
                  <a:srgbClr val="000000"/>
                </a:solidFill>
                <a:latin typeface="Arial" pitchFamily="34" charset="0"/>
                <a:cs typeface="Arial" pitchFamily="34" charset="0"/>
              </a:rPr>
              <a:t>    </a:t>
            </a:r>
            <a:r>
              <a:rPr lang="mn-MN" sz="2400" dirty="0" smtClean="0">
                <a:solidFill>
                  <a:srgbClr val="000000"/>
                </a:solidFill>
                <a:latin typeface="Arial" pitchFamily="34" charset="0"/>
                <a:cs typeface="Arial" pitchFamily="34" charset="0"/>
              </a:rPr>
              <a:t>МАКРО ЭДИЙН ЗАСГИЙН ҮЗҮҮЛЭЛТ</a:t>
            </a:r>
            <a:br>
              <a:rPr lang="mn-MN" sz="2400" dirty="0" smtClean="0">
                <a:solidFill>
                  <a:srgbClr val="000000"/>
                </a:solidFill>
                <a:latin typeface="Arial" pitchFamily="34" charset="0"/>
                <a:cs typeface="Arial" pitchFamily="34" charset="0"/>
              </a:rPr>
            </a:br>
            <a:r>
              <a:rPr lang="en-US" sz="2400" dirty="0" smtClean="0">
                <a:solidFill>
                  <a:srgbClr val="000000"/>
                </a:solidFill>
                <a:latin typeface="Arial" pitchFamily="34" charset="0"/>
                <a:cs typeface="Arial" pitchFamily="34" charset="0"/>
              </a:rPr>
              <a:t>            </a:t>
            </a:r>
            <a:r>
              <a:rPr lang="mn-MN" sz="2400" dirty="0" smtClean="0">
                <a:solidFill>
                  <a:srgbClr val="000000"/>
                </a:solidFill>
                <a:latin typeface="Arial" pitchFamily="34" charset="0"/>
                <a:cs typeface="Arial" pitchFamily="34" charset="0"/>
              </a:rPr>
              <a:t>Хэрэглээний үнийн индекс</a:t>
            </a:r>
            <a:endParaRPr lang="en-US" sz="24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3</a:t>
            </a:fld>
            <a:endParaRPr lang="en-US" dirty="0"/>
          </a:p>
        </p:txBody>
      </p:sp>
      <p:pic>
        <p:nvPicPr>
          <p:cNvPr id="9218" name="Picture 2" descr="C:\Documents and Settings\All Users\Documents\Information logo\17.jpg"/>
          <p:cNvPicPr>
            <a:picLocks noChangeAspect="1" noChangeArrowheads="1"/>
          </p:cNvPicPr>
          <p:nvPr/>
        </p:nvPicPr>
        <p:blipFill>
          <a:blip r:embed="rId2" cstate="print"/>
          <a:srcRect/>
          <a:stretch>
            <a:fillRect/>
          </a:stretch>
        </p:blipFill>
        <p:spPr bwMode="auto">
          <a:xfrm>
            <a:off x="1219200" y="609600"/>
            <a:ext cx="1828800" cy="990600"/>
          </a:xfrm>
          <a:prstGeom prst="rect">
            <a:avLst/>
          </a:prstGeom>
          <a:noFill/>
        </p:spPr>
      </p:pic>
      <p:sp>
        <p:nvSpPr>
          <p:cNvPr id="9" name="Rectangle 8"/>
          <p:cNvSpPr/>
          <p:nvPr/>
        </p:nvSpPr>
        <p:spPr>
          <a:xfrm>
            <a:off x="1437562" y="5002873"/>
            <a:ext cx="9931021" cy="1569660"/>
          </a:xfrm>
          <a:prstGeom prst="rect">
            <a:avLst/>
          </a:prstGeom>
        </p:spPr>
        <p:txBody>
          <a:bodyPr wrap="square">
            <a:spAutoFi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Хэрэглээний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бараа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үйлчилгээний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ерөнхий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индекс</a:t>
            </a:r>
            <a:r>
              <a:rPr lang="en-US" sz="2400" dirty="0" smtClean="0">
                <a:latin typeface="Arial" pitchFamily="34" charset="0"/>
                <a:cs typeface="Arial" pitchFamily="34" charset="0"/>
              </a:rPr>
              <a:t> </a:t>
            </a:r>
            <a:r>
              <a:rPr lang="mn-MN" sz="2400" dirty="0" smtClean="0">
                <a:latin typeface="Arial" pitchFamily="34" charset="0"/>
                <a:cs typeface="Arial" pitchFamily="34" charset="0"/>
              </a:rPr>
              <a:t>4</a:t>
            </a:r>
            <a:r>
              <a:rPr lang="en-US" sz="2400" dirty="0" smtClean="0">
                <a:latin typeface="Arial" pitchFamily="34" charset="0"/>
                <a:cs typeface="Arial" pitchFamily="34" charset="0"/>
              </a:rPr>
              <a:t>-р </a:t>
            </a:r>
            <a:r>
              <a:rPr lang="en-US" sz="2400" dirty="0" err="1" smtClean="0">
                <a:latin typeface="Arial" pitchFamily="34" charset="0"/>
                <a:cs typeface="Arial" pitchFamily="34" charset="0"/>
              </a:rPr>
              <a:t>сард</a:t>
            </a:r>
            <a:r>
              <a:rPr lang="en-US" sz="2400" dirty="0" smtClean="0">
                <a:latin typeface="Arial" pitchFamily="34" charset="0"/>
                <a:cs typeface="Arial" pitchFamily="34" charset="0"/>
              </a:rPr>
              <a:t> 10</a:t>
            </a:r>
            <a:r>
              <a:rPr lang="mn-MN" sz="2400" dirty="0" smtClean="0">
                <a:latin typeface="Arial" pitchFamily="34" charset="0"/>
                <a:cs typeface="Arial" pitchFamily="34" charset="0"/>
              </a:rPr>
              <a:t>4</a:t>
            </a:r>
            <a:r>
              <a:rPr lang="en-US" sz="2400" dirty="0" smtClean="0">
                <a:latin typeface="Arial" pitchFamily="34" charset="0"/>
                <a:cs typeface="Arial" pitchFamily="34" charset="0"/>
              </a:rPr>
              <a:t>.</a:t>
            </a:r>
            <a:r>
              <a:rPr lang="mn-MN" sz="2400" dirty="0" smtClean="0">
                <a:latin typeface="Arial" pitchFamily="34" charset="0"/>
                <a:cs typeface="Arial" pitchFamily="34" charset="0"/>
              </a:rPr>
              <a:t>1</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хувь</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болж</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өнгөрсөн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оны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мөн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үеэс</a:t>
            </a:r>
            <a:r>
              <a:rPr lang="en-US" sz="2400" dirty="0" smtClean="0">
                <a:latin typeface="Arial" pitchFamily="34" charset="0"/>
                <a:cs typeface="Arial" pitchFamily="34" charset="0"/>
              </a:rPr>
              <a:t> </a:t>
            </a:r>
            <a:r>
              <a:rPr lang="mn-MN" sz="2400" dirty="0" smtClean="0">
                <a:latin typeface="Arial" pitchFamily="34" charset="0"/>
                <a:cs typeface="Arial" pitchFamily="34" charset="0"/>
              </a:rPr>
              <a:t>2.9</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хувиар</a:t>
            </a:r>
            <a:r>
              <a:rPr lang="en-US" sz="2400" dirty="0" smtClean="0">
                <a:latin typeface="Arial" pitchFamily="34" charset="0"/>
                <a:cs typeface="Arial" pitchFamily="34" charset="0"/>
              </a:rPr>
              <a:t>, </a:t>
            </a:r>
            <a:r>
              <a:rPr lang="mn-MN" sz="2400" dirty="0" smtClean="0">
                <a:latin typeface="Arial" pitchFamily="34" charset="0"/>
                <a:cs typeface="Arial" pitchFamily="34" charset="0"/>
              </a:rPr>
              <a:t>өнгөрсөн сараас 1.3</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хувиар</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тус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тус</a:t>
            </a:r>
            <a:r>
              <a:rPr lang="en-US" sz="2400" dirty="0" smtClean="0">
                <a:latin typeface="Arial" pitchFamily="34" charset="0"/>
                <a:cs typeface="Arial" pitchFamily="34" charset="0"/>
              </a:rPr>
              <a:t> </a:t>
            </a:r>
            <a:r>
              <a:rPr lang="mn-MN" sz="2400" dirty="0" smtClean="0">
                <a:latin typeface="Arial" pitchFamily="34" charset="0"/>
                <a:cs typeface="Arial" pitchFamily="34" charset="0"/>
              </a:rPr>
              <a:t>өссөн байна.</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graphicFrame>
        <p:nvGraphicFramePr>
          <p:cNvPr id="7" name="Chart 6"/>
          <p:cNvGraphicFramePr/>
          <p:nvPr/>
        </p:nvGraphicFramePr>
        <p:xfrm>
          <a:off x="3421109" y="1852044"/>
          <a:ext cx="6541757" cy="2679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078345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399" y="457200"/>
            <a:ext cx="10890913" cy="960438"/>
          </a:xfrm>
        </p:spPr>
        <p:txBody>
          <a:bodyPr/>
          <a:lstStyle/>
          <a:p>
            <a:pPr algn="ctr"/>
            <a:r>
              <a:rPr lang="mn-MN" sz="2400" dirty="0" smtClean="0">
                <a:solidFill>
                  <a:srgbClr val="00B050"/>
                </a:solidFill>
                <a:latin typeface="Arial" pitchFamily="34" charset="0"/>
                <a:cs typeface="Arial" pitchFamily="34" charset="0"/>
              </a:rPr>
              <a:t>ХҮН АМ, НИЙГМИЙН ҮЗҮҮЛЭЛТ</a:t>
            </a:r>
            <a:br>
              <a:rPr lang="mn-MN" sz="2400" dirty="0" smtClean="0">
                <a:solidFill>
                  <a:srgbClr val="00B050"/>
                </a:solidFill>
                <a:latin typeface="Arial" pitchFamily="34" charset="0"/>
                <a:cs typeface="Arial" pitchFamily="34" charset="0"/>
              </a:rPr>
            </a:br>
            <a:r>
              <a:rPr lang="mn-MN" sz="2400" dirty="0" smtClean="0">
                <a:solidFill>
                  <a:srgbClr val="00B050"/>
                </a:solidFill>
                <a:latin typeface="Arial" pitchFamily="34" charset="0"/>
                <a:cs typeface="Arial" pitchFamily="34" charset="0"/>
              </a:rPr>
              <a:t>Эрүүл мэнд</a:t>
            </a:r>
            <a:endParaRPr lang="en-US" sz="2400" dirty="0">
              <a:solidFill>
                <a:srgbClr val="00B050"/>
              </a:solidFill>
              <a:latin typeface="Arial" pitchFamily="34" charset="0"/>
              <a:cs typeface="Arial" pitchFamily="34" charset="0"/>
            </a:endParaRPr>
          </a:p>
        </p:txBody>
      </p:sp>
      <p:pic>
        <p:nvPicPr>
          <p:cNvPr id="7" name="Picture 2" descr="C:\Documents and Settings\All Users\Documents\Information logo\8.jpg"/>
          <p:cNvPicPr>
            <a:picLocks noChangeAspect="1" noChangeArrowheads="1"/>
          </p:cNvPicPr>
          <p:nvPr/>
        </p:nvPicPr>
        <p:blipFill>
          <a:blip r:embed="rId2" cstate="print"/>
          <a:srcRect/>
          <a:stretch>
            <a:fillRect/>
          </a:stretch>
        </p:blipFill>
        <p:spPr bwMode="auto">
          <a:xfrm>
            <a:off x="865496" y="0"/>
            <a:ext cx="1127077" cy="1037230"/>
          </a:xfrm>
          <a:prstGeom prst="rect">
            <a:avLst/>
          </a:prstGeom>
          <a:noFill/>
        </p:spPr>
      </p:pic>
      <p:sp>
        <p:nvSpPr>
          <p:cNvPr id="8" name="Rectangle 7"/>
          <p:cNvSpPr/>
          <p:nvPr/>
        </p:nvSpPr>
        <p:spPr>
          <a:xfrm>
            <a:off x="1569493" y="1424632"/>
            <a:ext cx="9853684" cy="4462760"/>
          </a:xfrm>
          <a:prstGeom prst="rect">
            <a:avLst/>
          </a:prstGeom>
        </p:spPr>
        <p:txBody>
          <a:bodyPr wrap="square">
            <a:spAutoFit/>
          </a:bodyPr>
          <a:lstStyle/>
          <a:p>
            <a:pPr algn="just"/>
            <a:r>
              <a:rPr lang="mn-MN" sz="3200" dirty="0" smtClean="0"/>
              <a:t>	</a:t>
            </a:r>
            <a:r>
              <a:rPr lang="en-US" sz="3200" dirty="0" smtClean="0"/>
              <a:t>  </a:t>
            </a:r>
            <a:r>
              <a:rPr lang="mn-MN" sz="2800" dirty="0" smtClean="0">
                <a:solidFill>
                  <a:srgbClr val="00B050"/>
                </a:solidFill>
                <a:latin typeface="Arial" pitchFamily="34" charset="0"/>
                <a:cs typeface="Arial" pitchFamily="34" charset="0"/>
              </a:rPr>
              <a:t>5 </a:t>
            </a:r>
            <a:r>
              <a:rPr lang="en-US" sz="2800" dirty="0" err="1" smtClean="0">
                <a:solidFill>
                  <a:srgbClr val="00B050"/>
                </a:solidFill>
                <a:latin typeface="Arial" pitchFamily="34" charset="0"/>
                <a:cs typeface="Arial" pitchFamily="34" charset="0"/>
              </a:rPr>
              <a:t>сарын</a:t>
            </a:r>
            <a:r>
              <a:rPr lang="en-US" sz="2800" dirty="0" smtClean="0">
                <a:solidFill>
                  <a:srgbClr val="00B050"/>
                </a:solidFill>
                <a:latin typeface="Arial" pitchFamily="34" charset="0"/>
                <a:cs typeface="Arial" pitchFamily="34" charset="0"/>
              </a:rPr>
              <a:t> 1-ний </a:t>
            </a:r>
            <a:r>
              <a:rPr lang="en-US" sz="2800" dirty="0" err="1" smtClean="0">
                <a:solidFill>
                  <a:srgbClr val="00B050"/>
                </a:solidFill>
                <a:latin typeface="Arial" pitchFamily="34" charset="0"/>
                <a:cs typeface="Arial" pitchFamily="34" charset="0"/>
              </a:rPr>
              <a:t>байдлаар</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аймгийн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хэмжээнд</a:t>
            </a:r>
            <a:r>
              <a:rPr lang="en-US" sz="2800" dirty="0" smtClean="0">
                <a:solidFill>
                  <a:srgbClr val="00B050"/>
                </a:solidFill>
                <a:latin typeface="Arial" pitchFamily="34" charset="0"/>
                <a:cs typeface="Arial" pitchFamily="34" charset="0"/>
              </a:rPr>
              <a:t> 489 </a:t>
            </a:r>
            <a:r>
              <a:rPr lang="en-US" sz="2800" dirty="0" err="1" smtClean="0">
                <a:solidFill>
                  <a:srgbClr val="00B050"/>
                </a:solidFill>
                <a:latin typeface="Arial" pitchFamily="34" charset="0"/>
                <a:cs typeface="Arial" pitchFamily="34" charset="0"/>
              </a:rPr>
              <a:t>эх</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амаржиж</a:t>
            </a:r>
            <a:r>
              <a:rPr lang="en-US" sz="2800" dirty="0" smtClean="0">
                <a:solidFill>
                  <a:srgbClr val="00B050"/>
                </a:solidFill>
                <a:latin typeface="Arial" pitchFamily="34" charset="0"/>
                <a:cs typeface="Arial" pitchFamily="34" charset="0"/>
              </a:rPr>
              <a:t>, 493 </a:t>
            </a:r>
            <a:r>
              <a:rPr lang="en-US" sz="2800" dirty="0" err="1" smtClean="0">
                <a:solidFill>
                  <a:srgbClr val="00B050"/>
                </a:solidFill>
                <a:latin typeface="Arial" pitchFamily="34" charset="0"/>
                <a:cs typeface="Arial" pitchFamily="34" charset="0"/>
              </a:rPr>
              <a:t>хүүхэд</a:t>
            </a:r>
            <a:r>
              <a:rPr lang="en-US" sz="2800" dirty="0" smtClean="0">
                <a:solidFill>
                  <a:srgbClr val="00B050"/>
                </a:solidFill>
                <a:latin typeface="Arial" pitchFamily="34" charset="0"/>
                <a:cs typeface="Arial" pitchFamily="34" charset="0"/>
              </a:rPr>
              <a:t> </a:t>
            </a:r>
            <a:r>
              <a:rPr lang="mn-MN" sz="2800" dirty="0" smtClean="0">
                <a:solidFill>
                  <a:srgbClr val="00B050"/>
                </a:solidFill>
                <a:latin typeface="Arial" pitchFamily="34" charset="0"/>
                <a:cs typeface="Arial" pitchFamily="34" charset="0"/>
              </a:rPr>
              <a:t>амьд </a:t>
            </a:r>
            <a:r>
              <a:rPr lang="en-US" sz="2800" dirty="0" err="1" smtClean="0">
                <a:solidFill>
                  <a:srgbClr val="00B050"/>
                </a:solidFill>
                <a:latin typeface="Arial" pitchFamily="34" charset="0"/>
                <a:cs typeface="Arial" pitchFamily="34" charset="0"/>
              </a:rPr>
              <a:t>төрж</a:t>
            </a:r>
            <a:r>
              <a:rPr lang="en-US" sz="2800" dirty="0" smtClean="0">
                <a:solidFill>
                  <a:srgbClr val="00B050"/>
                </a:solidFill>
                <a:latin typeface="Arial" pitchFamily="34" charset="0"/>
                <a:cs typeface="Arial" pitchFamily="34" charset="0"/>
              </a:rPr>
              <a:t>, 131 </a:t>
            </a:r>
            <a:r>
              <a:rPr lang="en-US" sz="2800" dirty="0" err="1" smtClean="0">
                <a:solidFill>
                  <a:srgbClr val="00B050"/>
                </a:solidFill>
                <a:latin typeface="Arial" pitchFamily="34" charset="0"/>
                <a:cs typeface="Arial" pitchFamily="34" charset="0"/>
              </a:rPr>
              <a:t>хүн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нас</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барж</a:t>
            </a:r>
            <a:r>
              <a:rPr lang="mn-MN" sz="2800" dirty="0" smtClean="0">
                <a:solidFill>
                  <a:srgbClr val="00B050"/>
                </a:solidFill>
                <a:latin typeface="Arial" pitchFamily="34" charset="0"/>
                <a:cs typeface="Arial" pitchFamily="34" charset="0"/>
              </a:rPr>
              <a:t>, </a:t>
            </a:r>
            <a:r>
              <a:rPr lang="en-US" sz="2800" dirty="0" smtClean="0">
                <a:solidFill>
                  <a:srgbClr val="00B050"/>
                </a:solidFill>
                <a:latin typeface="Arial" pitchFamily="34" charset="0"/>
                <a:cs typeface="Arial" pitchFamily="34" charset="0"/>
              </a:rPr>
              <a:t>1 </a:t>
            </a:r>
            <a:r>
              <a:rPr lang="en-US" sz="2800" dirty="0" err="1" smtClean="0">
                <a:solidFill>
                  <a:srgbClr val="00B050"/>
                </a:solidFill>
                <a:latin typeface="Arial" pitchFamily="34" charset="0"/>
                <a:cs typeface="Arial" pitchFamily="34" charset="0"/>
              </a:rPr>
              <a:t>хүртэл</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насны</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хүүхэд</a:t>
            </a:r>
            <a:r>
              <a:rPr lang="en-US" sz="2800" dirty="0" smtClean="0">
                <a:solidFill>
                  <a:srgbClr val="00B050"/>
                </a:solidFill>
                <a:latin typeface="Arial" pitchFamily="34" charset="0"/>
                <a:cs typeface="Arial" pitchFamily="34" charset="0"/>
              </a:rPr>
              <a:t> 10 </a:t>
            </a:r>
            <a:r>
              <a:rPr lang="en-US" sz="2800" dirty="0" err="1" smtClean="0">
                <a:solidFill>
                  <a:srgbClr val="00B050"/>
                </a:solidFill>
                <a:latin typeface="Arial" pitchFamily="34" charset="0"/>
                <a:cs typeface="Arial" pitchFamily="34" charset="0"/>
              </a:rPr>
              <a:t>эндэж</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нийт</a:t>
            </a:r>
            <a:r>
              <a:rPr lang="en-US" sz="2800" dirty="0" smtClean="0">
                <a:solidFill>
                  <a:srgbClr val="00B050"/>
                </a:solidFill>
                <a:latin typeface="Arial" pitchFamily="34" charset="0"/>
                <a:cs typeface="Arial" pitchFamily="34" charset="0"/>
              </a:rPr>
              <a:t> 269 </a:t>
            </a:r>
            <a:r>
              <a:rPr lang="en-US" sz="2800" dirty="0" err="1" smtClean="0">
                <a:solidFill>
                  <a:srgbClr val="00B050"/>
                </a:solidFill>
                <a:latin typeface="Arial" pitchFamily="34" charset="0"/>
                <a:cs typeface="Arial" pitchFamily="34" charset="0"/>
              </a:rPr>
              <a:t>халдварт</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өвчин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бүртгэгдсэн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нь</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өнгөрсөн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оны</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мөн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үетэй</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харьцуулахад</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төрсөн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эх</a:t>
            </a:r>
            <a:r>
              <a:rPr lang="en-US" sz="2800" dirty="0" smtClean="0">
                <a:solidFill>
                  <a:srgbClr val="00B050"/>
                </a:solidFill>
                <a:latin typeface="Arial" pitchFamily="34" charset="0"/>
                <a:cs typeface="Arial" pitchFamily="34" charset="0"/>
              </a:rPr>
              <a:t> 72 </a:t>
            </a:r>
            <a:r>
              <a:rPr lang="mn-MN" sz="2800" dirty="0" smtClean="0">
                <a:solidFill>
                  <a:srgbClr val="00B050"/>
                </a:solidFill>
                <a:latin typeface="Arial" pitchFamily="34" charset="0"/>
                <a:cs typeface="Arial" pitchFamily="34" charset="0"/>
              </a:rPr>
              <a:t>буурч, нас</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баралт</a:t>
            </a:r>
            <a:r>
              <a:rPr lang="en-US" sz="2800" dirty="0" smtClean="0">
                <a:solidFill>
                  <a:srgbClr val="00B050"/>
                </a:solidFill>
                <a:latin typeface="Arial" pitchFamily="34" charset="0"/>
                <a:cs typeface="Arial" pitchFamily="34" charset="0"/>
              </a:rPr>
              <a:t> 5</a:t>
            </a:r>
            <a:r>
              <a:rPr lang="mn-MN" sz="2800" dirty="0" smtClean="0">
                <a:solidFill>
                  <a:srgbClr val="00B050"/>
                </a:solidFill>
                <a:latin typeface="Arial" pitchFamily="34" charset="0"/>
                <a:cs typeface="Arial" pitchFamily="34" charset="0"/>
              </a:rPr>
              <a:t>-аар, халдварт өвчин 79-өөр, </a:t>
            </a:r>
            <a:r>
              <a:rPr lang="en-US" sz="2800" dirty="0" err="1" smtClean="0">
                <a:solidFill>
                  <a:srgbClr val="00B050"/>
                </a:solidFill>
                <a:latin typeface="Arial" pitchFamily="34" charset="0"/>
                <a:cs typeface="Arial" pitchFamily="34" charset="0"/>
              </a:rPr>
              <a:t>халдварт</a:t>
            </a:r>
            <a:r>
              <a:rPr lang="mn-MN" sz="2800" dirty="0" smtClean="0">
                <a:solidFill>
                  <a:srgbClr val="00B050"/>
                </a:solidFill>
                <a:latin typeface="Arial" pitchFamily="34" charset="0"/>
                <a:cs typeface="Arial" pitchFamily="34" charset="0"/>
              </a:rPr>
              <a:t> бус</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өвч</a:t>
            </a:r>
            <a:r>
              <a:rPr lang="mn-MN" sz="2800" dirty="0" smtClean="0">
                <a:solidFill>
                  <a:srgbClr val="00B050"/>
                </a:solidFill>
                <a:latin typeface="Arial" pitchFamily="34" charset="0"/>
                <a:cs typeface="Arial" pitchFamily="34" charset="0"/>
              </a:rPr>
              <a:t>лөлийн тоо 381-ээр тус тус нэмэгдсэн </a:t>
            </a:r>
            <a:r>
              <a:rPr lang="en-US" sz="2800" dirty="0" err="1" smtClean="0">
                <a:solidFill>
                  <a:srgbClr val="00B050"/>
                </a:solidFill>
                <a:latin typeface="Arial" pitchFamily="34" charset="0"/>
                <a:cs typeface="Arial" pitchFamily="34" charset="0"/>
              </a:rPr>
              <a:t>байна</a:t>
            </a:r>
            <a:r>
              <a:rPr lang="en-US" sz="2800" dirty="0" smtClean="0">
                <a:solidFill>
                  <a:srgbClr val="00B050"/>
                </a:solidFill>
                <a:latin typeface="Arial" pitchFamily="34" charset="0"/>
                <a:cs typeface="Arial" pitchFamily="34" charset="0"/>
              </a:rPr>
              <a:t>. </a:t>
            </a:r>
            <a:r>
              <a:rPr lang="mn-MN" sz="2800" dirty="0" smtClean="0">
                <a:solidFill>
                  <a:srgbClr val="00B050"/>
                </a:solidFill>
                <a:latin typeface="Arial" pitchFamily="34" charset="0"/>
                <a:cs typeface="Arial" pitchFamily="34" charset="0"/>
              </a:rPr>
              <a:t>4 </a:t>
            </a:r>
            <a:r>
              <a:rPr lang="en-US" sz="2800" dirty="0" err="1" smtClean="0">
                <a:solidFill>
                  <a:srgbClr val="00B050"/>
                </a:solidFill>
                <a:latin typeface="Arial" pitchFamily="34" charset="0"/>
                <a:cs typeface="Arial" pitchFamily="34" charset="0"/>
              </a:rPr>
              <a:t>сард</a:t>
            </a:r>
            <a:r>
              <a:rPr lang="en-US" sz="2800" dirty="0" smtClean="0">
                <a:solidFill>
                  <a:srgbClr val="00B050"/>
                </a:solidFill>
                <a:latin typeface="Arial" pitchFamily="34" charset="0"/>
                <a:cs typeface="Arial" pitchFamily="34" charset="0"/>
              </a:rPr>
              <a:t> </a:t>
            </a:r>
            <a:r>
              <a:rPr lang="mn-MN" sz="2800" dirty="0" smtClean="0">
                <a:solidFill>
                  <a:srgbClr val="00B050"/>
                </a:solidFill>
                <a:latin typeface="Arial" pitchFamily="34" charset="0"/>
                <a:cs typeface="Arial" pitchFamily="34" charset="0"/>
              </a:rPr>
              <a:t>6</a:t>
            </a:r>
            <a:r>
              <a:rPr lang="en-US" sz="2800" dirty="0" smtClean="0">
                <a:solidFill>
                  <a:srgbClr val="00B050"/>
                </a:solidFill>
                <a:latin typeface="Arial" pitchFamily="34" charset="0"/>
                <a:cs typeface="Arial" pitchFamily="34" charset="0"/>
              </a:rPr>
              <a:t>.</a:t>
            </a:r>
            <a:r>
              <a:rPr lang="mn-MN" sz="2800" dirty="0" smtClean="0">
                <a:solidFill>
                  <a:srgbClr val="00B050"/>
                </a:solidFill>
                <a:latin typeface="Arial" pitchFamily="34" charset="0"/>
                <a:cs typeface="Arial" pitchFamily="34" charset="0"/>
              </a:rPr>
              <a:t>7 </a:t>
            </a:r>
            <a:r>
              <a:rPr lang="en-US" sz="2800" dirty="0" err="1" smtClean="0">
                <a:solidFill>
                  <a:srgbClr val="00B050"/>
                </a:solidFill>
                <a:latin typeface="Arial" pitchFamily="34" charset="0"/>
                <a:cs typeface="Arial" pitchFamily="34" charset="0"/>
              </a:rPr>
              <a:t>мянган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өвчтөнийг</a:t>
            </a:r>
            <a:r>
              <a:rPr lang="en-US" sz="2800" dirty="0" smtClean="0">
                <a:solidFill>
                  <a:srgbClr val="00B050"/>
                </a:solidFill>
                <a:latin typeface="Arial" pitchFamily="34" charset="0"/>
                <a:cs typeface="Arial" pitchFamily="34" charset="0"/>
              </a:rPr>
              <a:t> </a:t>
            </a:r>
            <a:r>
              <a:rPr lang="mn-MN" sz="2800" dirty="0" smtClean="0">
                <a:solidFill>
                  <a:srgbClr val="00B050"/>
                </a:solidFill>
                <a:latin typeface="Arial" pitchFamily="34" charset="0"/>
                <a:cs typeface="Arial" pitchFamily="34" charset="0"/>
              </a:rPr>
              <a:t>53</a:t>
            </a:r>
            <a:r>
              <a:rPr lang="en-US" sz="2800" dirty="0" smtClean="0">
                <a:solidFill>
                  <a:srgbClr val="00B050"/>
                </a:solidFill>
                <a:latin typeface="Arial" pitchFamily="34" charset="0"/>
                <a:cs typeface="Arial" pitchFamily="34" charset="0"/>
              </a:rPr>
              <a:t>.</a:t>
            </a:r>
            <a:r>
              <a:rPr lang="mn-MN" sz="2800" dirty="0" smtClean="0">
                <a:solidFill>
                  <a:srgbClr val="00B050"/>
                </a:solidFill>
                <a:latin typeface="Arial" pitchFamily="34" charset="0"/>
                <a:cs typeface="Arial" pitchFamily="34" charset="0"/>
              </a:rPr>
              <a:t>5 </a:t>
            </a:r>
            <a:r>
              <a:rPr lang="en-US" sz="2800" dirty="0" err="1" smtClean="0">
                <a:solidFill>
                  <a:srgbClr val="00B050"/>
                </a:solidFill>
                <a:latin typeface="Arial" pitchFamily="34" charset="0"/>
                <a:cs typeface="Arial" pitchFamily="34" charset="0"/>
              </a:rPr>
              <a:t>мянган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ор</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хоногоор</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хэвтүүл</a:t>
            </a:r>
            <a:r>
              <a:rPr lang="mn-MN" sz="2800" dirty="0" smtClean="0">
                <a:solidFill>
                  <a:srgbClr val="00B050"/>
                </a:solidFill>
                <a:latin typeface="Arial" pitchFamily="34" charset="0"/>
                <a:cs typeface="Arial" pitchFamily="34" charset="0"/>
              </a:rPr>
              <a:t>ж  </a:t>
            </a:r>
            <a:r>
              <a:rPr lang="en-US" sz="2800" dirty="0" err="1" smtClean="0">
                <a:solidFill>
                  <a:srgbClr val="00B050"/>
                </a:solidFill>
                <a:latin typeface="Arial" pitchFamily="34" charset="0"/>
                <a:cs typeface="Arial" pitchFamily="34" charset="0"/>
              </a:rPr>
              <a:t>эмчлэн</a:t>
            </a:r>
            <a:r>
              <a:rPr lang="en-US" sz="2800" dirty="0" smtClean="0">
                <a:solidFill>
                  <a:srgbClr val="00B050"/>
                </a:solidFill>
                <a:latin typeface="Arial" pitchFamily="34" charset="0"/>
                <a:cs typeface="Arial" pitchFamily="34" charset="0"/>
              </a:rPr>
              <a:t>, 110.6 </a:t>
            </a:r>
            <a:r>
              <a:rPr lang="en-US" sz="2800" dirty="0" err="1" smtClean="0">
                <a:solidFill>
                  <a:srgbClr val="00B050"/>
                </a:solidFill>
                <a:latin typeface="Arial" pitchFamily="34" charset="0"/>
                <a:cs typeface="Arial" pitchFamily="34" charset="0"/>
              </a:rPr>
              <a:t>мянган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хүнд</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амбулатороор</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үйлчилж</a:t>
            </a:r>
            <a:r>
              <a:rPr lang="en-US" sz="2800" dirty="0" smtClean="0">
                <a:solidFill>
                  <a:srgbClr val="00B050"/>
                </a:solidFill>
                <a:latin typeface="Arial" pitchFamily="34" charset="0"/>
                <a:cs typeface="Arial" pitchFamily="34" charset="0"/>
              </a:rPr>
              <a:t>, 462 </a:t>
            </a:r>
            <a:r>
              <a:rPr lang="en-US" sz="2800" dirty="0" err="1" smtClean="0">
                <a:solidFill>
                  <a:srgbClr val="00B050"/>
                </a:solidFill>
                <a:latin typeface="Arial" pitchFamily="34" charset="0"/>
                <a:cs typeface="Arial" pitchFamily="34" charset="0"/>
              </a:rPr>
              <a:t>жирэмсэн</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эхийг</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шинээр</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хяналтанд</a:t>
            </a:r>
            <a:r>
              <a:rPr lang="en-US" sz="2800" dirty="0" smtClean="0">
                <a:solidFill>
                  <a:srgbClr val="00B050"/>
                </a:solidFill>
                <a:latin typeface="Arial" pitchFamily="34" charset="0"/>
                <a:cs typeface="Arial" pitchFamily="34" charset="0"/>
              </a:rPr>
              <a:t> </a:t>
            </a:r>
            <a:r>
              <a:rPr lang="en-US" sz="2800" dirty="0" err="1" smtClean="0">
                <a:solidFill>
                  <a:srgbClr val="00B050"/>
                </a:solidFill>
                <a:latin typeface="Arial" pitchFamily="34" charset="0"/>
                <a:cs typeface="Arial" pitchFamily="34" charset="0"/>
              </a:rPr>
              <a:t>ав</a:t>
            </a:r>
            <a:r>
              <a:rPr lang="mn-MN" sz="2800" dirty="0" smtClean="0">
                <a:solidFill>
                  <a:srgbClr val="00B050"/>
                </a:solidFill>
                <a:latin typeface="Arial" pitchFamily="34" charset="0"/>
                <a:cs typeface="Arial" pitchFamily="34" charset="0"/>
              </a:rPr>
              <a:t>сан </a:t>
            </a:r>
            <a:r>
              <a:rPr lang="en-US" sz="2800" dirty="0" err="1" smtClean="0">
                <a:solidFill>
                  <a:srgbClr val="00B050"/>
                </a:solidFill>
                <a:latin typeface="Arial" pitchFamily="34" charset="0"/>
                <a:cs typeface="Arial" pitchFamily="34" charset="0"/>
              </a:rPr>
              <a:t>байна</a:t>
            </a:r>
            <a:r>
              <a:rPr lang="en-US" sz="2800" dirty="0" smtClean="0">
                <a:solidFill>
                  <a:srgbClr val="00B050"/>
                </a:solidFill>
                <a:latin typeface="Arial" pitchFamily="34" charset="0"/>
                <a:cs typeface="Arial" pitchFamily="34" charset="0"/>
              </a:rPr>
              <a:t>.</a:t>
            </a:r>
            <a:endParaRPr lang="en-US" sz="2800"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14400" y="457200"/>
            <a:ext cx="10877266" cy="960438"/>
          </a:xfrm>
        </p:spPr>
        <p:txBody>
          <a:bodyPr/>
          <a:lstStyle/>
          <a:p>
            <a:pPr algn="ctr"/>
            <a:r>
              <a:rPr lang="mn-MN" sz="2400" dirty="0" smtClean="0">
                <a:solidFill>
                  <a:srgbClr val="00B050"/>
                </a:solidFill>
                <a:latin typeface="Arial" pitchFamily="34" charset="0"/>
                <a:cs typeface="Arial" pitchFamily="34" charset="0"/>
              </a:rPr>
              <a:t>ХҮН АМ, НИЙГМИЙН ҮЗҮҮЛЭЛТ</a:t>
            </a:r>
            <a:br>
              <a:rPr lang="mn-MN" sz="2400" dirty="0" smtClean="0">
                <a:solidFill>
                  <a:srgbClr val="00B050"/>
                </a:solidFill>
                <a:latin typeface="Arial" pitchFamily="34" charset="0"/>
                <a:cs typeface="Arial" pitchFamily="34" charset="0"/>
              </a:rPr>
            </a:br>
            <a:r>
              <a:rPr lang="mn-MN" sz="2400" dirty="0" smtClean="0">
                <a:solidFill>
                  <a:srgbClr val="00B050"/>
                </a:solidFill>
                <a:latin typeface="Arial" pitchFamily="34" charset="0"/>
                <a:cs typeface="Arial" pitchFamily="34" charset="0"/>
              </a:rPr>
              <a:t>Эрүүл мэнд</a:t>
            </a:r>
            <a:endParaRPr lang="en-US" sz="2400" dirty="0">
              <a:solidFill>
                <a:srgbClr val="00B050"/>
              </a:solidFill>
              <a:latin typeface="Arial" pitchFamily="34" charset="0"/>
              <a:cs typeface="Arial" pitchFamily="34" charset="0"/>
            </a:endParaRPr>
          </a:p>
        </p:txBody>
      </p:sp>
      <p:pic>
        <p:nvPicPr>
          <p:cNvPr id="11" name="Picture 2" descr="C:\Documents and Settings\All Users\Documents\Information logo\8.jpg"/>
          <p:cNvPicPr>
            <a:picLocks noChangeAspect="1" noChangeArrowheads="1"/>
          </p:cNvPicPr>
          <p:nvPr/>
        </p:nvPicPr>
        <p:blipFill>
          <a:blip r:embed="rId2" cstate="print"/>
          <a:srcRect/>
          <a:stretch>
            <a:fillRect/>
          </a:stretch>
        </p:blipFill>
        <p:spPr bwMode="auto">
          <a:xfrm>
            <a:off x="838200" y="0"/>
            <a:ext cx="1017896" cy="968991"/>
          </a:xfrm>
          <a:prstGeom prst="rect">
            <a:avLst/>
          </a:prstGeom>
          <a:noFill/>
        </p:spPr>
      </p:pic>
      <p:graphicFrame>
        <p:nvGraphicFramePr>
          <p:cNvPr id="9" name="Chart 8"/>
          <p:cNvGraphicFramePr/>
          <p:nvPr/>
        </p:nvGraphicFramePr>
        <p:xfrm>
          <a:off x="6223379" y="1282890"/>
          <a:ext cx="4817660" cy="2292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1555845" y="1351128"/>
          <a:ext cx="4681182" cy="2361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p:cNvGraphicFramePr>
            <a:graphicFrameLocks noGrp="1"/>
          </p:cNvGraphicFramePr>
          <p:nvPr/>
        </p:nvGraphicFramePr>
        <p:xfrm>
          <a:off x="2183643" y="3710885"/>
          <a:ext cx="7942996" cy="2677126"/>
        </p:xfrm>
        <a:graphic>
          <a:graphicData uri="http://schemas.openxmlformats.org/drawingml/2006/table">
            <a:tbl>
              <a:tblPr/>
              <a:tblGrid>
                <a:gridCol w="2226609"/>
                <a:gridCol w="1370220"/>
                <a:gridCol w="1370220"/>
                <a:gridCol w="2975947"/>
              </a:tblGrid>
              <a:tr h="242535">
                <a:tc>
                  <a:txBody>
                    <a:bodyPr/>
                    <a:lstStyle/>
                    <a:p>
                      <a:pPr algn="ctr" rtl="0" fontAlgn="ctr"/>
                      <a:r>
                        <a:rPr lang="mn-MN" sz="1600" b="0" i="0" u="none" strike="noStrike">
                          <a:solidFill>
                            <a:srgbClr val="000000"/>
                          </a:solidFill>
                          <a:latin typeface="Arial"/>
                        </a:rPr>
                        <a:t>Үзүүлэлт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c>
                  <a:txBody>
                    <a:bodyPr/>
                    <a:lstStyle/>
                    <a:p>
                      <a:pPr algn="ctr" rtl="0" fontAlgn="ctr"/>
                      <a:r>
                        <a:rPr lang="en-US" sz="1600" b="0" i="0" u="none" strike="noStrike">
                          <a:solidFill>
                            <a:srgbClr val="000000"/>
                          </a:solidFill>
                          <a:latin typeface="Arial"/>
                        </a:rPr>
                        <a:t>2015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c>
                  <a:txBody>
                    <a:bodyPr/>
                    <a:lstStyle/>
                    <a:p>
                      <a:pPr algn="ctr" rtl="0" fontAlgn="ctr"/>
                      <a:r>
                        <a:rPr lang="en-US" sz="1600" b="0" i="0" u="none" strike="noStrike">
                          <a:solidFill>
                            <a:srgbClr val="000000"/>
                          </a:solidFill>
                          <a:latin typeface="Arial"/>
                        </a:rPr>
                        <a:t>2016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c>
                  <a:txBody>
                    <a:bodyPr/>
                    <a:lstStyle/>
                    <a:p>
                      <a:pPr algn="ctr" rtl="0" fontAlgn="ctr"/>
                      <a:r>
                        <a:rPr lang="mn-MN" sz="1600" b="0" i="0" u="none" strike="noStrike">
                          <a:solidFill>
                            <a:srgbClr val="000000"/>
                          </a:solidFill>
                          <a:latin typeface="Arial"/>
                        </a:rPr>
                        <a:t>Хувь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r>
              <a:tr h="407055">
                <a:tc>
                  <a:txBody>
                    <a:bodyPr/>
                    <a:lstStyle/>
                    <a:p>
                      <a:pPr algn="l" rtl="0" fontAlgn="ctr"/>
                      <a:r>
                        <a:rPr lang="mn-MN" sz="1600" b="0" i="0" u="none" strike="noStrike">
                          <a:solidFill>
                            <a:srgbClr val="000000"/>
                          </a:solidFill>
                          <a:latin typeface="Arial"/>
                        </a:rPr>
                        <a:t>Амаржсан эх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561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489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a:solidFill>
                            <a:srgbClr val="000000"/>
                          </a:solidFill>
                          <a:latin typeface="Arial"/>
                        </a:rPr>
                        <a:t>12.8 </a:t>
                      </a:r>
                      <a:r>
                        <a:rPr lang="mn-MN" sz="800" b="0" i="0" u="none" strike="noStrike">
                          <a:solidFill>
                            <a:srgbClr val="000000"/>
                          </a:solidFill>
                          <a:latin typeface="Arial"/>
                        </a:rPr>
                        <a:t>хувиар буурсан</a:t>
                      </a:r>
                      <a:endParaRPr lang="mn-MN" sz="1600" b="0" i="0" u="none" strike="noStrike">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385949">
                <a:tc>
                  <a:txBody>
                    <a:bodyPr/>
                    <a:lstStyle/>
                    <a:p>
                      <a:pPr algn="l" rtl="0" fontAlgn="ctr"/>
                      <a:r>
                        <a:rPr lang="mn-MN" sz="1600" b="0" i="0" u="none" strike="noStrike">
                          <a:solidFill>
                            <a:srgbClr val="000000"/>
                          </a:solidFill>
                          <a:latin typeface="Arial"/>
                        </a:rPr>
                        <a:t>Төрсөн хүүхэд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563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493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a:solidFill>
                            <a:srgbClr val="000000"/>
                          </a:solidFill>
                          <a:latin typeface="Arial"/>
                        </a:rPr>
                        <a:t>12.4 </a:t>
                      </a:r>
                      <a:r>
                        <a:rPr lang="mn-MN" sz="800" b="0" i="0" u="none" strike="noStrike">
                          <a:solidFill>
                            <a:srgbClr val="000000"/>
                          </a:solidFill>
                          <a:latin typeface="Arial"/>
                        </a:rPr>
                        <a:t>хувиар буурсан</a:t>
                      </a:r>
                      <a:endParaRPr lang="mn-MN" sz="1600" b="0" i="0" u="none" strike="noStrike">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482435">
                <a:tc>
                  <a:txBody>
                    <a:bodyPr/>
                    <a:lstStyle/>
                    <a:p>
                      <a:pPr algn="l" rtl="0" fontAlgn="ctr"/>
                      <a:r>
                        <a:rPr lang="mn-MN" sz="1600" b="0" i="0" u="none" strike="noStrike">
                          <a:solidFill>
                            <a:srgbClr val="000000"/>
                          </a:solidFill>
                          <a:latin typeface="Arial"/>
                        </a:rPr>
                        <a:t>Нийт нас баралт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a:solidFill>
                            <a:srgbClr val="000000"/>
                          </a:solidFill>
                          <a:latin typeface="Arial"/>
                        </a:rPr>
                        <a:t>4.0 </a:t>
                      </a:r>
                      <a:r>
                        <a:rPr lang="mn-MN" sz="800" b="0" i="0" u="none" strike="noStrike">
                          <a:solidFill>
                            <a:srgbClr val="000000"/>
                          </a:solidFill>
                          <a:latin typeface="Arial"/>
                        </a:rPr>
                        <a:t>хувиар өссөн</a:t>
                      </a:r>
                      <a:endParaRPr lang="mn-MN" sz="1600" b="0" i="0" u="none" strike="noStrike">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385949">
                <a:tc>
                  <a:txBody>
                    <a:bodyPr/>
                    <a:lstStyle/>
                    <a:p>
                      <a:pPr algn="l" rtl="0" fontAlgn="ctr"/>
                      <a:r>
                        <a:rPr lang="mn-MN" sz="1600" b="0" i="0" u="none" strike="noStrike">
                          <a:solidFill>
                            <a:srgbClr val="000000"/>
                          </a:solidFill>
                          <a:latin typeface="Arial"/>
                        </a:rPr>
                        <a:t>Нялхсын эндэгдэл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a:solidFill>
                            <a:srgbClr val="000000"/>
                          </a:solidFill>
                          <a:latin typeface="Arial"/>
                        </a:rPr>
                        <a:t>37.5 </a:t>
                      </a:r>
                      <a:r>
                        <a:rPr lang="mn-MN" sz="800" b="0" i="0" u="none" strike="noStrike">
                          <a:solidFill>
                            <a:srgbClr val="000000"/>
                          </a:solidFill>
                          <a:latin typeface="Arial"/>
                        </a:rPr>
                        <a:t>хувиар буурсан</a:t>
                      </a:r>
                      <a:endParaRPr lang="mn-MN" sz="1600" b="0" i="0" u="none" strike="noStrike">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771898">
                <a:tc>
                  <a:txBody>
                    <a:bodyPr/>
                    <a:lstStyle/>
                    <a:p>
                      <a:pPr algn="l" rtl="0" fontAlgn="ctr"/>
                      <a:r>
                        <a:rPr lang="mn-MN" sz="1600" b="0" i="0" u="none" strike="noStrike">
                          <a:solidFill>
                            <a:srgbClr val="000000"/>
                          </a:solidFill>
                          <a:latin typeface="Arial"/>
                        </a:rPr>
                        <a:t>Халдварт өвчнөөр өвчлөгчдийн тоо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latin typeface="Arial"/>
                        </a:rPr>
                        <a:t>190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latin typeface="Arial"/>
                        </a:rPr>
                        <a:t>269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mn-MN" sz="1600" b="0" i="0" u="none" strike="noStrike" dirty="0">
                          <a:solidFill>
                            <a:srgbClr val="000000"/>
                          </a:solidFill>
                          <a:latin typeface="Arial"/>
                        </a:rPr>
                        <a:t>41.6 </a:t>
                      </a:r>
                      <a:r>
                        <a:rPr lang="mn-MN" sz="800" b="0" i="0" u="none" strike="noStrike" dirty="0">
                          <a:solidFill>
                            <a:srgbClr val="000000"/>
                          </a:solidFill>
                          <a:latin typeface="Arial"/>
                        </a:rPr>
                        <a:t>хувиар буурсан </a:t>
                      </a:r>
                      <a:endParaRPr lang="mn-MN" sz="1600" b="0"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SEGMID\share\Information logo\19.jpg"/>
          <p:cNvPicPr>
            <a:picLocks noChangeAspect="1" noChangeArrowheads="1"/>
          </p:cNvPicPr>
          <p:nvPr/>
        </p:nvPicPr>
        <p:blipFill>
          <a:blip r:embed="rId2" cstate="print"/>
          <a:srcRect/>
          <a:stretch>
            <a:fillRect/>
          </a:stretch>
        </p:blipFill>
        <p:spPr bwMode="auto">
          <a:xfrm>
            <a:off x="892791" y="0"/>
            <a:ext cx="1371600" cy="1143000"/>
          </a:xfrm>
          <a:prstGeom prst="rect">
            <a:avLst/>
          </a:prstGeom>
          <a:noFill/>
        </p:spPr>
      </p:pic>
      <p:sp>
        <p:nvSpPr>
          <p:cNvPr id="5" name="Rectangle 4"/>
          <p:cNvSpPr/>
          <p:nvPr/>
        </p:nvSpPr>
        <p:spPr>
          <a:xfrm>
            <a:off x="2438400" y="381001"/>
            <a:ext cx="7865660" cy="800219"/>
          </a:xfrm>
          <a:prstGeom prst="rect">
            <a:avLst/>
          </a:prstGeom>
        </p:spPr>
        <p:txBody>
          <a:bodyPr wrap="square">
            <a:spAutoFit/>
          </a:bodyPr>
          <a:lstStyle/>
          <a:p>
            <a:pPr algn="ctr"/>
            <a:r>
              <a:rPr lang="mn-MN" sz="1600" dirty="0" smtClean="0">
                <a:solidFill>
                  <a:srgbClr val="0070C0"/>
                </a:solidFill>
                <a:latin typeface="Arial" pitchFamily="34" charset="0"/>
                <a:cs typeface="Arial" pitchFamily="34" charset="0"/>
              </a:rPr>
              <a:t>АЖ</a:t>
            </a:r>
            <a:r>
              <a:rPr lang="mn-MN" sz="2800" dirty="0" smtClean="0">
                <a:solidFill>
                  <a:srgbClr val="0070C0"/>
                </a:solidFill>
                <a:latin typeface="Arial" pitchFamily="34" charset="0"/>
                <a:cs typeface="Arial" pitchFamily="34" charset="0"/>
              </a:rPr>
              <a:t> </a:t>
            </a:r>
            <a:r>
              <a:rPr lang="mn-MN" dirty="0" smtClean="0">
                <a:solidFill>
                  <a:srgbClr val="0070C0"/>
                </a:solidFill>
                <a:latin typeface="Arial" pitchFamily="34" charset="0"/>
                <a:cs typeface="Arial" pitchFamily="34" charset="0"/>
              </a:rPr>
              <a:t>ҮЙЛДВЭРИЙН САЛБАРЫН НИЙТ ҮЙЛДВЭРЛЭЛ </a:t>
            </a:r>
            <a:br>
              <a:rPr lang="mn-MN" dirty="0" smtClean="0">
                <a:solidFill>
                  <a:srgbClr val="0070C0"/>
                </a:solidFill>
                <a:latin typeface="Arial" pitchFamily="34" charset="0"/>
                <a:cs typeface="Arial" pitchFamily="34" charset="0"/>
              </a:rPr>
            </a:br>
            <a:r>
              <a:rPr lang="en-US" dirty="0" smtClean="0">
                <a:solidFill>
                  <a:srgbClr val="0070C0"/>
                </a:solidFill>
                <a:latin typeface="Arial" pitchFamily="34" charset="0"/>
                <a:cs typeface="Arial" pitchFamily="34" charset="0"/>
              </a:rPr>
              <a:t>        </a:t>
            </a:r>
            <a:r>
              <a:rPr lang="mn-MN" sz="1200" dirty="0" smtClean="0">
                <a:solidFill>
                  <a:srgbClr val="FF0000"/>
                </a:solidFill>
                <a:latin typeface="Arial" pitchFamily="34" charset="0"/>
                <a:cs typeface="Arial" pitchFamily="34" charset="0"/>
              </a:rPr>
              <a:t>/ОНЫ ҮНЭЭР/</a:t>
            </a:r>
            <a:endParaRPr lang="en-US" dirty="0"/>
          </a:p>
        </p:txBody>
      </p:sp>
      <p:sp>
        <p:nvSpPr>
          <p:cNvPr id="7" name="Rectangle 6"/>
          <p:cNvSpPr/>
          <p:nvPr/>
        </p:nvSpPr>
        <p:spPr>
          <a:xfrm>
            <a:off x="1665027" y="1419366"/>
            <a:ext cx="9526137" cy="4524315"/>
          </a:xfrm>
          <a:prstGeom prst="rect">
            <a:avLst/>
          </a:prstGeom>
        </p:spPr>
        <p:txBody>
          <a:bodyPr wrap="square">
            <a:spAutoFit/>
          </a:bodyPr>
          <a:lstStyle/>
          <a:p>
            <a:pPr algn="just"/>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Аж</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үйлдвэрийн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нийт</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бүтээгдэхүүний</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a:t>
            </a:r>
            <a:r>
              <a:rPr lang="en-US" sz="3200" dirty="0" smtClean="0">
                <a:solidFill>
                  <a:srgbClr val="00B0F0"/>
                </a:solidFill>
                <a:latin typeface="Arial" pitchFamily="34" charset="0"/>
                <a:cs typeface="Arial" pitchFamily="34" charset="0"/>
              </a:rPr>
              <a:t> </a:t>
            </a:r>
            <a:r>
              <a:rPr lang="mn-MN" sz="3200" dirty="0" smtClean="0">
                <a:solidFill>
                  <a:srgbClr val="00B0F0"/>
                </a:solidFill>
                <a:latin typeface="Arial" pitchFamily="34" charset="0"/>
                <a:cs typeface="Arial" pitchFamily="34" charset="0"/>
              </a:rPr>
              <a:t>эхний </a:t>
            </a:r>
            <a:r>
              <a:rPr lang="en-US" sz="3200" dirty="0" smtClean="0">
                <a:solidFill>
                  <a:srgbClr val="00B0F0"/>
                </a:solidFill>
                <a:latin typeface="Arial" pitchFamily="34" charset="0"/>
                <a:cs typeface="Arial" pitchFamily="34" charset="0"/>
              </a:rPr>
              <a:t>4</a:t>
            </a:r>
            <a:r>
              <a:rPr lang="mn-MN" sz="3200" dirty="0" smtClean="0">
                <a:solidFill>
                  <a:srgbClr val="00B0F0"/>
                </a:solidFill>
                <a:latin typeface="Arial" pitchFamily="34" charset="0"/>
                <a:cs typeface="Arial" pitchFamily="34" charset="0"/>
              </a:rPr>
              <a:t> сарын </a:t>
            </a:r>
            <a:r>
              <a:rPr lang="en-US" sz="3200" dirty="0" err="1" smtClean="0">
                <a:solidFill>
                  <a:srgbClr val="00B0F0"/>
                </a:solidFill>
                <a:latin typeface="Arial" pitchFamily="34" charset="0"/>
                <a:cs typeface="Arial" pitchFamily="34" charset="0"/>
              </a:rPr>
              <a:t>байдлаар</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оны</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үнээр</a:t>
            </a:r>
            <a:r>
              <a:rPr lang="en-US" sz="3200" dirty="0" smtClean="0">
                <a:solidFill>
                  <a:srgbClr val="00B0F0"/>
                </a:solidFill>
                <a:latin typeface="Arial" pitchFamily="34" charset="0"/>
                <a:cs typeface="Arial" pitchFamily="34" charset="0"/>
              </a:rPr>
              <a:t>  4928.5  </a:t>
            </a:r>
            <a:r>
              <a:rPr lang="en-US" sz="3200" dirty="0" err="1" smtClean="0">
                <a:solidFill>
                  <a:srgbClr val="00B0F0"/>
                </a:solidFill>
                <a:latin typeface="Arial" pitchFamily="34" charset="0"/>
                <a:cs typeface="Arial" pitchFamily="34" charset="0"/>
              </a:rPr>
              <a:t>сая</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төгрөг</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болж</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өнгөрсөн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он</a:t>
            </a:r>
            <a:r>
              <a:rPr lang="mn-MN" sz="3200" dirty="0" smtClean="0">
                <a:solidFill>
                  <a:srgbClr val="00B0F0"/>
                </a:solidFill>
                <a:latin typeface="Arial" pitchFamily="34" charset="0"/>
                <a:cs typeface="Arial" pitchFamily="34" charset="0"/>
              </a:rPr>
              <a:t>оос </a:t>
            </a:r>
            <a:r>
              <a:rPr lang="en-US" sz="3200" dirty="0" smtClean="0">
                <a:solidFill>
                  <a:srgbClr val="00B0F0"/>
                </a:solidFill>
                <a:latin typeface="Arial" pitchFamily="34" charset="0"/>
                <a:cs typeface="Arial" pitchFamily="34" charset="0"/>
              </a:rPr>
              <a:t>2.7 </a:t>
            </a:r>
            <a:r>
              <a:rPr lang="en-US" sz="3200" dirty="0" err="1" smtClean="0">
                <a:solidFill>
                  <a:srgbClr val="00B0F0"/>
                </a:solidFill>
                <a:latin typeface="Arial" pitchFamily="34" charset="0"/>
                <a:cs typeface="Arial" pitchFamily="34" charset="0"/>
              </a:rPr>
              <a:t>хувиар</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буюу</a:t>
            </a:r>
            <a:r>
              <a:rPr lang="en-US" sz="3200" dirty="0" smtClean="0">
                <a:solidFill>
                  <a:srgbClr val="00B0F0"/>
                </a:solidFill>
                <a:latin typeface="Arial" pitchFamily="34" charset="0"/>
                <a:cs typeface="Arial" pitchFamily="34" charset="0"/>
              </a:rPr>
              <a:t>  131.5 </a:t>
            </a:r>
            <a:r>
              <a:rPr lang="en-US" sz="3200" dirty="0" err="1" smtClean="0">
                <a:solidFill>
                  <a:srgbClr val="00B0F0"/>
                </a:solidFill>
                <a:latin typeface="Arial" pitchFamily="34" charset="0"/>
                <a:cs typeface="Arial" pitchFamily="34" charset="0"/>
              </a:rPr>
              <a:t>сая</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төгрөгөөр</a:t>
            </a:r>
            <a:r>
              <a:rPr lang="en-US" sz="3200" dirty="0" smtClean="0">
                <a:solidFill>
                  <a:srgbClr val="00B0F0"/>
                </a:solidFill>
                <a:latin typeface="Arial" pitchFamily="34" charset="0"/>
                <a:cs typeface="Arial" pitchFamily="34" charset="0"/>
              </a:rPr>
              <a:t> </a:t>
            </a:r>
            <a:r>
              <a:rPr lang="mn-MN" sz="3200" dirty="0" smtClean="0">
                <a:solidFill>
                  <a:srgbClr val="00B0F0"/>
                </a:solidFill>
                <a:latin typeface="Arial" pitchFamily="34" charset="0"/>
                <a:cs typeface="Arial" pitchFamily="34" charset="0"/>
              </a:rPr>
              <a:t>өссөн байна. Н</a:t>
            </a:r>
            <a:r>
              <a:rPr lang="en-US" sz="3200" dirty="0" err="1" smtClean="0">
                <a:solidFill>
                  <a:srgbClr val="00B0F0"/>
                </a:solidFill>
                <a:latin typeface="Arial" pitchFamily="34" charset="0"/>
                <a:cs typeface="Arial" pitchFamily="34" charset="0"/>
              </a:rPr>
              <a:t>ийт</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үйлдвэрлэлд</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цахилгаан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дулаан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усан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хангамжийн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a:t>
            </a:r>
            <a:r>
              <a:rPr lang="en-US" sz="3200" dirty="0" smtClean="0">
                <a:solidFill>
                  <a:srgbClr val="00B0F0"/>
                </a:solidFill>
                <a:latin typeface="Arial" pitchFamily="34" charset="0"/>
                <a:cs typeface="Arial" pitchFamily="34" charset="0"/>
              </a:rPr>
              <a:t> 55.4 </a:t>
            </a:r>
            <a:r>
              <a:rPr lang="en-US" sz="3200" dirty="0" err="1" smtClean="0">
                <a:solidFill>
                  <a:srgbClr val="00B0F0"/>
                </a:solidFill>
                <a:latin typeface="Arial" pitchFamily="34" charset="0"/>
                <a:cs typeface="Arial" pitchFamily="34" charset="0"/>
              </a:rPr>
              <a:t>хувийг</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хүнсний</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a:t>
            </a:r>
            <a:r>
              <a:rPr lang="en-US" sz="3200" dirty="0" smtClean="0">
                <a:solidFill>
                  <a:srgbClr val="00B0F0"/>
                </a:solidFill>
                <a:latin typeface="Arial" pitchFamily="34" charset="0"/>
                <a:cs typeface="Arial" pitchFamily="34" charset="0"/>
              </a:rPr>
              <a:t>  19.6 </a:t>
            </a:r>
            <a:r>
              <a:rPr lang="en-US" sz="3200" dirty="0" err="1" smtClean="0">
                <a:solidFill>
                  <a:srgbClr val="00B0F0"/>
                </a:solidFill>
                <a:latin typeface="Arial" pitchFamily="34" charset="0"/>
                <a:cs typeface="Arial" pitchFamily="34" charset="0"/>
              </a:rPr>
              <a:t>хув</a:t>
            </a:r>
            <a:r>
              <a:rPr lang="mn-MN" sz="3200" dirty="0" smtClean="0">
                <a:solidFill>
                  <a:srgbClr val="00B0F0"/>
                </a:solidFill>
                <a:latin typeface="Arial" pitchFamily="34" charset="0"/>
                <a:cs typeface="Arial" pitchFamily="34" charset="0"/>
              </a:rPr>
              <a:t>ь</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хувцас</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a:t>
            </a:r>
            <a:r>
              <a:rPr lang="en-US" sz="3200" dirty="0" smtClean="0">
                <a:solidFill>
                  <a:srgbClr val="00B0F0"/>
                </a:solidFill>
                <a:latin typeface="Arial" pitchFamily="34" charset="0"/>
                <a:cs typeface="Arial" pitchFamily="34" charset="0"/>
              </a:rPr>
              <a:t>  18.9 </a:t>
            </a:r>
            <a:r>
              <a:rPr lang="en-US" sz="3200" dirty="0" err="1" smtClean="0">
                <a:solidFill>
                  <a:srgbClr val="00B0F0"/>
                </a:solidFill>
                <a:latin typeface="Arial" pitchFamily="34" charset="0"/>
                <a:cs typeface="Arial" pitchFamily="34" charset="0"/>
              </a:rPr>
              <a:t>хув</a:t>
            </a:r>
            <a:r>
              <a:rPr lang="mn-MN" sz="3200" dirty="0" smtClean="0">
                <a:solidFill>
                  <a:srgbClr val="00B0F0"/>
                </a:solidFill>
                <a:latin typeface="Arial" pitchFamily="34" charset="0"/>
                <a:cs typeface="Arial" pitchFamily="34" charset="0"/>
              </a:rPr>
              <a:t>ь</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модон</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эдлэл</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a:t>
            </a:r>
            <a:r>
              <a:rPr lang="en-US" sz="3200" dirty="0" smtClean="0">
                <a:solidFill>
                  <a:srgbClr val="00B0F0"/>
                </a:solidFill>
                <a:latin typeface="Arial" pitchFamily="34" charset="0"/>
                <a:cs typeface="Arial" pitchFamily="34" charset="0"/>
              </a:rPr>
              <a:t>  5.4 </a:t>
            </a:r>
            <a:r>
              <a:rPr lang="en-US" sz="3200" dirty="0" err="1" smtClean="0">
                <a:solidFill>
                  <a:srgbClr val="00B0F0"/>
                </a:solidFill>
                <a:latin typeface="Arial" pitchFamily="34" charset="0"/>
                <a:cs typeface="Arial" pitchFamily="34" charset="0"/>
              </a:rPr>
              <a:t>хув</a:t>
            </a:r>
            <a:r>
              <a:rPr lang="mn-MN" sz="3200" dirty="0" smtClean="0">
                <a:solidFill>
                  <a:srgbClr val="00B0F0"/>
                </a:solidFill>
                <a:latin typeface="Arial" pitchFamily="34" charset="0"/>
                <a:cs typeface="Arial" pitchFamily="34" charset="0"/>
              </a:rPr>
              <a:t>ь</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бусад</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үйлдвэрлэл</a:t>
            </a:r>
            <a:r>
              <a:rPr lang="en-US" sz="3200" dirty="0" smtClean="0">
                <a:solidFill>
                  <a:srgbClr val="00B0F0"/>
                </a:solidFill>
                <a:latin typeface="Arial" pitchFamily="34" charset="0"/>
                <a:cs typeface="Arial" pitchFamily="34" charset="0"/>
              </a:rPr>
              <a:t> </a:t>
            </a:r>
            <a:r>
              <a:rPr lang="mn-MN" sz="3200" dirty="0" smtClean="0">
                <a:solidFill>
                  <a:srgbClr val="00B0F0"/>
                </a:solidFill>
                <a:latin typeface="Arial" pitchFamily="34" charset="0"/>
                <a:cs typeface="Arial" pitchFamily="34" charset="0"/>
              </a:rPr>
              <a:t>0.</a:t>
            </a:r>
            <a:r>
              <a:rPr lang="en-US" sz="3200" dirty="0" smtClean="0">
                <a:solidFill>
                  <a:srgbClr val="00B0F0"/>
                </a:solidFill>
                <a:latin typeface="Arial" pitchFamily="34" charset="0"/>
                <a:cs typeface="Arial" pitchFamily="34" charset="0"/>
              </a:rPr>
              <a:t>7 </a:t>
            </a:r>
            <a:r>
              <a:rPr lang="en-US" sz="3200" dirty="0" err="1" smtClean="0">
                <a:solidFill>
                  <a:srgbClr val="00B0F0"/>
                </a:solidFill>
                <a:latin typeface="Arial" pitchFamily="34" charset="0"/>
                <a:cs typeface="Arial" pitchFamily="34" charset="0"/>
              </a:rPr>
              <a:t>хувийг</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тус</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тус</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эзэлж</a:t>
            </a:r>
            <a:r>
              <a:rPr lang="en-US" sz="3200" dirty="0" smtClean="0">
                <a:solidFill>
                  <a:srgbClr val="00B0F0"/>
                </a:solidFill>
                <a:latin typeface="Arial" pitchFamily="34" charset="0"/>
                <a:cs typeface="Arial" pitchFamily="34" charset="0"/>
              </a:rPr>
              <a:t> </a:t>
            </a:r>
            <a:r>
              <a:rPr lang="en-US" sz="3200" dirty="0" err="1" smtClean="0">
                <a:solidFill>
                  <a:srgbClr val="00B0F0"/>
                </a:solidFill>
                <a:latin typeface="Arial" pitchFamily="34" charset="0"/>
                <a:cs typeface="Arial" pitchFamily="34" charset="0"/>
              </a:rPr>
              <a:t>байна</a:t>
            </a:r>
            <a:r>
              <a:rPr lang="en-US" sz="3200" dirty="0" smtClean="0">
                <a:solidFill>
                  <a:srgbClr val="00B0F0"/>
                </a:solidFill>
                <a:latin typeface="Arial" pitchFamily="34" charset="0"/>
                <a:cs typeface="Arial" pitchFamily="34" charset="0"/>
              </a:rPr>
              <a:t>.</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SEGMID\share\Information logo\19.jpg"/>
          <p:cNvPicPr>
            <a:picLocks noChangeAspect="1" noChangeArrowheads="1"/>
          </p:cNvPicPr>
          <p:nvPr/>
        </p:nvPicPr>
        <p:blipFill>
          <a:blip r:embed="rId2" cstate="print"/>
          <a:srcRect/>
          <a:stretch>
            <a:fillRect/>
          </a:stretch>
        </p:blipFill>
        <p:spPr bwMode="auto">
          <a:xfrm>
            <a:off x="892791" y="0"/>
            <a:ext cx="1371600" cy="1143000"/>
          </a:xfrm>
          <a:prstGeom prst="rect">
            <a:avLst/>
          </a:prstGeom>
          <a:noFill/>
        </p:spPr>
      </p:pic>
      <p:sp>
        <p:nvSpPr>
          <p:cNvPr id="5" name="Rectangle 4"/>
          <p:cNvSpPr/>
          <p:nvPr/>
        </p:nvSpPr>
        <p:spPr>
          <a:xfrm>
            <a:off x="2438400" y="381001"/>
            <a:ext cx="7865660" cy="800219"/>
          </a:xfrm>
          <a:prstGeom prst="rect">
            <a:avLst/>
          </a:prstGeom>
        </p:spPr>
        <p:txBody>
          <a:bodyPr wrap="square">
            <a:spAutoFit/>
          </a:bodyPr>
          <a:lstStyle/>
          <a:p>
            <a:pPr algn="ctr"/>
            <a:r>
              <a:rPr lang="mn-MN" sz="1600" dirty="0" smtClean="0">
                <a:solidFill>
                  <a:srgbClr val="0070C0"/>
                </a:solidFill>
                <a:latin typeface="Arial" pitchFamily="34" charset="0"/>
                <a:cs typeface="Arial" pitchFamily="34" charset="0"/>
              </a:rPr>
              <a:t>АЖ</a:t>
            </a:r>
            <a:r>
              <a:rPr lang="mn-MN" sz="2800" dirty="0" smtClean="0">
                <a:solidFill>
                  <a:srgbClr val="0070C0"/>
                </a:solidFill>
                <a:latin typeface="Arial" pitchFamily="34" charset="0"/>
                <a:cs typeface="Arial" pitchFamily="34" charset="0"/>
              </a:rPr>
              <a:t> </a:t>
            </a:r>
            <a:r>
              <a:rPr lang="mn-MN" dirty="0" smtClean="0">
                <a:solidFill>
                  <a:srgbClr val="0070C0"/>
                </a:solidFill>
                <a:latin typeface="Arial" pitchFamily="34" charset="0"/>
                <a:cs typeface="Arial" pitchFamily="34" charset="0"/>
              </a:rPr>
              <a:t>ҮЙЛДВЭРИЙН САЛБАРЫН НИЙТ ҮЙЛДВЭРЛЭЛ </a:t>
            </a:r>
            <a:br>
              <a:rPr lang="mn-MN" dirty="0" smtClean="0">
                <a:solidFill>
                  <a:srgbClr val="0070C0"/>
                </a:solidFill>
                <a:latin typeface="Arial" pitchFamily="34" charset="0"/>
                <a:cs typeface="Arial" pitchFamily="34" charset="0"/>
              </a:rPr>
            </a:br>
            <a:r>
              <a:rPr lang="en-US" dirty="0" smtClean="0">
                <a:solidFill>
                  <a:srgbClr val="0070C0"/>
                </a:solidFill>
                <a:latin typeface="Arial" pitchFamily="34" charset="0"/>
                <a:cs typeface="Arial" pitchFamily="34" charset="0"/>
              </a:rPr>
              <a:t>        </a:t>
            </a:r>
            <a:r>
              <a:rPr lang="mn-MN" sz="1200" dirty="0" smtClean="0">
                <a:solidFill>
                  <a:srgbClr val="FF0000"/>
                </a:solidFill>
                <a:latin typeface="Arial" pitchFamily="34" charset="0"/>
                <a:cs typeface="Arial" pitchFamily="34" charset="0"/>
              </a:rPr>
              <a:t>/ОНЫ ҮНЭЭР/</a:t>
            </a:r>
            <a:endParaRPr lang="en-US" dirty="0"/>
          </a:p>
        </p:txBody>
      </p:sp>
      <p:graphicFrame>
        <p:nvGraphicFramePr>
          <p:cNvPr id="9" name="Table 8"/>
          <p:cNvGraphicFramePr>
            <a:graphicFrameLocks noGrp="1"/>
          </p:cNvGraphicFramePr>
          <p:nvPr/>
        </p:nvGraphicFramePr>
        <p:xfrm>
          <a:off x="2324384" y="1296537"/>
          <a:ext cx="8771246" cy="2156348"/>
        </p:xfrm>
        <a:graphic>
          <a:graphicData uri="http://schemas.openxmlformats.org/drawingml/2006/table">
            <a:tbl>
              <a:tblPr/>
              <a:tblGrid>
                <a:gridCol w="3338732"/>
                <a:gridCol w="905419"/>
                <a:gridCol w="905419"/>
                <a:gridCol w="905419"/>
                <a:gridCol w="905419"/>
                <a:gridCol w="905419"/>
                <a:gridCol w="905419"/>
              </a:tblGrid>
              <a:tr h="305751">
                <a:tc gridSpan="7">
                  <a:txBody>
                    <a:bodyPr/>
                    <a:lstStyle/>
                    <a:p>
                      <a:pPr algn="l" fontAlgn="b"/>
                      <a:r>
                        <a:rPr lang="en-US" sz="1400" b="0" i="0" u="none" strike="noStrike" dirty="0" smtClean="0">
                          <a:solidFill>
                            <a:srgbClr val="000000"/>
                          </a:solidFill>
                          <a:latin typeface="Arial" pitchFamily="34" charset="0"/>
                          <a:cs typeface="Arial" pitchFamily="34" charset="0"/>
                        </a:rPr>
                        <a:t>                                        </a:t>
                      </a:r>
                      <a:r>
                        <a:rPr lang="mn-MN" sz="1400" b="0" i="0" u="none" strike="noStrike" dirty="0" smtClean="0">
                          <a:solidFill>
                            <a:srgbClr val="000000"/>
                          </a:solidFill>
                          <a:latin typeface="Arial" pitchFamily="34" charset="0"/>
                          <a:cs typeface="Arial" pitchFamily="34" charset="0"/>
                        </a:rPr>
                        <a:t>АЖ </a:t>
                      </a:r>
                      <a:r>
                        <a:rPr lang="mn-MN" sz="1400" b="0" i="0" u="none" strike="noStrike" dirty="0">
                          <a:solidFill>
                            <a:srgbClr val="000000"/>
                          </a:solidFill>
                          <a:latin typeface="Arial" pitchFamily="34" charset="0"/>
                          <a:cs typeface="Arial" pitchFamily="34" charset="0"/>
                        </a:rPr>
                        <a:t>ҮЙЛДВЭРИЙН САЛБАРЫН НИЙТ БҮТЭЭГДЭХҮҮН /хувиар/</a:t>
                      </a: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751">
                <a:tc rowSpan="2">
                  <a:txBody>
                    <a:bodyPr/>
                    <a:lstStyle/>
                    <a:p>
                      <a:pPr algn="ctr" fontAlgn="ctr"/>
                      <a:r>
                        <a:rPr lang="mn-MN" sz="1400" b="0" i="0" u="none" strike="noStrike">
                          <a:solidFill>
                            <a:srgbClr val="000000"/>
                          </a:solidFill>
                          <a:latin typeface="Arial" pitchFamily="34" charset="0"/>
                          <a:cs typeface="Arial" pitchFamily="34" charset="0"/>
                        </a:rPr>
                        <a:t>Аж үйлдвэрийн салбар</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2012</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2013</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2014</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dirty="0">
                          <a:solidFill>
                            <a:srgbClr val="000000"/>
                          </a:solidFill>
                          <a:latin typeface="Arial" pitchFamily="34" charset="0"/>
                          <a:cs typeface="Arial" pitchFamily="34" charset="0"/>
                        </a:rPr>
                        <a:t>2015</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2016</a:t>
                      </a:r>
                    </a:p>
                  </a:txBody>
                  <a:tcPr marL="0" marR="0" marT="0" marB="0" anchor="ctr">
                    <a:lnL>
                      <a:noFill/>
                    </a:lnL>
                    <a:lnR>
                      <a:noFill/>
                    </a:lnR>
                    <a:lnT>
                      <a:noFill/>
                    </a:lnT>
                    <a:lnB>
                      <a:noFill/>
                    </a:lnB>
                    <a:solidFill>
                      <a:srgbClr val="92D050"/>
                    </a:solidFill>
                  </a:tcPr>
                </a:tc>
                <a:tc>
                  <a:txBody>
                    <a:bodyPr/>
                    <a:lstStyle/>
                    <a:p>
                      <a:pPr algn="l" fontAlgn="b"/>
                      <a:r>
                        <a:rPr lang="en-US" sz="1400" b="0" i="0" u="none" strike="noStrike">
                          <a:solidFill>
                            <a:srgbClr val="000000"/>
                          </a:solidFill>
                          <a:latin typeface="Arial" pitchFamily="34" charset="0"/>
                          <a:cs typeface="Arial" pitchFamily="34" charset="0"/>
                        </a:rPr>
                        <a:t> </a:t>
                      </a:r>
                    </a:p>
                  </a:txBody>
                  <a:tcPr marL="0" marR="0" marT="0" marB="0" anchor="b">
                    <a:lnL>
                      <a:noFill/>
                    </a:lnL>
                    <a:lnR>
                      <a:noFill/>
                    </a:lnR>
                    <a:lnT>
                      <a:noFill/>
                    </a:lnT>
                    <a:lnB>
                      <a:noFill/>
                    </a:lnB>
                    <a:solidFill>
                      <a:srgbClr val="92D050"/>
                    </a:solidFill>
                  </a:tcPr>
                </a:tc>
              </a:tr>
              <a:tr h="3218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400" b="0" i="0" u="none" strike="noStrike">
                          <a:solidFill>
                            <a:srgbClr val="000000"/>
                          </a:solidFill>
                          <a:latin typeface="Arial" pitchFamily="34" charset="0"/>
                          <a:cs typeface="Arial" pitchFamily="34" charset="0"/>
                        </a:rPr>
                        <a:t> </a:t>
                      </a:r>
                    </a:p>
                  </a:txBody>
                  <a:tcPr marL="0" marR="0" marT="0" marB="0" anchor="b">
                    <a:lnL>
                      <a:noFill/>
                    </a:lnL>
                    <a:lnR>
                      <a:noFill/>
                    </a:lnR>
                    <a:lnT>
                      <a:noFill/>
                    </a:lnT>
                    <a:lnB>
                      <a:noFill/>
                    </a:lnB>
                    <a:solidFill>
                      <a:srgbClr val="92D050"/>
                    </a:solidFill>
                  </a:tcPr>
                </a:tc>
              </a:tr>
              <a:tr h="305751">
                <a:tc>
                  <a:txBody>
                    <a:bodyPr/>
                    <a:lstStyle/>
                    <a:p>
                      <a:pPr algn="l" fontAlgn="ctr"/>
                      <a:r>
                        <a:rPr lang="mn-MN" sz="1400" b="0" i="0" u="none" strike="noStrike">
                          <a:solidFill>
                            <a:srgbClr val="000000"/>
                          </a:solidFill>
                          <a:latin typeface="Arial" pitchFamily="34" charset="0"/>
                          <a:cs typeface="Arial" pitchFamily="34" charset="0"/>
                        </a:rPr>
                        <a:t>Нийт дүн</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100.0</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100.0</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100.0</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100.0</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100.0</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latin typeface="Arial" pitchFamily="34" charset="0"/>
                          <a:cs typeface="Arial" pitchFamily="34" charset="0"/>
                        </a:rPr>
                        <a:t>210.7</a:t>
                      </a:r>
                    </a:p>
                  </a:txBody>
                  <a:tcPr marL="0" marR="0" marT="0" marB="0" anchor="ctr">
                    <a:lnL>
                      <a:noFill/>
                    </a:lnL>
                    <a:lnR>
                      <a:noFill/>
                    </a:lnR>
                    <a:lnT>
                      <a:noFill/>
                    </a:lnT>
                    <a:lnB>
                      <a:noFill/>
                    </a:lnB>
                  </a:tcPr>
                </a:tc>
              </a:tr>
              <a:tr h="305751">
                <a:tc>
                  <a:txBody>
                    <a:bodyPr/>
                    <a:lstStyle/>
                    <a:p>
                      <a:pPr algn="l" fontAlgn="ctr"/>
                      <a:r>
                        <a:rPr lang="mn-MN" sz="1400" b="0" i="0" u="none" strike="noStrike">
                          <a:solidFill>
                            <a:srgbClr val="000000"/>
                          </a:solidFill>
                          <a:latin typeface="Arial" pitchFamily="34" charset="0"/>
                          <a:cs typeface="Arial" pitchFamily="34" charset="0"/>
                        </a:rPr>
                        <a:t>Боловсруулах үйлдвэр</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17.7</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18.2</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26.7</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35.9</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44.6</a:t>
                      </a:r>
                    </a:p>
                  </a:txBody>
                  <a:tcPr marL="0" marR="0" marT="0" marB="0" anchor="ctr">
                    <a:lnL>
                      <a:noFill/>
                    </a:lnL>
                    <a:lnR>
                      <a:noFill/>
                    </a:lnR>
                    <a:lnT>
                      <a:noFill/>
                    </a:lnT>
                    <a:lnB>
                      <a:noFill/>
                    </a:lnB>
                    <a:solidFill>
                      <a:srgbClr val="EAF1DD"/>
                    </a:solidFill>
                  </a:tcPr>
                </a:tc>
                <a:tc>
                  <a:txBody>
                    <a:bodyPr/>
                    <a:lstStyle/>
                    <a:p>
                      <a:pPr algn="ctr" fontAlgn="ctr"/>
                      <a:r>
                        <a:rPr lang="en-US" sz="1400" b="0" i="0" u="none" strike="noStrike">
                          <a:solidFill>
                            <a:srgbClr val="000000"/>
                          </a:solidFill>
                          <a:latin typeface="Arial" pitchFamily="34" charset="0"/>
                          <a:cs typeface="Arial" pitchFamily="34" charset="0"/>
                        </a:rPr>
                        <a:t>124.2</a:t>
                      </a:r>
                    </a:p>
                  </a:txBody>
                  <a:tcPr marL="0" marR="0" marT="0" marB="0" anchor="ctr">
                    <a:lnL>
                      <a:noFill/>
                    </a:lnL>
                    <a:lnR>
                      <a:noFill/>
                    </a:lnR>
                    <a:lnT>
                      <a:noFill/>
                    </a:lnT>
                    <a:lnB>
                      <a:noFill/>
                    </a:lnB>
                    <a:solidFill>
                      <a:srgbClr val="EAF1DD"/>
                    </a:solidFill>
                  </a:tcPr>
                </a:tc>
              </a:tr>
              <a:tr h="611501">
                <a:tc>
                  <a:txBody>
                    <a:bodyPr/>
                    <a:lstStyle/>
                    <a:p>
                      <a:pPr algn="l" fontAlgn="ctr"/>
                      <a:r>
                        <a:rPr lang="mn-MN" sz="1400" b="0" i="0" u="none" strike="noStrike">
                          <a:solidFill>
                            <a:srgbClr val="000000"/>
                          </a:solidFill>
                          <a:latin typeface="Arial" pitchFamily="34" charset="0"/>
                          <a:cs typeface="Arial" pitchFamily="34" charset="0"/>
                        </a:rPr>
                        <a:t>Цахилгаан, дулааны эрчим хүч үйлдвэрлэл, усан хангамж</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82.3</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81.8</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73.3</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dirty="0">
                          <a:solidFill>
                            <a:srgbClr val="000000"/>
                          </a:solidFill>
                          <a:latin typeface="Arial" pitchFamily="34" charset="0"/>
                          <a:cs typeface="Arial" pitchFamily="34" charset="0"/>
                        </a:rPr>
                        <a:t>64.1</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dirty="0">
                          <a:solidFill>
                            <a:srgbClr val="000000"/>
                          </a:solidFill>
                          <a:latin typeface="Arial" pitchFamily="34" charset="0"/>
                          <a:cs typeface="Arial" pitchFamily="34" charset="0"/>
                        </a:rPr>
                        <a:t>55.4</a:t>
                      </a:r>
                    </a:p>
                  </a:txBody>
                  <a:tcPr marL="0" marR="0" marT="0" marB="0" anchor="ctr">
                    <a:lnL>
                      <a:noFill/>
                    </a:lnL>
                    <a:lnR>
                      <a:noFill/>
                    </a:lnR>
                    <a:lnT>
                      <a:noFill/>
                    </a:lnT>
                    <a:lnB>
                      <a:noFill/>
                    </a:lnB>
                    <a:solidFill>
                      <a:srgbClr val="D7E4BC"/>
                    </a:solidFill>
                  </a:tcPr>
                </a:tc>
                <a:tc>
                  <a:txBody>
                    <a:bodyPr/>
                    <a:lstStyle/>
                    <a:p>
                      <a:pPr algn="ctr" fontAlgn="ctr"/>
                      <a:r>
                        <a:rPr lang="en-US" sz="1400" b="0" i="0" u="none" strike="noStrike" dirty="0">
                          <a:solidFill>
                            <a:srgbClr val="000000"/>
                          </a:solidFill>
                          <a:latin typeface="Arial" pitchFamily="34" charset="0"/>
                          <a:cs typeface="Arial" pitchFamily="34" charset="0"/>
                        </a:rPr>
                        <a:t>86.4</a:t>
                      </a:r>
                    </a:p>
                  </a:txBody>
                  <a:tcPr marL="0" marR="0" marT="0" marB="0" anchor="ctr">
                    <a:lnL>
                      <a:noFill/>
                    </a:lnL>
                    <a:lnR>
                      <a:noFill/>
                    </a:lnR>
                    <a:lnT>
                      <a:noFill/>
                    </a:lnT>
                    <a:lnB>
                      <a:noFill/>
                    </a:lnB>
                    <a:solidFill>
                      <a:srgbClr val="D7E4BC"/>
                    </a:solidFill>
                  </a:tcPr>
                </a:tc>
              </a:tr>
            </a:tbl>
          </a:graphicData>
        </a:graphic>
      </p:graphicFrame>
      <p:pic>
        <p:nvPicPr>
          <p:cNvPr id="10" name="Picture 9" descr="Untitled.jpg"/>
          <p:cNvPicPr>
            <a:picLocks noChangeAspect="1"/>
          </p:cNvPicPr>
          <p:nvPr/>
        </p:nvPicPr>
        <p:blipFill>
          <a:blip r:embed="rId3"/>
          <a:stretch>
            <a:fillRect/>
          </a:stretch>
        </p:blipFill>
        <p:spPr>
          <a:xfrm>
            <a:off x="10317709" y="1610434"/>
            <a:ext cx="682530" cy="627797"/>
          </a:xfrm>
          <a:prstGeom prst="rect">
            <a:avLst/>
          </a:prstGeom>
          <a:solidFill>
            <a:srgbClr val="00B050"/>
          </a:solidFill>
        </p:spPr>
      </p:pic>
      <p:graphicFrame>
        <p:nvGraphicFramePr>
          <p:cNvPr id="13" name="Chart 12"/>
          <p:cNvGraphicFramePr/>
          <p:nvPr/>
        </p:nvGraphicFramePr>
        <p:xfrm>
          <a:off x="2169994" y="3626324"/>
          <a:ext cx="8775510" cy="27471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381001"/>
            <a:ext cx="7865660" cy="800219"/>
          </a:xfrm>
          <a:prstGeom prst="rect">
            <a:avLst/>
          </a:prstGeom>
        </p:spPr>
        <p:txBody>
          <a:bodyPr wrap="square">
            <a:spAutoFit/>
          </a:bodyPr>
          <a:lstStyle/>
          <a:p>
            <a:pPr algn="ctr"/>
            <a:r>
              <a:rPr lang="mn-MN" sz="1600" dirty="0" smtClean="0">
                <a:solidFill>
                  <a:srgbClr val="0070C0"/>
                </a:solidFill>
                <a:latin typeface="Arial" pitchFamily="34" charset="0"/>
                <a:cs typeface="Arial" pitchFamily="34" charset="0"/>
              </a:rPr>
              <a:t>АЖ</a:t>
            </a:r>
            <a:r>
              <a:rPr lang="mn-MN" sz="2800" dirty="0" smtClean="0">
                <a:solidFill>
                  <a:srgbClr val="0070C0"/>
                </a:solidFill>
                <a:latin typeface="Arial" pitchFamily="34" charset="0"/>
                <a:cs typeface="Arial" pitchFamily="34" charset="0"/>
              </a:rPr>
              <a:t> </a:t>
            </a:r>
            <a:r>
              <a:rPr lang="mn-MN" dirty="0" smtClean="0">
                <a:solidFill>
                  <a:srgbClr val="0070C0"/>
                </a:solidFill>
                <a:latin typeface="Arial" pitchFamily="34" charset="0"/>
                <a:cs typeface="Arial" pitchFamily="34" charset="0"/>
              </a:rPr>
              <a:t>ҮЙЛДВЭРИЙН САЛБАРЫН НИЙТ ҮЙЛДВЭРЛЭЛ </a:t>
            </a:r>
            <a:br>
              <a:rPr lang="mn-MN" dirty="0" smtClean="0">
                <a:solidFill>
                  <a:srgbClr val="0070C0"/>
                </a:solidFill>
                <a:latin typeface="Arial" pitchFamily="34" charset="0"/>
                <a:cs typeface="Arial" pitchFamily="34" charset="0"/>
              </a:rPr>
            </a:br>
            <a:r>
              <a:rPr lang="en-US" dirty="0" smtClean="0">
                <a:solidFill>
                  <a:srgbClr val="0070C0"/>
                </a:solidFill>
                <a:latin typeface="Arial" pitchFamily="34" charset="0"/>
                <a:cs typeface="Arial" pitchFamily="34" charset="0"/>
              </a:rPr>
              <a:t>        </a:t>
            </a:r>
            <a:r>
              <a:rPr lang="mn-MN" sz="1200" dirty="0" smtClean="0">
                <a:solidFill>
                  <a:srgbClr val="FF0000"/>
                </a:solidFill>
                <a:latin typeface="Arial" pitchFamily="34" charset="0"/>
                <a:cs typeface="Arial" pitchFamily="34" charset="0"/>
              </a:rPr>
              <a:t>/ОНЫ ҮНЭЭР/</a:t>
            </a:r>
            <a:endParaRPr lang="en-US" dirty="0"/>
          </a:p>
        </p:txBody>
      </p:sp>
      <p:pic>
        <p:nvPicPr>
          <p:cNvPr id="5" name="Picture 4" descr="\\TSEGMID\share\Information logo\19.jpg"/>
          <p:cNvPicPr>
            <a:picLocks noChangeAspect="1" noChangeArrowheads="1"/>
          </p:cNvPicPr>
          <p:nvPr/>
        </p:nvPicPr>
        <p:blipFill>
          <a:blip r:embed="rId2" cstate="print"/>
          <a:srcRect/>
          <a:stretch>
            <a:fillRect/>
          </a:stretch>
        </p:blipFill>
        <p:spPr bwMode="auto">
          <a:xfrm>
            <a:off x="892791" y="0"/>
            <a:ext cx="1371600" cy="1143000"/>
          </a:xfrm>
          <a:prstGeom prst="rect">
            <a:avLst/>
          </a:prstGeom>
          <a:noFill/>
        </p:spPr>
      </p:pic>
      <p:pic>
        <p:nvPicPr>
          <p:cNvPr id="7" name="Picture 6" descr="Untitled.jpg"/>
          <p:cNvPicPr>
            <a:picLocks noChangeAspect="1"/>
          </p:cNvPicPr>
          <p:nvPr/>
        </p:nvPicPr>
        <p:blipFill>
          <a:blip r:embed="rId3" cstate="print"/>
          <a:stretch>
            <a:fillRect/>
          </a:stretch>
        </p:blipFill>
        <p:spPr>
          <a:xfrm>
            <a:off x="5314950" y="7658100"/>
            <a:ext cx="581025" cy="409575"/>
          </a:xfrm>
          <a:prstGeom prst="rect">
            <a:avLst/>
          </a:prstGeom>
          <a:solidFill>
            <a:srgbClr val="00B050"/>
          </a:solidFill>
        </p:spPr>
      </p:pic>
      <p:pic>
        <p:nvPicPr>
          <p:cNvPr id="11" name="Picture 10" descr="Untitled.jpg"/>
          <p:cNvPicPr>
            <a:picLocks noChangeAspect="1"/>
          </p:cNvPicPr>
          <p:nvPr/>
        </p:nvPicPr>
        <p:blipFill>
          <a:blip r:embed="rId3" cstate="print"/>
          <a:stretch>
            <a:fillRect/>
          </a:stretch>
        </p:blipFill>
        <p:spPr>
          <a:xfrm>
            <a:off x="5314950" y="7658100"/>
            <a:ext cx="581025" cy="409575"/>
          </a:xfrm>
          <a:prstGeom prst="rect">
            <a:avLst/>
          </a:prstGeom>
          <a:solidFill>
            <a:srgbClr val="00B050"/>
          </a:solidFill>
        </p:spPr>
      </p:pic>
      <p:graphicFrame>
        <p:nvGraphicFramePr>
          <p:cNvPr id="9" name="Table 8"/>
          <p:cNvGraphicFramePr>
            <a:graphicFrameLocks noGrp="1"/>
          </p:cNvGraphicFramePr>
          <p:nvPr/>
        </p:nvGraphicFramePr>
        <p:xfrm>
          <a:off x="1846712" y="1228300"/>
          <a:ext cx="9371747" cy="2388359"/>
        </p:xfrm>
        <a:graphic>
          <a:graphicData uri="http://schemas.openxmlformats.org/drawingml/2006/table">
            <a:tbl>
              <a:tblPr/>
              <a:tblGrid>
                <a:gridCol w="3567311"/>
                <a:gridCol w="967406"/>
                <a:gridCol w="967406"/>
                <a:gridCol w="967406"/>
                <a:gridCol w="967406"/>
                <a:gridCol w="967406"/>
                <a:gridCol w="967406"/>
              </a:tblGrid>
              <a:tr h="302123">
                <a:tc gridSpan="7">
                  <a:txBody>
                    <a:bodyPr/>
                    <a:lstStyle/>
                    <a:p>
                      <a:pPr algn="ctr" fontAlgn="b"/>
                      <a:r>
                        <a:rPr lang="mn-MN" sz="1400" b="0" i="0" u="none" strike="noStrike" dirty="0" smtClean="0">
                          <a:solidFill>
                            <a:srgbClr val="000000"/>
                          </a:solidFill>
                          <a:latin typeface="Arial" pitchFamily="34" charset="0"/>
                          <a:cs typeface="Arial" pitchFamily="34" charset="0"/>
                        </a:rPr>
                        <a:t>АЖ ҮЙЛДВЭРИЙН САЛБАРЫН НИЙТ БҮТЭЭГДЭХҮҮН</a:t>
                      </a:r>
                      <a:endParaRPr lang="mn-MN" sz="14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123">
                <a:tc gridSpan="7">
                  <a:txBody>
                    <a:bodyPr/>
                    <a:lstStyle/>
                    <a:p>
                      <a:pPr algn="ctr" fontAlgn="b"/>
                      <a:r>
                        <a:rPr lang="mn-MN" sz="1400" b="0" i="0" u="none" strike="noStrike" dirty="0" smtClean="0">
                          <a:solidFill>
                            <a:srgbClr val="000000"/>
                          </a:solidFill>
                          <a:latin typeface="Arial" pitchFamily="34" charset="0"/>
                          <a:cs typeface="Arial" pitchFamily="34" charset="0"/>
                        </a:rPr>
                        <a:t>/оны үнээр, сая.төг/</a:t>
                      </a:r>
                      <a:endParaRPr lang="mn-MN" sz="1400" b="0" i="0" u="none" strike="noStrike" dirty="0">
                        <a:solidFill>
                          <a:srgbClr val="000000"/>
                        </a:solidFill>
                        <a:latin typeface="Arial" pitchFamily="34" charset="0"/>
                        <a:cs typeface="Arial" pitchFamily="34" charset="0"/>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123">
                <a:tc rowSpan="2">
                  <a:txBody>
                    <a:bodyPr/>
                    <a:lstStyle/>
                    <a:p>
                      <a:pPr algn="ctr" fontAlgn="ctr"/>
                      <a:r>
                        <a:rPr lang="mn-MN" sz="1400" b="0" i="0" u="none" strike="noStrike">
                          <a:solidFill>
                            <a:srgbClr val="000000"/>
                          </a:solidFill>
                          <a:latin typeface="Arial" pitchFamily="34" charset="0"/>
                          <a:cs typeface="Arial" pitchFamily="34" charset="0"/>
                        </a:rPr>
                        <a:t>Аж үйлдвэрийн салбар</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2012</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2013</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2014</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2015</a:t>
                      </a:r>
                    </a:p>
                  </a:txBody>
                  <a:tcPr marL="0" marR="0" marT="0" marB="0" anchor="ctr">
                    <a:lnL>
                      <a:noFill/>
                    </a:lnL>
                    <a:lnR>
                      <a:noFill/>
                    </a:lnR>
                    <a:lnT>
                      <a:noFill/>
                    </a:lnT>
                    <a:lnB>
                      <a:noFill/>
                    </a:lnB>
                    <a:solidFill>
                      <a:srgbClr val="92D050"/>
                    </a:solidFill>
                  </a:tcPr>
                </a:tc>
                <a:tc rowSpan="2">
                  <a:txBody>
                    <a:bodyPr/>
                    <a:lstStyle/>
                    <a:p>
                      <a:pPr algn="ctr" fontAlgn="ctr"/>
                      <a:r>
                        <a:rPr lang="en-US" sz="1400" b="0" i="0" u="none" strike="noStrike">
                          <a:solidFill>
                            <a:srgbClr val="000000"/>
                          </a:solidFill>
                          <a:latin typeface="Arial" pitchFamily="34" charset="0"/>
                          <a:cs typeface="Arial" pitchFamily="34" charset="0"/>
                        </a:rPr>
                        <a:t>2016</a:t>
                      </a:r>
                    </a:p>
                  </a:txBody>
                  <a:tcPr marL="0" marR="0" marT="0" marB="0" anchor="ctr">
                    <a:lnL>
                      <a:noFill/>
                    </a:lnL>
                    <a:lnR>
                      <a:noFill/>
                    </a:lnR>
                    <a:lnT>
                      <a:noFill/>
                    </a:lnT>
                    <a:lnB>
                      <a:noFill/>
                    </a:lnB>
                    <a:solidFill>
                      <a:srgbClr val="92D050"/>
                    </a:solidFill>
                  </a:tcPr>
                </a:tc>
                <a:tc>
                  <a:txBody>
                    <a:bodyPr/>
                    <a:lstStyle/>
                    <a:p>
                      <a:pPr algn="l" fontAlgn="b"/>
                      <a:r>
                        <a:rPr lang="en-US" sz="1400" b="0" i="0" u="none" strike="noStrike">
                          <a:solidFill>
                            <a:srgbClr val="000000"/>
                          </a:solidFill>
                          <a:latin typeface="Arial" pitchFamily="34" charset="0"/>
                          <a:cs typeface="Arial" pitchFamily="34" charset="0"/>
                        </a:rPr>
                        <a:t> </a:t>
                      </a:r>
                    </a:p>
                  </a:txBody>
                  <a:tcPr marL="0" marR="0" marT="0" marB="0" anchor="b">
                    <a:lnL>
                      <a:noFill/>
                    </a:lnL>
                    <a:lnR>
                      <a:noFill/>
                    </a:lnR>
                    <a:lnT>
                      <a:noFill/>
                    </a:lnT>
                    <a:lnB>
                      <a:noFill/>
                    </a:lnB>
                    <a:solidFill>
                      <a:srgbClr val="92D050"/>
                    </a:solidFill>
                  </a:tcPr>
                </a:tc>
              </a:tr>
              <a:tr h="31802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400" b="0" i="0" u="none" strike="noStrike">
                          <a:solidFill>
                            <a:srgbClr val="000000"/>
                          </a:solidFill>
                          <a:latin typeface="Arial" pitchFamily="34" charset="0"/>
                          <a:cs typeface="Arial" pitchFamily="34" charset="0"/>
                        </a:rPr>
                        <a:t> </a:t>
                      </a:r>
                    </a:p>
                  </a:txBody>
                  <a:tcPr marL="0" marR="0" marT="0" marB="0" anchor="b">
                    <a:lnL>
                      <a:noFill/>
                    </a:lnL>
                    <a:lnR>
                      <a:noFill/>
                    </a:lnR>
                    <a:lnT>
                      <a:noFill/>
                    </a:lnT>
                    <a:lnB>
                      <a:noFill/>
                    </a:lnB>
                    <a:solidFill>
                      <a:srgbClr val="92D050"/>
                    </a:solidFill>
                  </a:tcPr>
                </a:tc>
              </a:tr>
              <a:tr h="302123">
                <a:tc>
                  <a:txBody>
                    <a:bodyPr/>
                    <a:lstStyle/>
                    <a:p>
                      <a:pPr algn="l" fontAlgn="ctr"/>
                      <a:r>
                        <a:rPr lang="mn-MN" sz="1400" b="0" i="0" u="none" strike="noStrike">
                          <a:solidFill>
                            <a:srgbClr val="000000"/>
                          </a:solidFill>
                          <a:latin typeface="Arial" pitchFamily="34" charset="0"/>
                          <a:cs typeface="Arial" pitchFamily="34" charset="0"/>
                        </a:rPr>
                        <a:t>Нийт дүн</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4003.2</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5088.3</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4447.4</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4797.0</a:t>
                      </a:r>
                    </a:p>
                  </a:txBody>
                  <a:tcPr marL="0" marR="0" marT="0" marB="0" anchor="ctr">
                    <a:lnL>
                      <a:noFill/>
                    </a:lnL>
                    <a:lnR>
                      <a:noFill/>
                    </a:lnR>
                    <a:lnT>
                      <a:noFill/>
                    </a:lnT>
                    <a:lnB>
                      <a:noFill/>
                    </a:lnB>
                  </a:tcPr>
                </a:tc>
                <a:tc>
                  <a:txBody>
                    <a:bodyPr/>
                    <a:lstStyle/>
                    <a:p>
                      <a:pPr algn="r" fontAlgn="ctr"/>
                      <a:r>
                        <a:rPr lang="en-US" sz="1400" b="0" i="0" u="none" strike="noStrike">
                          <a:solidFill>
                            <a:srgbClr val="000000"/>
                          </a:solidFill>
                          <a:latin typeface="Arial" pitchFamily="34" charset="0"/>
                          <a:cs typeface="Arial" pitchFamily="34" charset="0"/>
                        </a:rPr>
                        <a:t>7659.7</a:t>
                      </a:r>
                    </a:p>
                  </a:txBody>
                  <a:tcPr marL="0" marR="0" marT="0" marB="0" anchor="ctr">
                    <a:lnL>
                      <a:noFill/>
                    </a:lnL>
                    <a:lnR>
                      <a:noFill/>
                    </a:lnR>
                    <a:lnT>
                      <a:noFill/>
                    </a:lnT>
                    <a:lnB>
                      <a:noFill/>
                    </a:lnB>
                  </a:tcPr>
                </a:tc>
                <a:tc>
                  <a:txBody>
                    <a:bodyPr/>
                    <a:lstStyle/>
                    <a:p>
                      <a:pPr algn="ctr" fontAlgn="ctr"/>
                      <a:r>
                        <a:rPr lang="en-US" sz="1400" b="0" i="0" u="none" strike="noStrike">
                          <a:solidFill>
                            <a:srgbClr val="000000"/>
                          </a:solidFill>
                          <a:latin typeface="Arial" pitchFamily="34" charset="0"/>
                          <a:cs typeface="Arial" pitchFamily="34" charset="0"/>
                        </a:rPr>
                        <a:t>997.7</a:t>
                      </a:r>
                    </a:p>
                  </a:txBody>
                  <a:tcPr marL="0" marR="0" marT="0" marB="0" anchor="ctr">
                    <a:lnL>
                      <a:noFill/>
                    </a:lnL>
                    <a:lnR>
                      <a:noFill/>
                    </a:lnR>
                    <a:lnT>
                      <a:noFill/>
                    </a:lnT>
                    <a:lnB>
                      <a:noFill/>
                    </a:lnB>
                  </a:tcPr>
                </a:tc>
              </a:tr>
              <a:tr h="302123">
                <a:tc>
                  <a:txBody>
                    <a:bodyPr/>
                    <a:lstStyle/>
                    <a:p>
                      <a:pPr algn="l" fontAlgn="ctr"/>
                      <a:r>
                        <a:rPr lang="mn-MN" sz="1400" b="0" i="0" u="none" strike="noStrike">
                          <a:solidFill>
                            <a:srgbClr val="000000"/>
                          </a:solidFill>
                          <a:latin typeface="Arial" pitchFamily="34" charset="0"/>
                          <a:cs typeface="Arial" pitchFamily="34" charset="0"/>
                        </a:rPr>
                        <a:t>Боловсруулах үйлдвэр</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709.8</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927.9</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1185.4</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1722.7</a:t>
                      </a:r>
                    </a:p>
                  </a:txBody>
                  <a:tcPr marL="0" marR="0" marT="0" marB="0" anchor="ctr">
                    <a:lnL>
                      <a:noFill/>
                    </a:lnL>
                    <a:lnR>
                      <a:noFill/>
                    </a:lnR>
                    <a:lnT>
                      <a:noFill/>
                    </a:lnT>
                    <a:lnB>
                      <a:noFill/>
                    </a:lnB>
                    <a:solidFill>
                      <a:srgbClr val="EAF1DD"/>
                    </a:solidFill>
                  </a:tcPr>
                </a:tc>
                <a:tc>
                  <a:txBody>
                    <a:bodyPr/>
                    <a:lstStyle/>
                    <a:p>
                      <a:pPr algn="r" fontAlgn="ctr"/>
                      <a:r>
                        <a:rPr lang="en-US" sz="1400" b="0" i="0" u="none" strike="noStrike">
                          <a:solidFill>
                            <a:srgbClr val="000000"/>
                          </a:solidFill>
                          <a:latin typeface="Arial" pitchFamily="34" charset="0"/>
                          <a:cs typeface="Arial" pitchFamily="34" charset="0"/>
                        </a:rPr>
                        <a:t>4928.5</a:t>
                      </a:r>
                    </a:p>
                  </a:txBody>
                  <a:tcPr marL="0" marR="0" marT="0" marB="0" anchor="ctr">
                    <a:lnL>
                      <a:noFill/>
                    </a:lnL>
                    <a:lnR>
                      <a:noFill/>
                    </a:lnR>
                    <a:lnT>
                      <a:noFill/>
                    </a:lnT>
                    <a:lnB>
                      <a:noFill/>
                    </a:lnB>
                    <a:solidFill>
                      <a:srgbClr val="EAF1DD"/>
                    </a:solidFill>
                  </a:tcPr>
                </a:tc>
                <a:tc>
                  <a:txBody>
                    <a:bodyPr/>
                    <a:lstStyle/>
                    <a:p>
                      <a:pPr algn="ctr" fontAlgn="ctr"/>
                      <a:r>
                        <a:rPr lang="en-US" sz="1400" b="0" i="0" u="none" strike="noStrike">
                          <a:solidFill>
                            <a:srgbClr val="000000"/>
                          </a:solidFill>
                          <a:latin typeface="Arial" pitchFamily="34" charset="0"/>
                          <a:cs typeface="Arial" pitchFamily="34" charset="0"/>
                        </a:rPr>
                        <a:t>908.9</a:t>
                      </a:r>
                    </a:p>
                  </a:txBody>
                  <a:tcPr marL="0" marR="0" marT="0" marB="0" anchor="ctr">
                    <a:lnL>
                      <a:noFill/>
                    </a:lnL>
                    <a:lnR>
                      <a:noFill/>
                    </a:lnR>
                    <a:lnT>
                      <a:noFill/>
                    </a:lnT>
                    <a:lnB>
                      <a:noFill/>
                    </a:lnB>
                    <a:solidFill>
                      <a:srgbClr val="EAF1DD"/>
                    </a:solidFill>
                  </a:tcPr>
                </a:tc>
              </a:tr>
              <a:tr h="559721">
                <a:tc>
                  <a:txBody>
                    <a:bodyPr/>
                    <a:lstStyle/>
                    <a:p>
                      <a:pPr algn="l" fontAlgn="ctr"/>
                      <a:r>
                        <a:rPr lang="mn-MN" sz="1400" b="0" i="0" u="none" strike="noStrike">
                          <a:solidFill>
                            <a:srgbClr val="000000"/>
                          </a:solidFill>
                          <a:latin typeface="Arial" pitchFamily="34" charset="0"/>
                          <a:cs typeface="Arial" pitchFamily="34" charset="0"/>
                        </a:rPr>
                        <a:t>Цахилгаан, дулааны эрчим хүч үйлдвэрлэл, усан хангамж</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3293.4</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4160.4</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3262.0</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3074.3</a:t>
                      </a:r>
                    </a:p>
                  </a:txBody>
                  <a:tcPr marL="0" marR="0" marT="0" marB="0" anchor="ctr">
                    <a:lnL>
                      <a:noFill/>
                    </a:lnL>
                    <a:lnR>
                      <a:noFill/>
                    </a:lnR>
                    <a:lnT>
                      <a:noFill/>
                    </a:lnT>
                    <a:lnB>
                      <a:noFill/>
                    </a:lnB>
                    <a:solidFill>
                      <a:srgbClr val="D7E4BC"/>
                    </a:solidFill>
                  </a:tcPr>
                </a:tc>
                <a:tc>
                  <a:txBody>
                    <a:bodyPr/>
                    <a:lstStyle/>
                    <a:p>
                      <a:pPr algn="r" fontAlgn="ctr"/>
                      <a:r>
                        <a:rPr lang="en-US" sz="1400" b="0" i="0" u="none" strike="noStrike">
                          <a:solidFill>
                            <a:srgbClr val="000000"/>
                          </a:solidFill>
                          <a:latin typeface="Arial" pitchFamily="34" charset="0"/>
                          <a:cs typeface="Arial" pitchFamily="34" charset="0"/>
                        </a:rPr>
                        <a:t>2731.2</a:t>
                      </a:r>
                    </a:p>
                  </a:txBody>
                  <a:tcPr marL="0" marR="0" marT="0" marB="0" anchor="ctr">
                    <a:lnL>
                      <a:noFill/>
                    </a:lnL>
                    <a:lnR>
                      <a:noFill/>
                    </a:lnR>
                    <a:lnT>
                      <a:noFill/>
                    </a:lnT>
                    <a:lnB>
                      <a:noFill/>
                    </a:lnB>
                    <a:solidFill>
                      <a:srgbClr val="D7E4BC"/>
                    </a:solidFill>
                  </a:tcPr>
                </a:tc>
                <a:tc>
                  <a:txBody>
                    <a:bodyPr/>
                    <a:lstStyle/>
                    <a:p>
                      <a:pPr algn="ctr" fontAlgn="ctr"/>
                      <a:r>
                        <a:rPr lang="en-US" sz="1400" b="0" i="0" u="none" strike="noStrike" dirty="0">
                          <a:solidFill>
                            <a:srgbClr val="000000"/>
                          </a:solidFill>
                          <a:latin typeface="Arial" pitchFamily="34" charset="0"/>
                          <a:cs typeface="Arial" pitchFamily="34" charset="0"/>
                        </a:rPr>
                        <a:t>88.8</a:t>
                      </a:r>
                    </a:p>
                  </a:txBody>
                  <a:tcPr marL="0" marR="0" marT="0" marB="0" anchor="ctr">
                    <a:lnL>
                      <a:noFill/>
                    </a:lnL>
                    <a:lnR>
                      <a:noFill/>
                    </a:lnR>
                    <a:lnT>
                      <a:noFill/>
                    </a:lnT>
                    <a:lnB>
                      <a:noFill/>
                    </a:lnB>
                    <a:solidFill>
                      <a:srgbClr val="D7E4BC"/>
                    </a:solidFill>
                  </a:tcPr>
                </a:tc>
              </a:tr>
            </a:tbl>
          </a:graphicData>
        </a:graphic>
      </p:graphicFrame>
      <p:pic>
        <p:nvPicPr>
          <p:cNvPr id="14" name="Picture 13" descr="Untitled.jpg"/>
          <p:cNvPicPr>
            <a:picLocks noChangeAspect="1"/>
          </p:cNvPicPr>
          <p:nvPr/>
        </p:nvPicPr>
        <p:blipFill>
          <a:blip r:embed="rId3"/>
          <a:stretch>
            <a:fillRect/>
          </a:stretch>
        </p:blipFill>
        <p:spPr>
          <a:xfrm>
            <a:off x="10378270" y="1815152"/>
            <a:ext cx="581025" cy="643293"/>
          </a:xfrm>
          <a:prstGeom prst="rect">
            <a:avLst/>
          </a:prstGeom>
          <a:solidFill>
            <a:srgbClr val="00B050"/>
          </a:solidFill>
        </p:spPr>
      </p:pic>
      <p:graphicFrame>
        <p:nvGraphicFramePr>
          <p:cNvPr id="15" name="Chart 14"/>
          <p:cNvGraphicFramePr/>
          <p:nvPr/>
        </p:nvGraphicFramePr>
        <p:xfrm>
          <a:off x="1760562" y="3640540"/>
          <a:ext cx="9457898"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0"/>
            <a:ext cx="1143000" cy="914400"/>
          </a:xfrm>
          <a:prstGeom prst="rect">
            <a:avLst/>
          </a:prstGeom>
          <a:noFill/>
          <a:ln w="9525">
            <a:noFill/>
            <a:miter lim="800000"/>
            <a:headEnd/>
            <a:tailEnd/>
          </a:ln>
        </p:spPr>
      </p:pic>
      <p:sp>
        <p:nvSpPr>
          <p:cNvPr id="6" name="Title 1"/>
          <p:cNvSpPr>
            <a:spLocks noGrp="1"/>
          </p:cNvSpPr>
          <p:nvPr>
            <p:ph type="title"/>
          </p:nvPr>
        </p:nvSpPr>
        <p:spPr>
          <a:xfrm>
            <a:off x="2437262" y="276367"/>
            <a:ext cx="7772400" cy="1170295"/>
          </a:xfrm>
        </p:spPr>
        <p:txBody>
          <a:bodyPr>
            <a:normAutofit/>
          </a:bodyPr>
          <a:lstStyle/>
          <a:p>
            <a:pPr algn="ctr"/>
            <a:r>
              <a:rPr lang="mn-MN" sz="2400" dirty="0" smtClean="0">
                <a:solidFill>
                  <a:srgbClr val="FF0000"/>
                </a:solidFill>
                <a:latin typeface="Arial" pitchFamily="34" charset="0"/>
                <a:cs typeface="Arial" pitchFamily="34" charset="0"/>
              </a:rPr>
              <a:t>ХӨДӨӨ АЖ АХУЙН САЛБАР</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endParaRPr lang="en-US" sz="2400" dirty="0"/>
          </a:p>
        </p:txBody>
      </p:sp>
      <p:sp>
        <p:nvSpPr>
          <p:cNvPr id="7" name="Rectangle 6"/>
          <p:cNvSpPr/>
          <p:nvPr/>
        </p:nvSpPr>
        <p:spPr>
          <a:xfrm>
            <a:off x="1505802" y="984365"/>
            <a:ext cx="9794544" cy="1938992"/>
          </a:xfrm>
          <a:prstGeom prst="rect">
            <a:avLst/>
          </a:prstGeom>
        </p:spPr>
        <p:txBody>
          <a:bodyPr wrap="square">
            <a:spAutoFit/>
          </a:bodyPr>
          <a:lstStyle/>
          <a:p>
            <a:pPr algn="just"/>
            <a:r>
              <a:rPr lang="mn-MN" sz="2400" b="1" dirty="0" smtClean="0">
                <a:latin typeface="Arial" pitchFamily="34" charset="0"/>
                <a:cs typeface="Arial" pitchFamily="34" charset="0"/>
              </a:rPr>
              <a:t>Төл бойжилт: </a:t>
            </a:r>
            <a:r>
              <a:rPr lang="mn-MN" sz="2400" dirty="0" smtClean="0">
                <a:latin typeface="Arial" pitchFamily="34" charset="0"/>
                <a:cs typeface="Arial" pitchFamily="34" charset="0"/>
              </a:rPr>
              <a:t>5-р сарын 1-ний байдлаар оны эхний эх малын 68.9 хувь нь буюу 867.9 мянган эх мал төллөж, гарсан төлийн 94.9 хувь буюу 824.2 мянган төл бойжиж байна. Өнгөрсөн оны мөн үеэс эх малын төллөлт 40.2 мянгаар буюу 4.4 хувиар бага, төлийн хорогдол 33.1 мянгаар буюу 4 дахин нэмэгдсэн байна</a:t>
            </a:r>
            <a:r>
              <a:rPr lang="mn-MN" sz="2400" dirty="0" smtClean="0">
                <a:latin typeface="Arial" pitchFamily="34" charset="0"/>
                <a:cs typeface="Arial" pitchFamily="34" charset="0"/>
              </a:rPr>
              <a:t>.</a:t>
            </a:r>
            <a:endParaRPr lang="en-US" sz="2400" dirty="0" smtClean="0">
              <a:latin typeface="Arial" pitchFamily="34" charset="0"/>
              <a:cs typeface="Arial" pitchFamily="34" charset="0"/>
            </a:endParaRPr>
          </a:p>
        </p:txBody>
      </p:sp>
      <p:graphicFrame>
        <p:nvGraphicFramePr>
          <p:cNvPr id="8" name="Chart 7"/>
          <p:cNvGraphicFramePr/>
          <p:nvPr/>
        </p:nvGraphicFramePr>
        <p:xfrm>
          <a:off x="1533169" y="3003076"/>
          <a:ext cx="4894927" cy="2810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6444018" y="2988860"/>
          <a:ext cx="4572000" cy="282508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2380</TotalTime>
  <Words>423</Words>
  <Application>Microsoft Office PowerPoint</Application>
  <PresentationFormat>Custom</PresentationFormat>
  <Paragraphs>131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               ХҮН АМ, НИЙГМИЙН ҮЗҮҮЛЭЛТ - Хөдөлмөр</vt:lpstr>
      <vt:lpstr>    МАКРО ЭДИЙН ЗАСГИЙН ҮЗҮҮЛЭЛТ             Хэрэглээний үнийн индекс</vt:lpstr>
      <vt:lpstr>ХҮН АМ, НИЙГМИЙН ҮЗҮҮЛЭЛТ Эрүүл мэнд</vt:lpstr>
      <vt:lpstr>ХҮН АМ, НИЙГМИЙН ҮЗҮҮЛЭЛТ Эрүүл мэнд</vt:lpstr>
      <vt:lpstr>Slide 6</vt:lpstr>
      <vt:lpstr>Slide 7</vt:lpstr>
      <vt:lpstr>Slide 8</vt:lpstr>
      <vt:lpstr>ХӨДӨӨ АЖ АХУЙН САЛБАР </vt:lpstr>
      <vt:lpstr>ХӨДӨӨ АЖ АХУЙН САЛБАР </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БҮРТГЭЛ, СТАТИСТИКИЙН ҮЙЛ АЖИЛЛАГААНЫ УЯЛДАА, НЭГДМЭЛ БАЙДЛЫГ ХАНГАХ НЬ</dc:title>
  <dc:creator>Batbuyan</dc:creator>
  <cp:lastModifiedBy>tsegmid</cp:lastModifiedBy>
  <cp:revision>251</cp:revision>
  <cp:lastPrinted>2016-01-27T11:41:07Z</cp:lastPrinted>
  <dcterms:created xsi:type="dcterms:W3CDTF">2016-01-21T11:01:30Z</dcterms:created>
  <dcterms:modified xsi:type="dcterms:W3CDTF">2016-05-11T07:30:26Z</dcterms:modified>
</cp:coreProperties>
</file>