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395" r:id="rId3"/>
    <p:sldId id="396" r:id="rId4"/>
    <p:sldId id="386" r:id="rId5"/>
    <p:sldId id="387" r:id="rId6"/>
    <p:sldId id="393" r:id="rId7"/>
    <p:sldId id="388" r:id="rId8"/>
    <p:sldId id="392" r:id="rId9"/>
    <p:sldId id="394" r:id="rId10"/>
    <p:sldId id="397" r:id="rId11"/>
    <p:sldId id="389" r:id="rId12"/>
    <p:sldId id="353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>
        <p:scale>
          <a:sx n="70" d="100"/>
          <a:sy n="70" d="100"/>
        </p:scale>
        <p:origin x="-1998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.disk\documents\t.medee\2016%20on\2016.03\Book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gmid\Documents\grafik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Xevleliin%20baga%20xural%202015\hevleliin%20baga%20hural%20grafi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Xevleliin%20baga%20xural%202015\hevleliin%20baga%20hural%20grafi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sariin%20medeenii%20%20grafik\Aj%20infografik%202015%20-%20Cop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sariin%20medeenii%20%20grafik\Aj%20infografik%202015%20-%20Cop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gmid\Documents\grafik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egmid\Documents\grafik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1300"/>
            </a:pPr>
            <a:r>
              <a:rPr lang="mn-MN" sz="1300"/>
              <a:t>Бүртгэлтэй ажилгүйчүүд </a:t>
            </a:r>
            <a:r>
              <a:rPr lang="mn-MN" sz="1000" b="0"/>
              <a:t>/тоогоор/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Sheet1!$D$144</c:f>
              <c:strCache>
                <c:ptCount val="1"/>
                <c:pt idx="0">
                  <c:v>Бүртгэлтэй ажилгүйчүүд /тоогоор/</c:v>
                </c:pt>
              </c:strCache>
            </c:strRef>
          </c:tx>
          <c:dLbls>
            <c:showVal val="1"/>
          </c:dLbls>
          <c:cat>
            <c:numRef>
              <c:f>Sheet1!$F$145:$J$145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Sheet1!$F$146:$J$146</c:f>
              <c:numCache>
                <c:formatCode>General</c:formatCode>
                <c:ptCount val="5"/>
                <c:pt idx="0">
                  <c:v>1825</c:v>
                </c:pt>
                <c:pt idx="1">
                  <c:v>850</c:v>
                </c:pt>
                <c:pt idx="2">
                  <c:v>1050</c:v>
                </c:pt>
                <c:pt idx="3">
                  <c:v>1149</c:v>
                </c:pt>
                <c:pt idx="4">
                  <c:v>994</c:v>
                </c:pt>
              </c:numCache>
            </c:numRef>
          </c:val>
        </c:ser>
        <c:shape val="cone"/>
        <c:axId val="66466560"/>
        <c:axId val="66468096"/>
        <c:axId val="0"/>
      </c:bar3DChart>
      <c:catAx>
        <c:axId val="66466560"/>
        <c:scaling>
          <c:orientation val="minMax"/>
        </c:scaling>
        <c:axPos val="b"/>
        <c:numFmt formatCode="General" sourceLinked="1"/>
        <c:majorTickMark val="none"/>
        <c:tickLblPos val="nextTo"/>
        <c:crossAx val="66468096"/>
        <c:crosses val="autoZero"/>
        <c:auto val="1"/>
        <c:lblAlgn val="ctr"/>
        <c:lblOffset val="100"/>
      </c:catAx>
      <c:valAx>
        <c:axId val="66468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6466560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mn-MN" sz="1600">
                <a:latin typeface="Arial" pitchFamily="34" charset="0"/>
                <a:cs typeface="Arial" pitchFamily="34" charset="0"/>
              </a:rPr>
              <a:t>Том малын зүй бус хорогдол </a:t>
            </a:r>
            <a:r>
              <a:rPr lang="mn-MN" sz="1600" b="0">
                <a:latin typeface="Arial" pitchFamily="34" charset="0"/>
                <a:cs typeface="Arial" pitchFamily="34" charset="0"/>
              </a:rPr>
              <a:t>/толгой/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Sheet1!$A$21</c:f>
              <c:strCache>
                <c:ptCount val="1"/>
                <c:pt idx="0">
                  <c:v>Том малын зүй бус хорогдол</c:v>
                </c:pt>
              </c:strCache>
            </c:strRef>
          </c:tx>
          <c:dLbls>
            <c:dLbl>
              <c:idx val="0"/>
              <c:layout>
                <c:manualLayout>
                  <c:x val="-5.7544211705655497E-2"/>
                  <c:y val="-9.2830096696523784E-2"/>
                </c:manualLayout>
              </c:layout>
              <c:showVal val="1"/>
            </c:dLbl>
            <c:dLbl>
              <c:idx val="1"/>
              <c:layout>
                <c:manualLayout>
                  <c:x val="-5.8333333333333584E-2"/>
                  <c:y val="-7.8703703703703734E-2"/>
                </c:manualLayout>
              </c:layout>
              <c:showVal val="1"/>
            </c:dLbl>
            <c:dLbl>
              <c:idx val="2"/>
              <c:layout>
                <c:manualLayout>
                  <c:x val="-4.616310849346595E-2"/>
                  <c:y val="-7.8822501712345824E-2"/>
                </c:manualLayout>
              </c:layout>
              <c:showVal val="1"/>
            </c:dLbl>
            <c:dLbl>
              <c:idx val="3"/>
              <c:layout>
                <c:manualLayout>
                  <c:x val="-5.5296031359814569E-2"/>
                  <c:y val="-9.0455974790741051E-2"/>
                </c:manualLayout>
              </c:layout>
              <c:showVal val="1"/>
            </c:dLbl>
            <c:dLbl>
              <c:idx val="4"/>
              <c:layout>
                <c:manualLayout>
                  <c:x val="-4.7222222222222332E-2"/>
                  <c:y val="-6.481481481481504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Sheet1!$C$21:$G$21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Sheet1!$C$22:$G$22</c:f>
              <c:numCache>
                <c:formatCode>General</c:formatCode>
                <c:ptCount val="5"/>
                <c:pt idx="0">
                  <c:v>3971</c:v>
                </c:pt>
                <c:pt idx="1">
                  <c:v>32620</c:v>
                </c:pt>
                <c:pt idx="2">
                  <c:v>14004</c:v>
                </c:pt>
                <c:pt idx="3">
                  <c:v>2518</c:v>
                </c:pt>
                <c:pt idx="4">
                  <c:v>91428</c:v>
                </c:pt>
              </c:numCache>
            </c:numRef>
          </c:val>
        </c:ser>
        <c:dLbls>
          <c:showVal val="1"/>
        </c:dLbls>
        <c:marker val="1"/>
        <c:axId val="71274880"/>
        <c:axId val="71276416"/>
      </c:lineChart>
      <c:catAx>
        <c:axId val="71274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1276416"/>
        <c:crosses val="autoZero"/>
        <c:auto val="1"/>
        <c:lblAlgn val="ctr"/>
        <c:lblOffset val="100"/>
      </c:catAx>
      <c:valAx>
        <c:axId val="71276416"/>
        <c:scaling>
          <c:orientation val="minMax"/>
        </c:scaling>
        <c:delete val="1"/>
        <c:axPos val="l"/>
        <c:numFmt formatCode="General" sourceLinked="1"/>
        <c:tickLblPos val="none"/>
        <c:crossAx val="71274880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5"/>
  <c:chart>
    <c:title>
      <c:tx>
        <c:rich>
          <a:bodyPr/>
          <a:lstStyle/>
          <a:p>
            <a:pPr>
              <a:defRPr/>
            </a:pPr>
            <a:r>
              <a:rPr lang="mn-MN">
                <a:latin typeface="Arial" pitchFamily="34" charset="0"/>
                <a:cs typeface="Arial" pitchFamily="34" charset="0"/>
              </a:rPr>
              <a:t>Нэг цонхны үйлчилгээ эхний 3 сар </a:t>
            </a:r>
            <a:r>
              <a:rPr lang="mn-MN" sz="1400">
                <a:latin typeface="Arial" pitchFamily="34" charset="0"/>
                <a:cs typeface="Arial" pitchFamily="34" charset="0"/>
              </a:rPr>
              <a:t>/мян.хүн/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Pt>
            <c:idx val="8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'нэг цонх график'!$C$2:$C$10</c:f>
              <c:strCache>
                <c:ptCount val="9"/>
                <c:pt idx="0">
                  <c:v>Хөдөлмөрийн хэлтэс</c:v>
                </c:pt>
                <c:pt idx="1">
                  <c:v>Газрын алба</c:v>
                </c:pt>
                <c:pt idx="2">
                  <c:v>Нийгмийн даатгал</c:v>
                </c:pt>
                <c:pt idx="3">
                  <c:v>Эд хөрөнгийн улсын бүртгэл</c:v>
                </c:pt>
                <c:pt idx="4">
                  <c:v>Төрийн архив</c:v>
                </c:pt>
                <c:pt idx="5">
                  <c:v>Мэдээлэл зөвлөмж</c:v>
                </c:pt>
                <c:pt idx="6">
                  <c:v>Халамж үйлчилгээний хэлтэс</c:v>
                </c:pt>
                <c:pt idx="7">
                  <c:v>Улсын бүртгэл</c:v>
                </c:pt>
                <c:pt idx="8">
                  <c:v>Нийт</c:v>
                </c:pt>
              </c:strCache>
            </c:strRef>
          </c:cat>
          <c:val>
            <c:numRef>
              <c:f>'нэг цонх график'!$D$2:$D$10</c:f>
              <c:numCache>
                <c:formatCode>0.0</c:formatCode>
                <c:ptCount val="9"/>
                <c:pt idx="0" formatCode="General">
                  <c:v>0.1</c:v>
                </c:pt>
                <c:pt idx="1">
                  <c:v>0.2</c:v>
                </c:pt>
                <c:pt idx="2" formatCode="General">
                  <c:v>0.5</c:v>
                </c:pt>
                <c:pt idx="3" formatCode="General">
                  <c:v>0.5</c:v>
                </c:pt>
                <c:pt idx="4">
                  <c:v>0.6</c:v>
                </c:pt>
                <c:pt idx="5">
                  <c:v>1.1000000000000001</c:v>
                </c:pt>
                <c:pt idx="6">
                  <c:v>0.2</c:v>
                </c:pt>
                <c:pt idx="7">
                  <c:v>1.4</c:v>
                </c:pt>
                <c:pt idx="8">
                  <c:v>4.5999999999999996</c:v>
                </c:pt>
              </c:numCache>
            </c:numRef>
          </c:val>
        </c:ser>
        <c:dLbls>
          <c:showVal val="1"/>
        </c:dLbls>
        <c:overlap val="-25"/>
        <c:axId val="31552256"/>
        <c:axId val="31553792"/>
      </c:barChart>
      <c:catAx>
        <c:axId val="315522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553792"/>
        <c:crosses val="autoZero"/>
        <c:auto val="1"/>
        <c:lblAlgn val="ctr"/>
        <c:lblOffset val="100"/>
      </c:catAx>
      <c:valAx>
        <c:axId val="315537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315522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300"/>
            </a:pPr>
            <a:r>
              <a:rPr lang="mn-MN" sz="1300" dirty="0"/>
              <a:t>Хөдөлмөрийн хэлтсээс ажилд зуучлуулан орсон иргэд </a:t>
            </a:r>
            <a:r>
              <a:rPr lang="mn-MN" sz="1300" dirty="0" smtClean="0"/>
              <a:t> </a:t>
            </a:r>
            <a:r>
              <a:rPr lang="mn-MN" sz="900" b="0" dirty="0"/>
              <a:t>/ эхний 1 дүгээр улирал / 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Sheet1!$I$23</c:f>
              <c:strCache>
                <c:ptCount val="1"/>
                <c:pt idx="0">
                  <c:v>Хөдөлмөрийн хэлтсээс ажилд зуучлуулан орсон иргэд / эхний 1 дүгээр улирал /  </c:v>
                </c:pt>
              </c:strCache>
            </c:strRef>
          </c:tx>
          <c:dLbls>
            <c:dLbl>
              <c:idx val="0"/>
              <c:layout>
                <c:manualLayout>
                  <c:x val="-5.833333333333339E-2"/>
                  <c:y val="-5.0925925925925923E-2"/>
                </c:manualLayout>
              </c:layout>
              <c:showVal val="1"/>
            </c:dLbl>
            <c:showVal val="1"/>
          </c:dLbls>
          <c:cat>
            <c:numRef>
              <c:f>Sheet1!$I$25:$K$25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Sheet1!$I$26:$K$26</c:f>
              <c:numCache>
                <c:formatCode>General</c:formatCode>
                <c:ptCount val="3"/>
                <c:pt idx="0">
                  <c:v>104</c:v>
                </c:pt>
                <c:pt idx="1">
                  <c:v>72</c:v>
                </c:pt>
                <c:pt idx="2">
                  <c:v>244</c:v>
                </c:pt>
              </c:numCache>
            </c:numRef>
          </c:val>
        </c:ser>
        <c:marker val="1"/>
        <c:axId val="67569536"/>
        <c:axId val="67571072"/>
      </c:lineChart>
      <c:catAx>
        <c:axId val="67569536"/>
        <c:scaling>
          <c:orientation val="minMax"/>
        </c:scaling>
        <c:axPos val="b"/>
        <c:numFmt formatCode="General" sourceLinked="1"/>
        <c:majorTickMark val="none"/>
        <c:tickLblPos val="nextTo"/>
        <c:crossAx val="67571072"/>
        <c:crosses val="autoZero"/>
        <c:auto val="1"/>
        <c:lblAlgn val="ctr"/>
        <c:lblOffset val="100"/>
      </c:catAx>
      <c:valAx>
        <c:axId val="675710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7569536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dLbls>
            <c:dLbl>
              <c:idx val="1"/>
              <c:layout>
                <c:manualLayout>
                  <c:x val="-2.5114155251141548E-2"/>
                  <c:y val="7.4592074592074592E-2"/>
                </c:manualLayout>
              </c:layout>
              <c:showVal val="1"/>
            </c:dLbl>
            <c:dLbl>
              <c:idx val="2"/>
              <c:layout>
                <c:manualLayout>
                  <c:x val="-6.8493150684931529E-3"/>
                  <c:y val="-5.5944055944055902E-2"/>
                </c:manualLayout>
              </c:layout>
              <c:showVal val="1"/>
            </c:dLbl>
            <c:showVal val="1"/>
          </c:dLbls>
          <c:cat>
            <c:numRef>
              <c:f>Sheet1!$N$25:$Q$25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Sheet1!$N$26:$Q$26</c:f>
              <c:numCache>
                <c:formatCode>General</c:formatCode>
                <c:ptCount val="4"/>
                <c:pt idx="0">
                  <c:v>108.2</c:v>
                </c:pt>
                <c:pt idx="1">
                  <c:v>118.4</c:v>
                </c:pt>
                <c:pt idx="2">
                  <c:v>120.1</c:v>
                </c:pt>
                <c:pt idx="3">
                  <c:v>103.7</c:v>
                </c:pt>
              </c:numCache>
            </c:numRef>
          </c:val>
        </c:ser>
        <c:marker val="1"/>
        <c:axId val="67617152"/>
        <c:axId val="67618688"/>
      </c:lineChart>
      <c:catAx>
        <c:axId val="67617152"/>
        <c:scaling>
          <c:orientation val="minMax"/>
        </c:scaling>
        <c:axPos val="b"/>
        <c:numFmt formatCode="General" sourceLinked="1"/>
        <c:tickLblPos val="nextTo"/>
        <c:crossAx val="67618688"/>
        <c:crosses val="autoZero"/>
        <c:auto val="1"/>
        <c:lblAlgn val="ctr"/>
        <c:lblOffset val="100"/>
      </c:catAx>
      <c:valAx>
        <c:axId val="67618688"/>
        <c:scaling>
          <c:orientation val="minMax"/>
        </c:scaling>
        <c:delete val="1"/>
        <c:axPos val="l"/>
        <c:numFmt formatCode="General" sourceLinked="1"/>
        <c:tickLblPos val="none"/>
        <c:crossAx val="67617152"/>
        <c:crosses val="autoZero"/>
        <c:crossBetween val="between"/>
      </c:valAx>
    </c:plotArea>
    <c:plotVisOnly val="1"/>
  </c:chart>
  <c:txPr>
    <a:bodyPr/>
    <a:lstStyle/>
    <a:p>
      <a:pPr>
        <a:defRPr sz="15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Амаржсан эх, амьд төрсөн хүүхдийн тоо</a:t>
            </a:r>
            <a:r>
              <a:rPr lang="en-US" sz="1400">
                <a:latin typeface="Arial" pitchFamily="34" charset="0"/>
                <a:cs typeface="Arial" pitchFamily="34" charset="0"/>
              </a:rPr>
              <a:t>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Sheet1!$E$13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Sheet1!$F$12:$G$12</c:f>
              <c:numCache>
                <c:formatCode>General</c:formatCode>
                <c:ptCount val="2"/>
                <c:pt idx="0">
                  <c:v>417</c:v>
                </c:pt>
                <c:pt idx="1">
                  <c:v>418</c:v>
                </c:pt>
              </c:numCache>
            </c:numRef>
          </c:val>
        </c:ser>
        <c:ser>
          <c:idx val="1"/>
          <c:order val="1"/>
          <c:tx>
            <c:strRef>
              <c:f>Sheet1!$E$12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9.6618357487922701E-3"/>
                  <c:y val="1.228878648233486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Sheet1!$F$13:$G$13</c:f>
              <c:numCache>
                <c:formatCode>General</c:formatCode>
                <c:ptCount val="2"/>
                <c:pt idx="0">
                  <c:v>370</c:v>
                </c:pt>
                <c:pt idx="1">
                  <c:v>373</c:v>
                </c:pt>
              </c:numCache>
            </c:numRef>
          </c:val>
        </c:ser>
        <c:axId val="68073728"/>
        <c:axId val="68075520"/>
      </c:barChart>
      <c:catAx>
        <c:axId val="68073728"/>
        <c:scaling>
          <c:orientation val="minMax"/>
        </c:scaling>
        <c:axPos val="b"/>
        <c:majorTickMark val="none"/>
        <c:tickLblPos val="nextTo"/>
        <c:crossAx val="68075520"/>
        <c:crosses val="autoZero"/>
        <c:auto val="1"/>
        <c:lblAlgn val="ctr"/>
        <c:lblOffset val="100"/>
      </c:catAx>
      <c:valAx>
        <c:axId val="680755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0737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title>
      <c:tx>
        <c:rich>
          <a:bodyPr/>
          <a:lstStyle/>
          <a:p>
            <a:pPr>
              <a:defRPr sz="1600"/>
            </a:pPr>
            <a:r>
              <a:rPr lang="mn-MN" sz="1600"/>
              <a:t>Нийт нас баралт, нялхсын эндэгдэл</a:t>
            </a:r>
            <a:r>
              <a:rPr lang="en-US" sz="1600"/>
              <a:t>      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82E-2"/>
          <c:y val="0.20860163312919244"/>
          <c:w val="0.8638888888888917"/>
          <c:h val="0.56137588480497702"/>
        </c:manualLayout>
      </c:layout>
      <c:barChart>
        <c:barDir val="col"/>
        <c:grouping val="clustered"/>
        <c:ser>
          <c:idx val="0"/>
          <c:order val="0"/>
          <c:tx>
            <c:strRef>
              <c:f>Sheet1!$E$28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Sheet1!$F$28:$G$28</c:f>
              <c:numCache>
                <c:formatCode>General</c:formatCode>
                <c:ptCount val="2"/>
                <c:pt idx="0">
                  <c:v>104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Sheet1!$F$29:$G$29</c:f>
              <c:numCache>
                <c:formatCode>General</c:formatCode>
                <c:ptCount val="2"/>
                <c:pt idx="0">
                  <c:v>99</c:v>
                </c:pt>
                <c:pt idx="1">
                  <c:v>9</c:v>
                </c:pt>
              </c:numCache>
            </c:numRef>
          </c:val>
        </c:ser>
        <c:dLbls>
          <c:showVal val="1"/>
        </c:dLbls>
        <c:overlap val="-25"/>
        <c:axId val="68306048"/>
        <c:axId val="68307584"/>
      </c:barChart>
      <c:catAx>
        <c:axId val="68306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8307584"/>
        <c:crosses val="autoZero"/>
        <c:auto val="1"/>
        <c:lblAlgn val="ctr"/>
        <c:lblOffset val="100"/>
      </c:catAx>
      <c:valAx>
        <c:axId val="68307584"/>
        <c:scaling>
          <c:orientation val="minMax"/>
        </c:scaling>
        <c:delete val="1"/>
        <c:axPos val="l"/>
        <c:numFmt formatCode="General" sourceLinked="1"/>
        <c:tickLblPos val="none"/>
        <c:crossAx val="68306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6284521678556347"/>
          <c:y val="0.51840296004665709"/>
          <c:w val="0.12531523627289376"/>
          <c:h val="0.30593941382327294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Sheet1!$B$33:$F$33</c:f>
              <c:numCache>
                <c:formatCode>0.0</c:formatCode>
                <c:ptCount val="5"/>
                <c:pt idx="0">
                  <c:v>16.399999999999999</c:v>
                </c:pt>
                <c:pt idx="1">
                  <c:v>16.7</c:v>
                </c:pt>
                <c:pt idx="2">
                  <c:v>29</c:v>
                </c:pt>
                <c:pt idx="3" formatCode="General">
                  <c:v>38.6</c:v>
                </c:pt>
                <c:pt idx="4" formatCode="General">
                  <c:v>42.6</c:v>
                </c:pt>
              </c:numCache>
            </c:numRef>
          </c:val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Sheet1!$B$34:$F$34</c:f>
              <c:numCache>
                <c:formatCode>0.0</c:formatCode>
                <c:ptCount val="5"/>
                <c:pt idx="0" formatCode="General">
                  <c:v>83.6</c:v>
                </c:pt>
                <c:pt idx="1">
                  <c:v>83.3</c:v>
                </c:pt>
                <c:pt idx="2">
                  <c:v>71</c:v>
                </c:pt>
                <c:pt idx="3" formatCode="General">
                  <c:v>61.4</c:v>
                </c:pt>
                <c:pt idx="4" formatCode="General">
                  <c:v>57.4</c:v>
                </c:pt>
              </c:numCache>
            </c:numRef>
          </c:val>
        </c:ser>
        <c:dLbls>
          <c:showVal val="1"/>
        </c:dLbls>
        <c:gapWidth val="75"/>
        <c:axId val="67638784"/>
        <c:axId val="67640320"/>
      </c:barChart>
      <c:catAx>
        <c:axId val="67638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640320"/>
        <c:crosses val="autoZero"/>
        <c:auto val="1"/>
        <c:lblAlgn val="ctr"/>
        <c:lblOffset val="100"/>
      </c:catAx>
      <c:valAx>
        <c:axId val="67640320"/>
        <c:scaling>
          <c:orientation val="minMax"/>
        </c:scaling>
        <c:axPos val="l"/>
        <c:numFmt formatCode="0.0" sourceLinked="1"/>
        <c:majorTickMark val="none"/>
        <c:tickLblPos val="nextTo"/>
        <c:crossAx val="676387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plotArea>
      <c:layout/>
      <c:barChart>
        <c:barDir val="col"/>
        <c:grouping val="clustered"/>
        <c:ser>
          <c:idx val="0"/>
          <c:order val="0"/>
          <c:tx>
            <c:strRef>
              <c:f>Sheet1!$A$53</c:f>
              <c:strCache>
                <c:ptCount val="1"/>
                <c:pt idx="0">
                  <c:v>Боловсруулах үйлдвэр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Sheet1!$B$42:$F$42</c:f>
              <c:numCache>
                <c:formatCode>General</c:formatCode>
                <c:ptCount val="5"/>
                <c:pt idx="0" formatCode="0.0">
                  <c:v>536.20000000000005</c:v>
                </c:pt>
                <c:pt idx="1">
                  <c:v>724.2</c:v>
                </c:pt>
                <c:pt idx="2">
                  <c:v>947.2</c:v>
                </c:pt>
                <c:pt idx="3" formatCode="0.0">
                  <c:v>1501.6</c:v>
                </c:pt>
                <c:pt idx="4">
                  <c:v>1634.3</c:v>
                </c:pt>
              </c:numCache>
            </c:numRef>
          </c:val>
        </c:ser>
        <c:ser>
          <c:idx val="1"/>
          <c:order val="1"/>
          <c:tx>
            <c:strRef>
              <c:f>Sheet1!$A$54</c:f>
              <c:strCache>
                <c:ptCount val="1"/>
                <c:pt idx="0">
                  <c:v>Цахилгаан, дулааны эрчим хүч үйлдвэрлэл, усан хангамж 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Sheet1!$B$30:$F$31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Sheet1!$B$43:$F$43</c:f>
              <c:numCache>
                <c:formatCode>General</c:formatCode>
                <c:ptCount val="5"/>
                <c:pt idx="0">
                  <c:v>2741.4</c:v>
                </c:pt>
                <c:pt idx="1">
                  <c:v>3637.2</c:v>
                </c:pt>
                <c:pt idx="2" formatCode="0.0">
                  <c:v>2323.1</c:v>
                </c:pt>
                <c:pt idx="3">
                  <c:v>2396.4</c:v>
                </c:pt>
                <c:pt idx="4">
                  <c:v>2197.6999999999998</c:v>
                </c:pt>
              </c:numCache>
            </c:numRef>
          </c:val>
        </c:ser>
        <c:dLbls>
          <c:showVal val="1"/>
        </c:dLbls>
        <c:gapWidth val="75"/>
        <c:axId val="70006656"/>
        <c:axId val="70008192"/>
      </c:barChart>
      <c:catAx>
        <c:axId val="70006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008192"/>
        <c:crosses val="autoZero"/>
        <c:auto val="1"/>
        <c:lblAlgn val="ctr"/>
        <c:lblOffset val="100"/>
      </c:catAx>
      <c:valAx>
        <c:axId val="70008192"/>
        <c:scaling>
          <c:orientation val="minMax"/>
        </c:scaling>
        <c:axPos val="l"/>
        <c:numFmt formatCode="0.0" sourceLinked="1"/>
        <c:majorTickMark val="none"/>
        <c:tickLblPos val="nextTo"/>
        <c:crossAx val="70006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ТӨЛЛӨСӨН</a:t>
            </a:r>
            <a:r>
              <a:rPr lang="mn-MN" sz="1400" baseline="0">
                <a:latin typeface="Arial" pitchFamily="34" charset="0"/>
                <a:cs typeface="Arial" pitchFamily="34" charset="0"/>
              </a:rPr>
              <a:t> ХЭЭЛТЭГЧ </a:t>
            </a:r>
            <a:r>
              <a:rPr lang="mn-MN" sz="1400" b="0" baseline="0">
                <a:latin typeface="Arial" pitchFamily="34" charset="0"/>
                <a:cs typeface="Arial" pitchFamily="34" charset="0"/>
              </a:rPr>
              <a:t>/хувиар/</a:t>
            </a:r>
            <a:endParaRPr lang="en-US" sz="1400" b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4.4494146940799312E-2"/>
                  <c:y val="-6.0185267134469096E-2"/>
                </c:manualLayout>
              </c:layout>
              <c:showVal val="1"/>
            </c:dLbl>
            <c:dLbl>
              <c:idx val="1"/>
              <c:layout>
                <c:manualLayout>
                  <c:x val="-4.6329385889636872E-2"/>
                  <c:y val="-6.9444626847689497E-2"/>
                </c:manualLayout>
              </c:layout>
              <c:showVal val="1"/>
            </c:dLbl>
            <c:dLbl>
              <c:idx val="2"/>
              <c:layout>
                <c:manualLayout>
                  <c:x val="-3.9881077242583038E-2"/>
                  <c:y val="-7.2066665562730531E-2"/>
                </c:manualLayout>
              </c:layout>
              <c:showVal val="1"/>
            </c:dLbl>
            <c:dLbl>
              <c:idx val="3"/>
              <c:layout>
                <c:manualLayout>
                  <c:x val="-4.6800681789907393E-2"/>
                  <c:y val="-5.8177625992900189E-2"/>
                </c:manualLayout>
              </c:layout>
              <c:showVal val="1"/>
            </c:dLbl>
            <c:dLbl>
              <c:idx val="4"/>
              <c:layout>
                <c:manualLayout>
                  <c:x val="-4.6800681789907393E-2"/>
                  <c:y val="-6.481494699107931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Sheet1!$C$13:$G$13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Sheet1!$C$14:$G$14</c:f>
              <c:numCache>
                <c:formatCode>General</c:formatCode>
                <c:ptCount val="5"/>
                <c:pt idx="0">
                  <c:v>27.9</c:v>
                </c:pt>
                <c:pt idx="1">
                  <c:v>25.9</c:v>
                </c:pt>
                <c:pt idx="2" formatCode="0.0">
                  <c:v>30.2</c:v>
                </c:pt>
                <c:pt idx="3">
                  <c:v>31.1</c:v>
                </c:pt>
                <c:pt idx="4" formatCode="0.0">
                  <c:v>26</c:v>
                </c:pt>
              </c:numCache>
            </c:numRef>
          </c:val>
        </c:ser>
        <c:dLbls>
          <c:showVal val="1"/>
        </c:dLbls>
        <c:marker val="1"/>
        <c:axId val="70050944"/>
        <c:axId val="70052480"/>
      </c:lineChart>
      <c:catAx>
        <c:axId val="70050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0052480"/>
        <c:crosses val="autoZero"/>
        <c:auto val="1"/>
        <c:lblAlgn val="ctr"/>
        <c:lblOffset val="100"/>
      </c:catAx>
      <c:valAx>
        <c:axId val="70052480"/>
        <c:scaling>
          <c:orientation val="minMax"/>
        </c:scaling>
        <c:delete val="1"/>
        <c:axPos val="l"/>
        <c:numFmt formatCode="General" sourceLinked="1"/>
        <c:tickLblPos val="none"/>
        <c:crossAx val="7005094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Бойжсон төл </a:t>
            </a:r>
            <a:r>
              <a:rPr lang="mn-MN" sz="1000" b="0" dirty="0">
                <a:latin typeface="Arial" pitchFamily="34" charset="0"/>
                <a:cs typeface="Arial" pitchFamily="34" charset="0"/>
              </a:rPr>
              <a:t>/Хувиар/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Sheet1!$A$16</c:f>
              <c:strCache>
                <c:ptCount val="1"/>
                <c:pt idx="0">
                  <c:v>Бойжсон төл</c:v>
                </c:pt>
              </c:strCache>
            </c:strRef>
          </c:tx>
          <c:dLbls>
            <c:dLbl>
              <c:idx val="0"/>
              <c:layout>
                <c:manualLayout>
                  <c:x val="-5.5555555555555455E-2"/>
                  <c:y val="-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4.6992142466135076E-2"/>
                  <c:y val="-6.4814859604173158E-2"/>
                </c:manualLayout>
              </c:layout>
              <c:showVal val="1"/>
            </c:dLbl>
            <c:dLbl>
              <c:idx val="2"/>
              <c:layout>
                <c:manualLayout>
                  <c:x val="-4.0187459200923023E-2"/>
                  <c:y val="-7.6270544206827925E-2"/>
                </c:manualLayout>
              </c:layout>
              <c:showVal val="1"/>
            </c:dLbl>
            <c:dLbl>
              <c:idx val="3"/>
              <c:layout>
                <c:manualLayout>
                  <c:x val="-4.2455865556604341E-2"/>
                  <c:y val="-7.6270544206827925E-2"/>
                </c:manualLayout>
              </c:layout>
              <c:showVal val="1"/>
            </c:dLbl>
            <c:dLbl>
              <c:idx val="4"/>
              <c:layout>
                <c:manualLayout>
                  <c:x val="-4.0697006743066082E-2"/>
                  <c:y val="-7.627054420682792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Sheet1!$C$13:$G$13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Sheet1!$C$17:$G$17</c:f>
              <c:numCache>
                <c:formatCode>General</c:formatCode>
                <c:ptCount val="5"/>
                <c:pt idx="0">
                  <c:v>99.4</c:v>
                </c:pt>
                <c:pt idx="1">
                  <c:v>98.5</c:v>
                </c:pt>
                <c:pt idx="2">
                  <c:v>98.9</c:v>
                </c:pt>
                <c:pt idx="3">
                  <c:v>99.6</c:v>
                </c:pt>
                <c:pt idx="4">
                  <c:v>95.8</c:v>
                </c:pt>
              </c:numCache>
            </c:numRef>
          </c:val>
        </c:ser>
        <c:dLbls>
          <c:showVal val="1"/>
        </c:dLbls>
        <c:marker val="1"/>
        <c:axId val="69814528"/>
        <c:axId val="69836800"/>
      </c:lineChart>
      <c:catAx>
        <c:axId val="698145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836800"/>
        <c:crosses val="autoZero"/>
        <c:auto val="1"/>
        <c:lblAlgn val="ctr"/>
        <c:lblOffset val="100"/>
      </c:catAx>
      <c:valAx>
        <c:axId val="69836800"/>
        <c:scaling>
          <c:orientation val="minMax"/>
        </c:scaling>
        <c:delete val="1"/>
        <c:axPos val="l"/>
        <c:numFmt formatCode="General" sourceLinked="1"/>
        <c:tickLblPos val="none"/>
        <c:crossAx val="6981452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. zav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811" y="40944"/>
            <a:ext cx="11328189" cy="6797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7262" y="276367"/>
            <a:ext cx="7772400" cy="1170295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ХӨДӨӨ АЖ АХУЙН САЛБАР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55593" y="1362461"/>
            <a:ext cx="99082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Том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зүй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бус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хорогдол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дүнгээр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91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том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мал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зүй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бусаар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хорогдсон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2.9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хорогдолд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өвчний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хорогдол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хээлтэгч малын хорогдол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5 хувь,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бог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хорогдол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92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.4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хувийг тус тус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эзэлж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Том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малын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зүй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бусын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хорогдлыг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үетэй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88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мянгаар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дахин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өссөн байна.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347415" y="3370997"/>
          <a:ext cx="8011236" cy="268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296537" y="736979"/>
          <a:ext cx="10003809" cy="539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025" y="1862967"/>
            <a:ext cx="7239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3632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ХҮН АМ,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-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1320800" cy="762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4320970"/>
            <a:ext cx="1076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2914650" algn="l"/>
                <a:tab pos="3754438" algn="ctr"/>
              </a:tabLst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1 дүгээр улиралд 994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хөдөлмөр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эрхлэлтийн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албанд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үеэс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13.5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155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хүнээр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буурсан байна. Эхний 1 дүгээр  улиралд 244 хүн хөдөлмөрийн хэлтсээр зуучлуулан ажилд орсон байна.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tabLst>
                <a:tab pos="2914650" algn="l"/>
                <a:tab pos="3754438" algn="ctr"/>
              </a:tabLs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745411" y="1577963"/>
          <a:ext cx="4559855" cy="276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6489227" y="1666092"/>
          <a:ext cx="4497222" cy="248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634" y="457200"/>
            <a:ext cx="8836166" cy="960438"/>
          </a:xfrm>
        </p:spPr>
        <p:txBody>
          <a:bodyPr/>
          <a:lstStyle/>
          <a:p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МАКРО ЭДИЙН ЗАСГИЙН ҮЗҮҮЛЭЛТ</a:t>
            </a:r>
            <a:b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Хэрэглээний үнийн индекс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218" name="Picture 2" descr="C:\Documents and Settings\All Users\Documents\Information logo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1828800" cy="990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37562" y="5002873"/>
            <a:ext cx="9931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Хэрэглээний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бараа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үйлчилгээний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ерөнхий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3-р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103.7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хувь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болж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үеэс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3.7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өнгөрсөн сараас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2.9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өссөн байна.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386652" y="1766675"/>
          <a:ext cx="8040238" cy="284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0783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10890913" cy="960438"/>
          </a:xfrm>
        </p:spPr>
        <p:txBody>
          <a:bodyPr/>
          <a:lstStyle/>
          <a:p>
            <a:pPr algn="ctr"/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b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Эрүүл мэнд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496" y="0"/>
            <a:ext cx="1127077" cy="10372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14901" y="1561110"/>
            <a:ext cx="9853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Эхний 1 дүгээр улиралд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хэмжээнд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370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эх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амаржиж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373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амьд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төрж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99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барж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1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хүртэл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насны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хүүхэд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эндэж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126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бүртгэгдсэн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мөн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үетэй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өвчин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15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-аа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  байна. Энэ улиралд 4.9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өвчтөнийг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хоногоор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хэвтүүл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 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эмчлэн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амбулатороор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үйлчилж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368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жирэмсэн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эхийг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шинээр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хяналтанд</a:t>
            </a:r>
            <a:r>
              <a:rPr lang="en-US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</a:t>
            </a:r>
            <a:r>
              <a:rPr lang="mn-MN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чээ.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877266" cy="960438"/>
          </a:xfrm>
        </p:spPr>
        <p:txBody>
          <a:bodyPr/>
          <a:lstStyle/>
          <a:p>
            <a:pPr algn="ctr"/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b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Эрүүл мэнд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017896" cy="968991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1574326" y="1331012"/>
          <a:ext cx="4621758" cy="24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123935" y="1347718"/>
          <a:ext cx="5244649" cy="23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42948" y="3787180"/>
          <a:ext cx="8065828" cy="2601438"/>
        </p:xfrm>
        <a:graphic>
          <a:graphicData uri="http://schemas.openxmlformats.org/drawingml/2006/table">
            <a:tbl>
              <a:tblPr/>
              <a:tblGrid>
                <a:gridCol w="2261042"/>
                <a:gridCol w="1391410"/>
                <a:gridCol w="1391410"/>
                <a:gridCol w="3021966"/>
              </a:tblGrid>
              <a:tr h="215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Үзүүлэлт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Хувь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44670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Амаржсан эх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11.3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Төрсөн хүүхэд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10.8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52942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нас баралт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4.8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413614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Нялхсын эндэгдэл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35.7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54597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Халдварт өвчнөөр өвчлөгчдийн тоо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 </a:t>
                      </a:r>
                      <a:r>
                        <a:rPr lang="mn-MN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 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791" y="0"/>
            <a:ext cx="1371600" cy="114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381001"/>
            <a:ext cx="7865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/ОНЫ ҮНЭЭР/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5719" y="1446663"/>
            <a:ext cx="97445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бүтээгдэхүүний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улирлын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оны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үнээр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3832.0  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болж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оос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1.7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буюу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66.0 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буурч, 20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оноос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16.9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хувиар буюу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554.4 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мянган төгрөгөөр өссөн байна. Н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ийт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үйлдвэрлэлд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цахилгаан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дулаан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усан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хангамжийн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57.4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хүнсний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.1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хув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хувцас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18.8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хув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модон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эдлэл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5.1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хув</a:t>
            </a:r>
            <a:r>
              <a:rPr lang="mn-MN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бусад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үйлдвэрлэл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0.6 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хувийг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тус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эзэлж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791" y="0"/>
            <a:ext cx="1371600" cy="114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381001"/>
            <a:ext cx="7865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/ОНЫ ҮНЭЭР/</a:t>
            </a:r>
            <a:endParaRPr lang="en-US" dirty="0"/>
          </a:p>
        </p:txBody>
      </p:sp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3239" y="1682015"/>
            <a:ext cx="681322" cy="638104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15402" y="1187355"/>
          <a:ext cx="9089412" cy="2374713"/>
        </p:xfrm>
        <a:graphic>
          <a:graphicData uri="http://schemas.openxmlformats.org/drawingml/2006/table">
            <a:tbl>
              <a:tblPr/>
              <a:tblGrid>
                <a:gridCol w="3459840"/>
                <a:gridCol w="938262"/>
                <a:gridCol w="938262"/>
                <a:gridCol w="938262"/>
                <a:gridCol w="938262"/>
                <a:gridCol w="938262"/>
                <a:gridCol w="938262"/>
              </a:tblGrid>
              <a:tr h="33671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САЛБАРЫН НИЙТ БҮТЭЭГДЭХҮҮН /хувиар/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54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671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71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6734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3876" y="1501254"/>
            <a:ext cx="747287" cy="698309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12" name="Chart 11"/>
          <p:cNvGraphicFramePr/>
          <p:nvPr/>
        </p:nvGraphicFramePr>
        <p:xfrm>
          <a:off x="2101755" y="3680915"/>
          <a:ext cx="911670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81001"/>
            <a:ext cx="7865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/ОНЫ ҮНЭЭР/</a:t>
            </a:r>
            <a:endParaRPr lang="en-US" dirty="0"/>
          </a:p>
        </p:txBody>
      </p:sp>
      <p:pic>
        <p:nvPicPr>
          <p:cNvPr id="5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791" y="0"/>
            <a:ext cx="1371600" cy="1143000"/>
          </a:xfrm>
          <a:prstGeom prst="rect">
            <a:avLst/>
          </a:prstGeom>
          <a:noFill/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950" y="7658100"/>
            <a:ext cx="581025" cy="409575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05770" y="1170947"/>
          <a:ext cx="9535523" cy="2513951"/>
        </p:xfrm>
        <a:graphic>
          <a:graphicData uri="http://schemas.openxmlformats.org/drawingml/2006/table">
            <a:tbl>
              <a:tblPr/>
              <a:tblGrid>
                <a:gridCol w="3629651"/>
                <a:gridCol w="984312"/>
                <a:gridCol w="984312"/>
                <a:gridCol w="984312"/>
                <a:gridCol w="984312"/>
                <a:gridCol w="984312"/>
                <a:gridCol w="984312"/>
              </a:tblGrid>
              <a:tr h="31801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АЖ ҮЙЛДВЭРИЙН САЛБАРЫН НИЙТ БҮТЭЭГДЭХҮҮН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01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mn-MN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/оны үнээр, сая.төг/</a:t>
                      </a:r>
                      <a:endParaRPr lang="mn-MN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34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1801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3277.6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4361.4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3270.3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3898.0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3832.0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1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Боловсруулах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1634.3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589154">
                <a:tc>
                  <a:txBody>
                    <a:bodyPr/>
                    <a:lstStyle/>
                    <a:p>
                      <a:pPr algn="l" fontAlgn="ctr"/>
                      <a:r>
                        <a:rPr lang="mn-MN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2741.4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3637.2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2323.1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2396.4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2197.7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950" y="7658100"/>
            <a:ext cx="581025" cy="409575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2" name="Picture 11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6072" y="1801504"/>
            <a:ext cx="681747" cy="641445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13" name="Chart 12"/>
          <p:cNvGraphicFramePr/>
          <p:nvPr/>
        </p:nvGraphicFramePr>
        <p:xfrm>
          <a:off x="1790131" y="3667836"/>
          <a:ext cx="95921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7262" y="276367"/>
            <a:ext cx="7772400" cy="1170295"/>
          </a:xfrm>
        </p:spPr>
        <p:txBody>
          <a:bodyPr>
            <a:normAutofit/>
          </a:bodyPr>
          <a:lstStyle/>
          <a:p>
            <a:pPr algn="ctr"/>
            <a:r>
              <a:rPr lang="mn-M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ХӨДӨӨ АЖ АХУЙН САЛБАР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05802" y="984366"/>
            <a:ext cx="9794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Төл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бойжилт</a:t>
            </a:r>
            <a:r>
              <a:rPr lang="en-US" sz="2400" b="1" dirty="0" smtClean="0"/>
              <a:t>: </a:t>
            </a:r>
            <a:r>
              <a:rPr lang="en-US" sz="2400" dirty="0" smtClean="0"/>
              <a:t>4 </a:t>
            </a:r>
            <a:r>
              <a:rPr lang="en-US" sz="2400" dirty="0" err="1" smtClean="0"/>
              <a:t>сарын</a:t>
            </a:r>
            <a:r>
              <a:rPr lang="en-US" sz="2400" dirty="0" smtClean="0"/>
              <a:t> 1-ний </a:t>
            </a:r>
            <a:r>
              <a:rPr lang="en-US" sz="2400" dirty="0" err="1" smtClean="0"/>
              <a:t>байдлаар</a:t>
            </a:r>
            <a:r>
              <a:rPr lang="en-US" sz="2400" dirty="0" smtClean="0"/>
              <a:t> </a:t>
            </a:r>
            <a:r>
              <a:rPr lang="en-US" sz="2400" dirty="0" err="1" smtClean="0"/>
              <a:t>оны</a:t>
            </a:r>
            <a:r>
              <a:rPr lang="en-US" sz="2400" dirty="0" smtClean="0"/>
              <a:t> </a:t>
            </a:r>
            <a:r>
              <a:rPr lang="en-US" sz="2400" dirty="0" err="1" smtClean="0"/>
              <a:t>эхний</a:t>
            </a:r>
            <a:r>
              <a:rPr lang="en-US" sz="2400" dirty="0" smtClean="0"/>
              <a:t> </a:t>
            </a:r>
            <a:r>
              <a:rPr lang="en-US" sz="2400" dirty="0" err="1" smtClean="0"/>
              <a:t>эх</a:t>
            </a:r>
            <a:r>
              <a:rPr lang="en-US" sz="2400" dirty="0" smtClean="0"/>
              <a:t> </a:t>
            </a:r>
            <a:r>
              <a:rPr lang="en-US" sz="2400" dirty="0" err="1" smtClean="0"/>
              <a:t>малын</a:t>
            </a:r>
            <a:r>
              <a:rPr lang="en-US" sz="2400" dirty="0" smtClean="0"/>
              <a:t> 26.0 </a:t>
            </a:r>
            <a:r>
              <a:rPr lang="en-US" sz="2400" dirty="0" err="1" smtClean="0"/>
              <a:t>хувь</a:t>
            </a:r>
            <a:r>
              <a:rPr lang="en-US" sz="2400" dirty="0" smtClean="0"/>
              <a:t> </a:t>
            </a:r>
            <a:r>
              <a:rPr lang="en-US" sz="2400" dirty="0" err="1" smtClean="0"/>
              <a:t>нь</a:t>
            </a:r>
            <a:r>
              <a:rPr lang="en-US" sz="2400" dirty="0" smtClean="0"/>
              <a:t> </a:t>
            </a:r>
            <a:r>
              <a:rPr lang="en-US" sz="2400" dirty="0" err="1" smtClean="0"/>
              <a:t>буюу</a:t>
            </a:r>
            <a:r>
              <a:rPr lang="en-US" sz="2400" dirty="0" smtClean="0"/>
              <a:t> 327.1 </a:t>
            </a:r>
            <a:r>
              <a:rPr lang="en-US" sz="2400" dirty="0" err="1" smtClean="0"/>
              <a:t>мянган</a:t>
            </a:r>
            <a:r>
              <a:rPr lang="en-US" sz="2400" dirty="0" smtClean="0"/>
              <a:t> </a:t>
            </a:r>
            <a:r>
              <a:rPr lang="en-US" sz="2400" dirty="0" err="1" smtClean="0"/>
              <a:t>эх</a:t>
            </a:r>
            <a:r>
              <a:rPr lang="en-US" sz="2400" dirty="0" smtClean="0"/>
              <a:t> </a:t>
            </a:r>
            <a:r>
              <a:rPr lang="en-US" sz="2400" dirty="0" err="1" smtClean="0"/>
              <a:t>мал</a:t>
            </a:r>
            <a:r>
              <a:rPr lang="en-US" sz="2400" dirty="0" smtClean="0"/>
              <a:t> </a:t>
            </a:r>
            <a:r>
              <a:rPr lang="en-US" sz="2400" dirty="0" err="1" smtClean="0"/>
              <a:t>төллөж</a:t>
            </a:r>
            <a:r>
              <a:rPr lang="en-US" sz="2400" dirty="0" smtClean="0"/>
              <a:t>,  </a:t>
            </a:r>
            <a:r>
              <a:rPr lang="en-US" sz="2400" dirty="0" err="1" smtClean="0"/>
              <a:t>гарсан</a:t>
            </a:r>
            <a:r>
              <a:rPr lang="en-US" sz="2400" dirty="0" smtClean="0"/>
              <a:t> </a:t>
            </a:r>
            <a:r>
              <a:rPr lang="en-US" sz="2400" dirty="0" err="1" smtClean="0"/>
              <a:t>төлийн</a:t>
            </a:r>
            <a:r>
              <a:rPr lang="en-US" sz="2400" dirty="0" smtClean="0"/>
              <a:t> 95.8 </a:t>
            </a:r>
            <a:r>
              <a:rPr lang="en-US" sz="2400" dirty="0" err="1" smtClean="0"/>
              <a:t>хувь</a:t>
            </a:r>
            <a:r>
              <a:rPr lang="en-US" sz="2400" dirty="0" smtClean="0"/>
              <a:t> </a:t>
            </a:r>
            <a:r>
              <a:rPr lang="en-US" sz="2400" dirty="0" err="1" smtClean="0"/>
              <a:t>буюу</a:t>
            </a:r>
            <a:r>
              <a:rPr lang="en-US" sz="2400" dirty="0" smtClean="0"/>
              <a:t> 313.5 </a:t>
            </a:r>
            <a:r>
              <a:rPr lang="en-US" sz="2400" dirty="0" err="1" smtClean="0"/>
              <a:t>мянган</a:t>
            </a:r>
            <a:r>
              <a:rPr lang="en-US" sz="2400" dirty="0" smtClean="0"/>
              <a:t> </a:t>
            </a:r>
            <a:r>
              <a:rPr lang="en-US" sz="2400" dirty="0" err="1" smtClean="0"/>
              <a:t>төл</a:t>
            </a:r>
            <a:r>
              <a:rPr lang="en-US" sz="2400" dirty="0" smtClean="0"/>
              <a:t> </a:t>
            </a:r>
            <a:r>
              <a:rPr lang="en-US" sz="2400" dirty="0" err="1" smtClean="0"/>
              <a:t>бойжиж</a:t>
            </a:r>
            <a:r>
              <a:rPr lang="en-US" sz="2400" dirty="0" smtClean="0"/>
              <a:t> </a:t>
            </a:r>
            <a:r>
              <a:rPr lang="en-US" sz="2400" dirty="0" err="1" smtClean="0"/>
              <a:t>байгаа</a:t>
            </a:r>
            <a:r>
              <a:rPr lang="en-US" sz="2400" dirty="0" smtClean="0"/>
              <a:t> </a:t>
            </a:r>
            <a:r>
              <a:rPr lang="en-US" sz="2400" dirty="0" err="1" smtClean="0"/>
              <a:t>нь</a:t>
            </a:r>
            <a:r>
              <a:rPr lang="en-US" sz="2400" dirty="0" smtClean="0"/>
              <a:t> </a:t>
            </a:r>
            <a:r>
              <a:rPr lang="en-US" sz="2400" dirty="0" err="1" smtClean="0"/>
              <a:t>өнгөрсөн</a:t>
            </a:r>
            <a:r>
              <a:rPr lang="en-US" sz="2400" dirty="0" smtClean="0"/>
              <a:t> </a:t>
            </a:r>
            <a:r>
              <a:rPr lang="en-US" sz="2400" dirty="0" err="1" smtClean="0"/>
              <a:t>оны</a:t>
            </a:r>
            <a:r>
              <a:rPr lang="en-US" sz="2400" dirty="0" smtClean="0"/>
              <a:t> </a:t>
            </a:r>
            <a:r>
              <a:rPr lang="en-US" sz="2400" dirty="0" err="1" smtClean="0"/>
              <a:t>мөн</a:t>
            </a:r>
            <a:r>
              <a:rPr lang="en-US" sz="2400" dirty="0" smtClean="0"/>
              <a:t> </a:t>
            </a:r>
            <a:r>
              <a:rPr lang="en-US" sz="2400" dirty="0" err="1" smtClean="0"/>
              <a:t>үеэс</a:t>
            </a:r>
            <a:r>
              <a:rPr lang="en-US" sz="2400" dirty="0" smtClean="0"/>
              <a:t> </a:t>
            </a:r>
            <a:r>
              <a:rPr lang="en-US" sz="2400" dirty="0" err="1" smtClean="0"/>
              <a:t>эх</a:t>
            </a:r>
            <a:r>
              <a:rPr lang="en-US" sz="2400" dirty="0" smtClean="0"/>
              <a:t> </a:t>
            </a:r>
            <a:r>
              <a:rPr lang="en-US" sz="2400" dirty="0" err="1" smtClean="0"/>
              <a:t>малын</a:t>
            </a:r>
            <a:r>
              <a:rPr lang="en-US" sz="2400" dirty="0" smtClean="0"/>
              <a:t> </a:t>
            </a:r>
            <a:r>
              <a:rPr lang="en-US" sz="2400" dirty="0" err="1" smtClean="0"/>
              <a:t>төллөлт</a:t>
            </a:r>
            <a:r>
              <a:rPr lang="en-US" sz="2400" dirty="0" smtClean="0"/>
              <a:t> 40.6 </a:t>
            </a:r>
            <a:r>
              <a:rPr lang="en-US" sz="2400" dirty="0" err="1" smtClean="0"/>
              <a:t>мянга</a:t>
            </a:r>
            <a:r>
              <a:rPr lang="en-US" sz="2400" dirty="0" smtClean="0"/>
              <a:t>,   </a:t>
            </a:r>
            <a:r>
              <a:rPr lang="en-US" sz="2400" dirty="0" err="1" smtClean="0"/>
              <a:t>бойжсон</a:t>
            </a:r>
            <a:r>
              <a:rPr lang="en-US" sz="2400" dirty="0" smtClean="0"/>
              <a:t> </a:t>
            </a:r>
            <a:r>
              <a:rPr lang="en-US" sz="2400" dirty="0" err="1" smtClean="0"/>
              <a:t>төл</a:t>
            </a:r>
            <a:r>
              <a:rPr lang="en-US" sz="2400" dirty="0" smtClean="0"/>
              <a:t> 53.0 </a:t>
            </a:r>
            <a:r>
              <a:rPr lang="en-US" sz="2400" dirty="0" err="1" smtClean="0"/>
              <a:t>мянгаар</a:t>
            </a:r>
            <a:r>
              <a:rPr lang="en-US" sz="2400" dirty="0" smtClean="0"/>
              <a:t> </a:t>
            </a:r>
            <a:r>
              <a:rPr lang="mn-MN" sz="2400" dirty="0" smtClean="0"/>
              <a:t>тус тус бага байна, төлийн хорогдол 12.2 мянгаар буюу 89.0 хувиар өссөн  байна.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927297" y="3289110"/>
          <a:ext cx="5637276" cy="248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592915" y="3302757"/>
          <a:ext cx="5294285" cy="24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600</Words>
  <Application>Microsoft Office PowerPoint</Application>
  <PresentationFormat>Custom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               ХҮН АМ, НИЙГМИЙН ҮЗҮҮЛЭЛТ - Хөдөлмөр</vt:lpstr>
      <vt:lpstr>    МАКРО ЭДИЙН ЗАСГИЙН ҮЗҮҮЛЭЛТ             Хэрэглээний үнийн индекс</vt:lpstr>
      <vt:lpstr>ХҮН АМ, НИЙГМИЙН ҮЗҮҮЛЭЛТ Эрүүл мэнд</vt:lpstr>
      <vt:lpstr>ХҮН АМ, НИЙГМИЙН ҮЗҮҮЛЭЛТ Эрүүл мэнд</vt:lpstr>
      <vt:lpstr>Slide 6</vt:lpstr>
      <vt:lpstr>Slide 7</vt:lpstr>
      <vt:lpstr>Slide 8</vt:lpstr>
      <vt:lpstr>ХӨДӨӨ АЖ АХУЙН САЛБАР </vt:lpstr>
      <vt:lpstr>ХӨДӨӨ АЖ АХУЙН САЛБАР 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Batbuyan</dc:creator>
  <cp:lastModifiedBy>unurbat</cp:lastModifiedBy>
  <cp:revision>231</cp:revision>
  <cp:lastPrinted>2016-01-27T11:41:07Z</cp:lastPrinted>
  <dcterms:created xsi:type="dcterms:W3CDTF">2016-01-21T11:01:30Z</dcterms:created>
  <dcterms:modified xsi:type="dcterms:W3CDTF">2016-04-14T02:56:32Z</dcterms:modified>
</cp:coreProperties>
</file>