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notesSlides/notesSlide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0" r:id="rId3"/>
    <p:sldId id="259" r:id="rId4"/>
    <p:sldId id="264" r:id="rId5"/>
    <p:sldId id="263" r:id="rId6"/>
    <p:sldId id="294" r:id="rId7"/>
    <p:sldId id="282" r:id="rId8"/>
    <p:sldId id="261" r:id="rId9"/>
    <p:sldId id="262" r:id="rId10"/>
    <p:sldId id="285" r:id="rId11"/>
    <p:sldId id="267" r:id="rId12"/>
    <p:sldId id="293" r:id="rId13"/>
    <p:sldId id="292" r:id="rId14"/>
    <p:sldId id="271" r:id="rId15"/>
    <p:sldId id="284" r:id="rId16"/>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7D0F"/>
    <a:srgbClr val="558237"/>
    <a:srgbClr val="0A2882"/>
    <a:srgbClr val="0A288C"/>
    <a:srgbClr val="0A2878"/>
    <a:srgbClr val="192887"/>
    <a:srgbClr val="003269"/>
    <a:srgbClr val="FFCC00"/>
    <a:srgbClr val="0033CC"/>
    <a:srgbClr val="548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76" autoAdjust="0"/>
  </p:normalViewPr>
  <p:slideViewPr>
    <p:cSldViewPr>
      <p:cViewPr varScale="1">
        <p:scale>
          <a:sx n="108" d="100"/>
          <a:sy n="108" d="100"/>
        </p:scale>
        <p:origin x="6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Nyamdorj.E\Desktop\excel.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yamdorj.E\Desktop\excel.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yamdorj.E\Desktop\eruul-mend-hvsnegt.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D:\Nyamka%20document\document\emhetgel-nymka.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oleObject" Target="file:///D:\Nyamka%20document\document\emhetgel-nymka.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unurbat.NSO\Desktop\tollolt.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nurbat.NSO\Desktop\tollolt.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file:///D:\2019%20taniltsuulah%20medee\2019.%204-sariin-taniltsuulah-medee%20e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Sheet1!$B$3:$F$3</c:f>
              <c:strCache>
                <c:ptCount val="5"/>
                <c:pt idx="0">
                  <c:v>2016 IV</c:v>
                </c:pt>
                <c:pt idx="1">
                  <c:v>2017 IV</c:v>
                </c:pt>
                <c:pt idx="2">
                  <c:v>2018 IV</c:v>
                </c:pt>
                <c:pt idx="3">
                  <c:v>2019 IV</c:v>
                </c:pt>
                <c:pt idx="4">
                  <c:v>2020 IV</c:v>
                </c:pt>
              </c:strCache>
            </c:strRef>
          </c:cat>
          <c:val>
            <c:numRef>
              <c:f>Sheet1!$B$4:$F$4</c:f>
              <c:numCache>
                <c:formatCode>General</c:formatCode>
                <c:ptCount val="5"/>
                <c:pt idx="0">
                  <c:v>10975.4</c:v>
                </c:pt>
                <c:pt idx="1">
                  <c:v>12077.6</c:v>
                </c:pt>
                <c:pt idx="2">
                  <c:v>13455.3</c:v>
                </c:pt>
                <c:pt idx="3">
                  <c:v>15989.7</c:v>
                </c:pt>
                <c:pt idx="4">
                  <c:v>17368.8</c:v>
                </c:pt>
              </c:numCache>
            </c:numRef>
          </c:val>
          <c:extLst>
            <c:ext xmlns:c16="http://schemas.microsoft.com/office/drawing/2014/chart" uri="{C3380CC4-5D6E-409C-BE32-E72D297353CC}">
              <c16:uniqueId val="{00000000-5F49-4CD5-B9D4-AF6CD55B9049}"/>
            </c:ext>
          </c:extLst>
        </c:ser>
        <c:dLbls>
          <c:showLegendKey val="0"/>
          <c:showVal val="0"/>
          <c:showCatName val="0"/>
          <c:showSerName val="0"/>
          <c:showPercent val="0"/>
          <c:showBubbleSize val="0"/>
        </c:dLbls>
        <c:gapWidth val="150"/>
        <c:axId val="3659264"/>
        <c:axId val="53179136"/>
      </c:barChart>
      <c:catAx>
        <c:axId val="3659264"/>
        <c:scaling>
          <c:orientation val="minMax"/>
        </c:scaling>
        <c:delete val="0"/>
        <c:axPos val="b"/>
        <c:numFmt formatCode="General" sourceLinked="0"/>
        <c:majorTickMark val="out"/>
        <c:minorTickMark val="none"/>
        <c:tickLblPos val="nextTo"/>
        <c:crossAx val="53179136"/>
        <c:crosses val="autoZero"/>
        <c:auto val="1"/>
        <c:lblAlgn val="ctr"/>
        <c:lblOffset val="100"/>
        <c:noMultiLvlLbl val="0"/>
      </c:catAx>
      <c:valAx>
        <c:axId val="53179136"/>
        <c:scaling>
          <c:orientation val="minMax"/>
        </c:scaling>
        <c:delete val="1"/>
        <c:axPos val="l"/>
        <c:numFmt formatCode="General" sourceLinked="1"/>
        <c:majorTickMark val="out"/>
        <c:minorTickMark val="none"/>
        <c:tickLblPos val="none"/>
        <c:crossAx val="36592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20" baseline="0">
                <a:solidFill>
                  <a:sysClr val="windowText" lastClr="000000"/>
                </a:solidFill>
                <a:latin typeface="+mn-lt"/>
                <a:ea typeface="+mn-ea"/>
                <a:cs typeface="+mn-cs"/>
              </a:defRPr>
            </a:pPr>
            <a:r>
              <a:rPr lang="mn-MN" sz="1200" b="1">
                <a:solidFill>
                  <a:sysClr val="windowText" lastClr="000000"/>
                </a:solidFill>
                <a:latin typeface="Arial" panose="020B0604020202020204" pitchFamily="34" charset="0"/>
                <a:cs typeface="Arial" panose="020B0604020202020204" pitchFamily="34" charset="0"/>
              </a:rPr>
              <a:t>Амьд төрсөн</a:t>
            </a:r>
            <a:r>
              <a:rPr lang="mn-MN" sz="1200" b="1" baseline="0">
                <a:solidFill>
                  <a:sysClr val="windowText" lastClr="000000"/>
                </a:solidFill>
                <a:latin typeface="Arial" panose="020B0604020202020204" pitchFamily="34" charset="0"/>
                <a:cs typeface="Arial" panose="020B0604020202020204" pitchFamily="34" charset="0"/>
              </a:rPr>
              <a:t> хүүхэд</a:t>
            </a:r>
            <a:r>
              <a:rPr lang="en-US" sz="1200" b="0">
                <a:solidFill>
                  <a:sysClr val="windowText" lastClr="000000"/>
                </a:solidFill>
                <a:latin typeface="Arial" panose="020B0604020202020204" pitchFamily="34" charset="0"/>
                <a:cs typeface="Arial" panose="020B0604020202020204" pitchFamily="34" charset="0"/>
              </a:rPr>
              <a:t>,</a:t>
            </a:r>
            <a:r>
              <a:rPr lang="mn-MN" sz="1200" b="0">
                <a:solidFill>
                  <a:sysClr val="windowText" lastClr="000000"/>
                </a:solidFill>
                <a:latin typeface="Arial" panose="020B0604020202020204" pitchFamily="34" charset="0"/>
                <a:cs typeface="Arial" panose="020B0604020202020204" pitchFamily="34" charset="0"/>
              </a:rPr>
              <a:t> </a:t>
            </a:r>
            <a:r>
              <a:rPr lang="mn-MN" sz="1100" b="0" i="1">
                <a:solidFill>
                  <a:sysClr val="windowText" lastClr="000000"/>
                </a:solidFill>
                <a:latin typeface="Arial" panose="020B0604020202020204" pitchFamily="34" charset="0"/>
                <a:cs typeface="Arial" panose="020B0604020202020204" pitchFamily="34" charset="0"/>
              </a:rPr>
              <a:t>сараар</a:t>
            </a:r>
            <a:endParaRPr lang="en-US" sz="1100" b="0" i="1">
              <a:solidFill>
                <a:sysClr val="windowText" lastClr="000000"/>
              </a:solidFill>
              <a:latin typeface="Arial" panose="020B0604020202020204" pitchFamily="34" charset="0"/>
              <a:cs typeface="Arial" panose="020B0604020202020204" pitchFamily="34" charset="0"/>
            </a:endParaRPr>
          </a:p>
        </c:rich>
      </c:tx>
      <c:overlay val="1"/>
      <c:spPr>
        <a:noFill/>
        <a:ln>
          <a:noFill/>
        </a:ln>
        <a:effectLst/>
      </c:spPr>
      <c:txPr>
        <a:bodyPr rot="0" spcFirstLastPara="1" vertOverflow="ellipsis" vert="horz" wrap="square" anchor="ctr" anchorCtr="1"/>
        <a:lstStyle/>
        <a:p>
          <a:pPr>
            <a:defRPr sz="1200" b="1" i="0" u="none" strike="noStrike" kern="1200" cap="none" spc="2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7845845341568178E-2"/>
          <c:y val="0.18160278745644609"/>
          <c:w val="0.88541608738178501"/>
          <c:h val="0.59970552461430171"/>
        </c:manualLayout>
      </c:layout>
      <c:lineChart>
        <c:grouping val="standard"/>
        <c:varyColors val="0"/>
        <c:ser>
          <c:idx val="3"/>
          <c:order val="0"/>
          <c:tx>
            <c:strRef>
              <c:f>ХБХурал!$C$5</c:f>
              <c:strCache>
                <c:ptCount val="1"/>
                <c:pt idx="0">
                  <c:v>2017</c:v>
                </c:pt>
              </c:strCache>
            </c:strRef>
          </c:tx>
          <c:spPr>
            <a:ln w="22225" cap="rnd" cmpd="sng" algn="ctr">
              <a:solidFill>
                <a:schemeClr val="accent4"/>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ХБХурал!$D$5:$O$5</c:f>
              <c:numCache>
                <c:formatCode>General</c:formatCode>
                <c:ptCount val="12"/>
                <c:pt idx="0">
                  <c:v>97</c:v>
                </c:pt>
                <c:pt idx="1">
                  <c:v>98</c:v>
                </c:pt>
                <c:pt idx="2">
                  <c:v>113</c:v>
                </c:pt>
                <c:pt idx="3">
                  <c:v>95</c:v>
                </c:pt>
                <c:pt idx="4">
                  <c:v>102</c:v>
                </c:pt>
                <c:pt idx="5">
                  <c:v>160</c:v>
                </c:pt>
                <c:pt idx="6">
                  <c:v>125</c:v>
                </c:pt>
                <c:pt idx="7">
                  <c:v>106</c:v>
                </c:pt>
                <c:pt idx="8">
                  <c:v>108</c:v>
                </c:pt>
                <c:pt idx="9">
                  <c:v>106</c:v>
                </c:pt>
                <c:pt idx="10">
                  <c:v>120</c:v>
                </c:pt>
                <c:pt idx="11">
                  <c:v>99</c:v>
                </c:pt>
              </c:numCache>
            </c:numRef>
          </c:val>
          <c:smooth val="0"/>
          <c:extLst>
            <c:ext xmlns:c16="http://schemas.microsoft.com/office/drawing/2014/chart" uri="{C3380CC4-5D6E-409C-BE32-E72D297353CC}">
              <c16:uniqueId val="{00000003-F49E-4BF5-AC68-70FD4FE6209F}"/>
            </c:ext>
          </c:extLst>
        </c:ser>
        <c:ser>
          <c:idx val="4"/>
          <c:order val="1"/>
          <c:tx>
            <c:strRef>
              <c:f>ХБХурал!$C$6</c:f>
              <c:strCache>
                <c:ptCount val="1"/>
                <c:pt idx="0">
                  <c:v>2018</c:v>
                </c:pt>
              </c:strCache>
            </c:strRef>
          </c:tx>
          <c:spPr>
            <a:ln w="22225" cap="rnd" cmpd="sng" algn="ctr">
              <a:solidFill>
                <a:schemeClr val="accent5"/>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ХБХурал!$D$6:$O$6</c:f>
              <c:numCache>
                <c:formatCode>General</c:formatCode>
                <c:ptCount val="12"/>
                <c:pt idx="0">
                  <c:v>136</c:v>
                </c:pt>
                <c:pt idx="1">
                  <c:v>96</c:v>
                </c:pt>
                <c:pt idx="2">
                  <c:v>124</c:v>
                </c:pt>
                <c:pt idx="3">
                  <c:v>131</c:v>
                </c:pt>
                <c:pt idx="4">
                  <c:v>114</c:v>
                </c:pt>
                <c:pt idx="5">
                  <c:v>124</c:v>
                </c:pt>
                <c:pt idx="6">
                  <c:v>143</c:v>
                </c:pt>
                <c:pt idx="7">
                  <c:v>119</c:v>
                </c:pt>
                <c:pt idx="8">
                  <c:v>107</c:v>
                </c:pt>
                <c:pt idx="9">
                  <c:v>113</c:v>
                </c:pt>
                <c:pt idx="10">
                  <c:v>123</c:v>
                </c:pt>
                <c:pt idx="11">
                  <c:v>117</c:v>
                </c:pt>
              </c:numCache>
            </c:numRef>
          </c:val>
          <c:smooth val="0"/>
          <c:extLst>
            <c:ext xmlns:c16="http://schemas.microsoft.com/office/drawing/2014/chart" uri="{C3380CC4-5D6E-409C-BE32-E72D297353CC}">
              <c16:uniqueId val="{00000004-F49E-4BF5-AC68-70FD4FE6209F}"/>
            </c:ext>
          </c:extLst>
        </c:ser>
        <c:ser>
          <c:idx val="0"/>
          <c:order val="2"/>
          <c:tx>
            <c:strRef>
              <c:f>ХБХурал!$C$7</c:f>
              <c:strCache>
                <c:ptCount val="1"/>
                <c:pt idx="0">
                  <c:v>2019</c:v>
                </c:pt>
              </c:strCache>
            </c:strRef>
          </c:tx>
          <c:spPr>
            <a:ln w="22225" cap="rnd" cmpd="sng" algn="ctr">
              <a:solidFill>
                <a:schemeClr val="accent1"/>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ХБХурал!$D$7:$O$7</c:f>
              <c:numCache>
                <c:formatCode>General</c:formatCode>
                <c:ptCount val="12"/>
                <c:pt idx="0">
                  <c:v>120</c:v>
                </c:pt>
                <c:pt idx="1">
                  <c:v>98</c:v>
                </c:pt>
                <c:pt idx="2">
                  <c:v>118</c:v>
                </c:pt>
                <c:pt idx="3">
                  <c:v>118</c:v>
                </c:pt>
                <c:pt idx="4">
                  <c:v>129</c:v>
                </c:pt>
                <c:pt idx="5">
                  <c:v>102</c:v>
                </c:pt>
                <c:pt idx="6">
                  <c:v>136</c:v>
                </c:pt>
                <c:pt idx="7">
                  <c:v>124</c:v>
                </c:pt>
                <c:pt idx="8">
                  <c:v>99</c:v>
                </c:pt>
                <c:pt idx="9">
                  <c:v>118</c:v>
                </c:pt>
                <c:pt idx="10">
                  <c:v>92</c:v>
                </c:pt>
                <c:pt idx="11">
                  <c:v>110</c:v>
                </c:pt>
              </c:numCache>
            </c:numRef>
          </c:val>
          <c:smooth val="0"/>
          <c:extLst>
            <c:ext xmlns:c16="http://schemas.microsoft.com/office/drawing/2014/chart" uri="{C3380CC4-5D6E-409C-BE32-E72D297353CC}">
              <c16:uniqueId val="{00000000-7263-4D32-B56E-F41F01C61B0B}"/>
            </c:ext>
          </c:extLst>
        </c:ser>
        <c:ser>
          <c:idx val="1"/>
          <c:order val="3"/>
          <c:tx>
            <c:strRef>
              <c:f>ХБХурал!$C$8</c:f>
              <c:strCache>
                <c:ptCount val="1"/>
                <c:pt idx="0">
                  <c:v>2020</c:v>
                </c:pt>
              </c:strCache>
            </c:strRef>
          </c:tx>
          <c:spPr>
            <a:ln w="22225" cap="rnd" cmpd="sng" algn="ctr">
              <a:solidFill>
                <a:schemeClr val="accent2"/>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ХБХурал!$D$8:$G$8</c:f>
              <c:numCache>
                <c:formatCode>General</c:formatCode>
                <c:ptCount val="4"/>
                <c:pt idx="0">
                  <c:v>112</c:v>
                </c:pt>
                <c:pt idx="1">
                  <c:v>91</c:v>
                </c:pt>
                <c:pt idx="2">
                  <c:v>126</c:v>
                </c:pt>
                <c:pt idx="3">
                  <c:v>111</c:v>
                </c:pt>
              </c:numCache>
            </c:numRef>
          </c:val>
          <c:smooth val="0"/>
          <c:extLst>
            <c:ext xmlns:c16="http://schemas.microsoft.com/office/drawing/2014/chart" uri="{C3380CC4-5D6E-409C-BE32-E72D297353CC}">
              <c16:uniqueId val="{00000000-E447-40B7-BBCA-9E50C8D3EDAE}"/>
            </c:ext>
          </c:extLst>
        </c:ser>
        <c:dLbls>
          <c:showLegendKey val="0"/>
          <c:showVal val="0"/>
          <c:showCatName val="0"/>
          <c:showSerName val="0"/>
          <c:showPercent val="0"/>
          <c:showBubbleSize val="0"/>
        </c:dLbls>
        <c:smooth val="0"/>
        <c:axId val="83430016"/>
        <c:axId val="83460480"/>
      </c:lineChart>
      <c:catAx>
        <c:axId val="83430016"/>
        <c:scaling>
          <c:orientation val="minMax"/>
        </c:scaling>
        <c:delete val="0"/>
        <c:axPos val="b"/>
        <c:majorGridlines>
          <c:spPr>
            <a:ln>
              <a:solidFill>
                <a:schemeClr val="dk1">
                  <a:lumMod val="15000"/>
                  <a:lumOff val="85000"/>
                </a:schemeClr>
              </a:solidFill>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83460480"/>
        <c:crosses val="autoZero"/>
        <c:auto val="1"/>
        <c:lblAlgn val="ctr"/>
        <c:lblOffset val="100"/>
        <c:noMultiLvlLbl val="0"/>
      </c:catAx>
      <c:valAx>
        <c:axId val="83460480"/>
        <c:scaling>
          <c:orientation val="minMax"/>
        </c:scaling>
        <c:delete val="0"/>
        <c:axPos val="l"/>
        <c:majorGridlines>
          <c:spPr>
            <a:ln>
              <a:solidFill>
                <a:schemeClr val="dk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834300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20" baseline="0">
                <a:solidFill>
                  <a:sysClr val="windowText" lastClr="000000"/>
                </a:solidFill>
                <a:latin typeface="+mn-lt"/>
                <a:ea typeface="+mn-ea"/>
                <a:cs typeface="+mn-cs"/>
              </a:defRPr>
            </a:pPr>
            <a:r>
              <a:rPr lang="mn-MN" sz="1200" b="1">
                <a:solidFill>
                  <a:sysClr val="windowText" lastClr="000000"/>
                </a:solidFill>
                <a:latin typeface="Arial" panose="020B0604020202020204" pitchFamily="34" charset="0"/>
                <a:cs typeface="Arial" panose="020B0604020202020204" pitchFamily="34" charset="0"/>
              </a:rPr>
              <a:t>Нялхсын эндэгдэл</a:t>
            </a:r>
            <a:r>
              <a:rPr lang="en-US" sz="1100" b="0" i="1">
                <a:solidFill>
                  <a:sysClr val="windowText" lastClr="000000"/>
                </a:solidFill>
                <a:latin typeface="Arial" panose="020B0604020202020204" pitchFamily="34" charset="0"/>
                <a:cs typeface="Arial" panose="020B0604020202020204" pitchFamily="34" charset="0"/>
              </a:rPr>
              <a:t>,</a:t>
            </a:r>
            <a:r>
              <a:rPr lang="mn-MN" sz="1100" b="1" i="1">
                <a:solidFill>
                  <a:sysClr val="windowText" lastClr="000000"/>
                </a:solidFill>
                <a:latin typeface="Arial" panose="020B0604020202020204" pitchFamily="34" charset="0"/>
                <a:cs typeface="Arial" panose="020B0604020202020204" pitchFamily="34" charset="0"/>
              </a:rPr>
              <a:t> </a:t>
            </a:r>
            <a:r>
              <a:rPr lang="mn-MN" sz="1100" b="0" i="1">
                <a:solidFill>
                  <a:sysClr val="windowText" lastClr="000000"/>
                </a:solidFill>
                <a:latin typeface="Arial" panose="020B0604020202020204" pitchFamily="34" charset="0"/>
                <a:cs typeface="Arial" panose="020B0604020202020204" pitchFamily="34" charset="0"/>
              </a:rPr>
              <a:t>хүүхэд</a:t>
            </a:r>
            <a:r>
              <a:rPr lang="en-US" sz="1100" b="0" i="1">
                <a:solidFill>
                  <a:sysClr val="windowText" lastClr="000000"/>
                </a:solidFill>
                <a:latin typeface="Arial" panose="020B0604020202020204" pitchFamily="34" charset="0"/>
                <a:cs typeface="Arial" panose="020B0604020202020204" pitchFamily="34" charset="0"/>
              </a:rPr>
              <a:t>,</a:t>
            </a:r>
            <a:r>
              <a:rPr lang="en-US" sz="1100" b="0" i="1" baseline="0">
                <a:solidFill>
                  <a:sysClr val="windowText" lastClr="000000"/>
                </a:solidFill>
                <a:latin typeface="Arial" panose="020B0604020202020204" pitchFamily="34" charset="0"/>
                <a:cs typeface="Arial" panose="020B0604020202020204" pitchFamily="34" charset="0"/>
              </a:rPr>
              <a:t> </a:t>
            </a:r>
            <a:r>
              <a:rPr lang="mn-MN" sz="1100" b="0" i="1" baseline="0">
                <a:solidFill>
                  <a:sysClr val="windowText" lastClr="000000"/>
                </a:solidFill>
                <a:latin typeface="Arial" panose="020B0604020202020204" pitchFamily="34" charset="0"/>
                <a:cs typeface="Arial" panose="020B0604020202020204" pitchFamily="34" charset="0"/>
              </a:rPr>
              <a:t>сараар</a:t>
            </a:r>
            <a:endParaRPr lang="en-US" sz="1200" b="0" i="1">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22286205033194384"/>
          <c:y val="0"/>
        </c:manualLayout>
      </c:layout>
      <c:overlay val="0"/>
      <c:spPr>
        <a:noFill/>
        <a:ln>
          <a:noFill/>
        </a:ln>
        <a:effectLst/>
      </c:spPr>
      <c:txPr>
        <a:bodyPr rot="0" spcFirstLastPara="1" vertOverflow="ellipsis" vert="horz" wrap="square" anchor="ctr" anchorCtr="1"/>
        <a:lstStyle/>
        <a:p>
          <a:pPr>
            <a:defRPr sz="1200" b="1" i="0" u="none" strike="noStrike" kern="1200" cap="none" spc="2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556242861556591E-2"/>
          <c:y val="0.12177151314355897"/>
          <c:w val="0.8919545004708942"/>
          <c:h val="0.66774196350310211"/>
        </c:manualLayout>
      </c:layout>
      <c:lineChart>
        <c:grouping val="standard"/>
        <c:varyColors val="0"/>
        <c:ser>
          <c:idx val="3"/>
          <c:order val="0"/>
          <c:tx>
            <c:strRef>
              <c:f>ХБХурал!$C$12</c:f>
              <c:strCache>
                <c:ptCount val="1"/>
                <c:pt idx="0">
                  <c:v>2017</c:v>
                </c:pt>
              </c:strCache>
            </c:strRef>
          </c:tx>
          <c:spPr>
            <a:ln w="22225" cap="rnd" cmpd="sng" algn="ctr">
              <a:solidFill>
                <a:schemeClr val="accent4"/>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ХБХурал!$D$12:$O$12</c:f>
              <c:numCache>
                <c:formatCode>General</c:formatCode>
                <c:ptCount val="12"/>
                <c:pt idx="0">
                  <c:v>1</c:v>
                </c:pt>
                <c:pt idx="1">
                  <c:v>3</c:v>
                </c:pt>
                <c:pt idx="2">
                  <c:v>2</c:v>
                </c:pt>
                <c:pt idx="3">
                  <c:v>2</c:v>
                </c:pt>
                <c:pt idx="4">
                  <c:v>1</c:v>
                </c:pt>
                <c:pt idx="5">
                  <c:v>3</c:v>
                </c:pt>
                <c:pt idx="6">
                  <c:v>3</c:v>
                </c:pt>
                <c:pt idx="7">
                  <c:v>4</c:v>
                </c:pt>
                <c:pt idx="8">
                  <c:v>1</c:v>
                </c:pt>
                <c:pt idx="9">
                  <c:v>2</c:v>
                </c:pt>
                <c:pt idx="10">
                  <c:v>0</c:v>
                </c:pt>
                <c:pt idx="11">
                  <c:v>0</c:v>
                </c:pt>
              </c:numCache>
            </c:numRef>
          </c:val>
          <c:smooth val="0"/>
          <c:extLst>
            <c:ext xmlns:c16="http://schemas.microsoft.com/office/drawing/2014/chart" uri="{C3380CC4-5D6E-409C-BE32-E72D297353CC}">
              <c16:uniqueId val="{00000003-1125-4B1B-B6BD-BC3D988E7DA0}"/>
            </c:ext>
          </c:extLst>
        </c:ser>
        <c:ser>
          <c:idx val="4"/>
          <c:order val="1"/>
          <c:tx>
            <c:strRef>
              <c:f>ХБХурал!$C$13</c:f>
              <c:strCache>
                <c:ptCount val="1"/>
                <c:pt idx="0">
                  <c:v>2018</c:v>
                </c:pt>
              </c:strCache>
            </c:strRef>
          </c:tx>
          <c:spPr>
            <a:ln w="22225" cap="rnd" cmpd="sng" algn="ctr">
              <a:solidFill>
                <a:schemeClr val="accent5"/>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ХБХурал!$D$13:$O$13</c:f>
              <c:numCache>
                <c:formatCode>General</c:formatCode>
                <c:ptCount val="12"/>
                <c:pt idx="0">
                  <c:v>1</c:v>
                </c:pt>
                <c:pt idx="1">
                  <c:v>5</c:v>
                </c:pt>
                <c:pt idx="2">
                  <c:v>2</c:v>
                </c:pt>
                <c:pt idx="3">
                  <c:v>0</c:v>
                </c:pt>
                <c:pt idx="4">
                  <c:v>1</c:v>
                </c:pt>
                <c:pt idx="5">
                  <c:v>0</c:v>
                </c:pt>
                <c:pt idx="6">
                  <c:v>0</c:v>
                </c:pt>
                <c:pt idx="7">
                  <c:v>3</c:v>
                </c:pt>
                <c:pt idx="8">
                  <c:v>2</c:v>
                </c:pt>
                <c:pt idx="9">
                  <c:v>1</c:v>
                </c:pt>
                <c:pt idx="10">
                  <c:v>3</c:v>
                </c:pt>
                <c:pt idx="11">
                  <c:v>1</c:v>
                </c:pt>
              </c:numCache>
            </c:numRef>
          </c:val>
          <c:smooth val="0"/>
          <c:extLst>
            <c:ext xmlns:c16="http://schemas.microsoft.com/office/drawing/2014/chart" uri="{C3380CC4-5D6E-409C-BE32-E72D297353CC}">
              <c16:uniqueId val="{00000004-1125-4B1B-B6BD-BC3D988E7DA0}"/>
            </c:ext>
          </c:extLst>
        </c:ser>
        <c:ser>
          <c:idx val="0"/>
          <c:order val="2"/>
          <c:tx>
            <c:strRef>
              <c:f>ХБХурал!$C$14</c:f>
              <c:strCache>
                <c:ptCount val="1"/>
                <c:pt idx="0">
                  <c:v>2019</c:v>
                </c:pt>
              </c:strCache>
            </c:strRef>
          </c:tx>
          <c:spPr>
            <a:ln w="22225" cap="rnd" cmpd="sng" algn="ctr">
              <a:solidFill>
                <a:schemeClr val="accent1"/>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ХБХурал!$D$14:$O$14</c:f>
              <c:numCache>
                <c:formatCode>General</c:formatCode>
                <c:ptCount val="12"/>
                <c:pt idx="0">
                  <c:v>2</c:v>
                </c:pt>
                <c:pt idx="1">
                  <c:v>2</c:v>
                </c:pt>
                <c:pt idx="2">
                  <c:v>2</c:v>
                </c:pt>
                <c:pt idx="3">
                  <c:v>4</c:v>
                </c:pt>
                <c:pt idx="4">
                  <c:v>1</c:v>
                </c:pt>
                <c:pt idx="5">
                  <c:v>0</c:v>
                </c:pt>
                <c:pt idx="6">
                  <c:v>1</c:v>
                </c:pt>
                <c:pt idx="7">
                  <c:v>4</c:v>
                </c:pt>
                <c:pt idx="8">
                  <c:v>2</c:v>
                </c:pt>
                <c:pt idx="9">
                  <c:v>1</c:v>
                </c:pt>
                <c:pt idx="10">
                  <c:v>1</c:v>
                </c:pt>
                <c:pt idx="11">
                  <c:v>2</c:v>
                </c:pt>
              </c:numCache>
            </c:numRef>
          </c:val>
          <c:smooth val="0"/>
          <c:extLst>
            <c:ext xmlns:c16="http://schemas.microsoft.com/office/drawing/2014/chart" uri="{C3380CC4-5D6E-409C-BE32-E72D297353CC}">
              <c16:uniqueId val="{00000000-5D44-414C-B33D-B52A847D29A6}"/>
            </c:ext>
          </c:extLst>
        </c:ser>
        <c:ser>
          <c:idx val="1"/>
          <c:order val="3"/>
          <c:tx>
            <c:strRef>
              <c:f>ХБХурал!$C$15</c:f>
              <c:strCache>
                <c:ptCount val="1"/>
                <c:pt idx="0">
                  <c:v>2020</c:v>
                </c:pt>
              </c:strCache>
            </c:strRef>
          </c:tx>
          <c:spPr>
            <a:ln w="22225" cap="rnd" cmpd="sng" algn="ctr">
              <a:solidFill>
                <a:schemeClr val="accent2"/>
              </a:solidFill>
              <a:round/>
            </a:ln>
            <a:effectLst/>
          </c:spPr>
          <c:marker>
            <c:symbol val="none"/>
          </c:marker>
          <c:val>
            <c:numRef>
              <c:f>ХБХурал!$D$15:$G$15</c:f>
              <c:numCache>
                <c:formatCode>General</c:formatCode>
                <c:ptCount val="4"/>
                <c:pt idx="0">
                  <c:v>2</c:v>
                </c:pt>
                <c:pt idx="1">
                  <c:v>1</c:v>
                </c:pt>
                <c:pt idx="2">
                  <c:v>2</c:v>
                </c:pt>
                <c:pt idx="3">
                  <c:v>1</c:v>
                </c:pt>
              </c:numCache>
            </c:numRef>
          </c:val>
          <c:smooth val="0"/>
          <c:extLst>
            <c:ext xmlns:c16="http://schemas.microsoft.com/office/drawing/2014/chart" uri="{C3380CC4-5D6E-409C-BE32-E72D297353CC}">
              <c16:uniqueId val="{00000000-A84F-4A40-ABA2-04889CFFAEA3}"/>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83796352"/>
        <c:axId val="83797888"/>
      </c:lineChart>
      <c:catAx>
        <c:axId val="83796352"/>
        <c:scaling>
          <c:orientation val="minMax"/>
        </c:scaling>
        <c:delete val="0"/>
        <c:axPos val="b"/>
        <c:majorGridlines>
          <c:spPr>
            <a:ln>
              <a:solidFill>
                <a:schemeClr val="dk1">
                  <a:lumMod val="15000"/>
                  <a:lumOff val="85000"/>
                </a:schemeClr>
              </a:solidFill>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83797888"/>
        <c:crosses val="autoZero"/>
        <c:auto val="1"/>
        <c:lblAlgn val="ctr"/>
        <c:lblOffset val="100"/>
        <c:noMultiLvlLbl val="0"/>
      </c:catAx>
      <c:valAx>
        <c:axId val="83797888"/>
        <c:scaling>
          <c:orientation val="minMax"/>
        </c:scaling>
        <c:delete val="0"/>
        <c:axPos val="l"/>
        <c:majorGridlines>
          <c:spPr>
            <a:ln>
              <a:solidFill>
                <a:schemeClr val="dk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8379635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mn-MN" b="1"/>
              <a:t>Халдварт өвчнөөр өвчлөгчид, </a:t>
            </a:r>
            <a:r>
              <a:rPr lang="mn-MN" sz="1100" b="1" i="1"/>
              <a:t>сараар, хүнээр</a:t>
            </a:r>
            <a:endParaRPr lang="en-US" sz="1100" b="1" i="1"/>
          </a:p>
        </c:rich>
      </c:tx>
      <c:layout>
        <c:manualLayout>
          <c:xMode val="edge"/>
          <c:yMode val="edge"/>
          <c:x val="0.30758651322430891"/>
          <c:y val="3.33333333333333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2"/>
              </a:solidFill>
              <a:ln w="9525">
                <a:solidFill>
                  <a:schemeClr val="accent1"/>
                </a:solidFill>
              </a:ln>
              <a:effectLst/>
            </c:spPr>
          </c:marker>
          <c:cat>
            <c:strRef>
              <c:f>'ХБХурал-2'!$AK$7:$BY$7</c:f>
              <c:strCache>
                <c:ptCount val="41"/>
                <c:pt idx="0">
                  <c:v>2017.I</c:v>
                </c:pt>
                <c:pt idx="1">
                  <c:v>II</c:v>
                </c:pt>
                <c:pt idx="2">
                  <c:v>III</c:v>
                </c:pt>
                <c:pt idx="3">
                  <c:v>IV</c:v>
                </c:pt>
                <c:pt idx="4">
                  <c:v>V</c:v>
                </c:pt>
                <c:pt idx="5">
                  <c:v>VI</c:v>
                </c:pt>
                <c:pt idx="6">
                  <c:v>VII</c:v>
                </c:pt>
                <c:pt idx="7">
                  <c:v>VIII</c:v>
                </c:pt>
                <c:pt idx="8">
                  <c:v>IX</c:v>
                </c:pt>
                <c:pt idx="9">
                  <c:v>X</c:v>
                </c:pt>
                <c:pt idx="10">
                  <c:v>XI</c:v>
                </c:pt>
                <c:pt idx="11">
                  <c:v>XII</c:v>
                </c:pt>
                <c:pt idx="12">
                  <c:v>2018.I</c:v>
                </c:pt>
                <c:pt idx="13">
                  <c:v>II</c:v>
                </c:pt>
                <c:pt idx="14">
                  <c:v>III</c:v>
                </c:pt>
                <c:pt idx="15">
                  <c:v>IV</c:v>
                </c:pt>
                <c:pt idx="16">
                  <c:v>V</c:v>
                </c:pt>
                <c:pt idx="17">
                  <c:v>VI</c:v>
                </c:pt>
                <c:pt idx="18">
                  <c:v>VII</c:v>
                </c:pt>
                <c:pt idx="19">
                  <c:v>VIII</c:v>
                </c:pt>
                <c:pt idx="20">
                  <c:v>IX</c:v>
                </c:pt>
                <c:pt idx="21">
                  <c:v>X</c:v>
                </c:pt>
                <c:pt idx="22">
                  <c:v>XI</c:v>
                </c:pt>
                <c:pt idx="23">
                  <c:v>XII</c:v>
                </c:pt>
                <c:pt idx="24">
                  <c:v>2019.I</c:v>
                </c:pt>
                <c:pt idx="25">
                  <c:v>II</c:v>
                </c:pt>
                <c:pt idx="26">
                  <c:v> III</c:v>
                </c:pt>
                <c:pt idx="27">
                  <c:v>IV</c:v>
                </c:pt>
                <c:pt idx="28">
                  <c:v>V</c:v>
                </c:pt>
                <c:pt idx="29">
                  <c:v>VI</c:v>
                </c:pt>
                <c:pt idx="30">
                  <c:v>VII </c:v>
                </c:pt>
                <c:pt idx="31">
                  <c:v>VII</c:v>
                </c:pt>
                <c:pt idx="32">
                  <c:v>VIII</c:v>
                </c:pt>
                <c:pt idx="33">
                  <c:v>IX</c:v>
                </c:pt>
                <c:pt idx="34">
                  <c:v>X</c:v>
                </c:pt>
                <c:pt idx="35">
                  <c:v>XI</c:v>
                </c:pt>
                <c:pt idx="36">
                  <c:v>XII</c:v>
                </c:pt>
                <c:pt idx="37">
                  <c:v>2020.I</c:v>
                </c:pt>
                <c:pt idx="38">
                  <c:v>II</c:v>
                </c:pt>
                <c:pt idx="39">
                  <c:v>III</c:v>
                </c:pt>
                <c:pt idx="40">
                  <c:v>IV</c:v>
                </c:pt>
              </c:strCache>
            </c:strRef>
          </c:cat>
          <c:val>
            <c:numRef>
              <c:f>'ХБХурал-2'!$AK$6:$BY$6</c:f>
              <c:numCache>
                <c:formatCode>General</c:formatCode>
                <c:ptCount val="41"/>
                <c:pt idx="0">
                  <c:v>70</c:v>
                </c:pt>
                <c:pt idx="1">
                  <c:v>36</c:v>
                </c:pt>
                <c:pt idx="2">
                  <c:v>52</c:v>
                </c:pt>
                <c:pt idx="3">
                  <c:v>47</c:v>
                </c:pt>
                <c:pt idx="4">
                  <c:v>49</c:v>
                </c:pt>
                <c:pt idx="5">
                  <c:v>54</c:v>
                </c:pt>
                <c:pt idx="6">
                  <c:v>32</c:v>
                </c:pt>
                <c:pt idx="7">
                  <c:v>17</c:v>
                </c:pt>
                <c:pt idx="8">
                  <c:v>31</c:v>
                </c:pt>
                <c:pt idx="9">
                  <c:v>15</c:v>
                </c:pt>
                <c:pt idx="10">
                  <c:v>30</c:v>
                </c:pt>
                <c:pt idx="11">
                  <c:v>24</c:v>
                </c:pt>
                <c:pt idx="12">
                  <c:v>26</c:v>
                </c:pt>
                <c:pt idx="13">
                  <c:v>15</c:v>
                </c:pt>
                <c:pt idx="14">
                  <c:v>44</c:v>
                </c:pt>
                <c:pt idx="15">
                  <c:v>40</c:v>
                </c:pt>
                <c:pt idx="16">
                  <c:v>43</c:v>
                </c:pt>
                <c:pt idx="17">
                  <c:v>58</c:v>
                </c:pt>
                <c:pt idx="18">
                  <c:v>37</c:v>
                </c:pt>
                <c:pt idx="19">
                  <c:v>25</c:v>
                </c:pt>
                <c:pt idx="20">
                  <c:v>21</c:v>
                </c:pt>
                <c:pt idx="21">
                  <c:v>41</c:v>
                </c:pt>
                <c:pt idx="22">
                  <c:v>66</c:v>
                </c:pt>
                <c:pt idx="23">
                  <c:v>49</c:v>
                </c:pt>
                <c:pt idx="24">
                  <c:v>53</c:v>
                </c:pt>
                <c:pt idx="25">
                  <c:v>38</c:v>
                </c:pt>
                <c:pt idx="26">
                  <c:v>57</c:v>
                </c:pt>
                <c:pt idx="27">
                  <c:v>102</c:v>
                </c:pt>
                <c:pt idx="28">
                  <c:v>80</c:v>
                </c:pt>
                <c:pt idx="29">
                  <c:v>82</c:v>
                </c:pt>
                <c:pt idx="30">
                  <c:v>53</c:v>
                </c:pt>
                <c:pt idx="31">
                  <c:v>42</c:v>
                </c:pt>
                <c:pt idx="32">
                  <c:v>47</c:v>
                </c:pt>
                <c:pt idx="33">
                  <c:v>70</c:v>
                </c:pt>
                <c:pt idx="34">
                  <c:v>70</c:v>
                </c:pt>
                <c:pt idx="35">
                  <c:v>52</c:v>
                </c:pt>
                <c:pt idx="36">
                  <c:v>42</c:v>
                </c:pt>
                <c:pt idx="37">
                  <c:v>52</c:v>
                </c:pt>
                <c:pt idx="38">
                  <c:v>42</c:v>
                </c:pt>
                <c:pt idx="39">
                  <c:v>38</c:v>
                </c:pt>
                <c:pt idx="40">
                  <c:v>38</c:v>
                </c:pt>
              </c:numCache>
            </c:numRef>
          </c:val>
          <c:smooth val="0"/>
          <c:extLst>
            <c:ext xmlns:c16="http://schemas.microsoft.com/office/drawing/2014/chart" uri="{C3380CC4-5D6E-409C-BE32-E72D297353CC}">
              <c16:uniqueId val="{00000000-3348-401E-AAF0-CEB48D94533B}"/>
            </c:ext>
          </c:extLst>
        </c:ser>
        <c:dLbls>
          <c:showLegendKey val="0"/>
          <c:showVal val="0"/>
          <c:showCatName val="0"/>
          <c:showSerName val="0"/>
          <c:showPercent val="0"/>
          <c:showBubbleSize val="0"/>
        </c:dLbls>
        <c:marker val="1"/>
        <c:smooth val="0"/>
        <c:axId val="83835520"/>
        <c:axId val="83877888"/>
      </c:lineChart>
      <c:catAx>
        <c:axId val="8383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877888"/>
        <c:crosses val="autoZero"/>
        <c:auto val="1"/>
        <c:lblAlgn val="ctr"/>
        <c:lblOffset val="100"/>
        <c:noMultiLvlLbl val="0"/>
      </c:catAx>
      <c:valAx>
        <c:axId val="83877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3835520"/>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a:defRPr sz="1200" b="1" i="0" u="none" strike="noStrike" kern="1200" baseline="0">
                <a:solidFill>
                  <a:schemeClr val="tx1"/>
                </a:solidFill>
                <a:latin typeface="Arial" pitchFamily="34" charset="0"/>
                <a:ea typeface="+mn-ea"/>
                <a:cs typeface="Arial" pitchFamily="34" charset="0"/>
              </a:defRPr>
            </a:pPr>
            <a:r>
              <a:rPr lang="mn-MN" sz="1200">
                <a:latin typeface="Arial" pitchFamily="34" charset="0"/>
                <a:cs typeface="Arial" pitchFamily="34" charset="0"/>
              </a:rPr>
              <a:t>Гэмт</a:t>
            </a:r>
            <a:r>
              <a:rPr lang="mn-MN" sz="1200" baseline="0">
                <a:latin typeface="Arial" pitchFamily="34" charset="0"/>
                <a:cs typeface="Arial" pitchFamily="34" charset="0"/>
              </a:rPr>
              <a:t> хэргийн улмаас гэмтсэн, нас барсан хүн жилийн эхний </a:t>
            </a:r>
            <a:r>
              <a:rPr lang="en-US" sz="1200" baseline="0">
                <a:latin typeface="Arial" pitchFamily="34" charset="0"/>
                <a:cs typeface="Arial" pitchFamily="34" charset="0"/>
              </a:rPr>
              <a:t>4-</a:t>
            </a:r>
            <a:r>
              <a:rPr lang="mn-MN" sz="1200" baseline="0">
                <a:latin typeface="Arial" pitchFamily="34" charset="0"/>
                <a:cs typeface="Arial" pitchFamily="34" charset="0"/>
              </a:rPr>
              <a:t>р</a:t>
            </a:r>
            <a:r>
              <a:rPr lang="en-US" sz="1200" baseline="0">
                <a:latin typeface="Arial" pitchFamily="34" charset="0"/>
                <a:cs typeface="Arial" pitchFamily="34" charset="0"/>
              </a:rPr>
              <a:t> </a:t>
            </a:r>
            <a:r>
              <a:rPr lang="mn-MN" sz="1200" baseline="0">
                <a:latin typeface="Arial" pitchFamily="34" charset="0"/>
                <a:cs typeface="Arial" pitchFamily="34" charset="0"/>
              </a:rPr>
              <a:t>сард </a:t>
            </a:r>
            <a:endParaRPr lang="en-US" sz="1200">
              <a:latin typeface="Arial" pitchFamily="34" charset="0"/>
              <a:cs typeface="Arial" pitchFamily="34" charset="0"/>
            </a:endParaRPr>
          </a:p>
        </c:rich>
      </c:tx>
      <c:layout>
        <c:manualLayout>
          <c:xMode val="edge"/>
          <c:yMode val="edge"/>
          <c:x val="0.13661811023622053"/>
          <c:y val="4.6296296296296328E-2"/>
        </c:manualLayout>
      </c:layout>
      <c:overlay val="0"/>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Arial" pitchFamily="34" charset="0"/>
              <a:ea typeface="+mn-ea"/>
              <a:cs typeface="Arial" pitchFamily="34" charset="0"/>
            </a:defRPr>
          </a:pPr>
          <a:endParaRPr lang="en-US"/>
        </a:p>
      </c:txPr>
    </c:title>
    <c:autoTitleDeleted val="0"/>
    <c:plotArea>
      <c:layout>
        <c:manualLayout>
          <c:layoutTarget val="inner"/>
          <c:xMode val="edge"/>
          <c:yMode val="edge"/>
          <c:x val="3.888888888888889E-2"/>
          <c:y val="0.25745370370370368"/>
          <c:w val="0.93055555555555569"/>
          <c:h val="0.48067694663167126"/>
        </c:manualLayout>
      </c:layout>
      <c:barChart>
        <c:barDir val="col"/>
        <c:grouping val="clustered"/>
        <c:varyColors val="0"/>
        <c:ser>
          <c:idx val="0"/>
          <c:order val="0"/>
          <c:tx>
            <c:strRef>
              <c:f>Sheet3!$G$7</c:f>
              <c:strCache>
                <c:ptCount val="1"/>
                <c:pt idx="0">
                  <c:v>гэмтсэн </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Sheet3!$H$6:$J$6</c:f>
              <c:strCache>
                <c:ptCount val="3"/>
                <c:pt idx="0">
                  <c:v>2018 I-IV</c:v>
                </c:pt>
                <c:pt idx="1">
                  <c:v>2019 I-IV</c:v>
                </c:pt>
                <c:pt idx="2">
                  <c:v>2020-I-IV</c:v>
                </c:pt>
              </c:strCache>
            </c:strRef>
          </c:cat>
          <c:val>
            <c:numRef>
              <c:f>Sheet3!$H$7:$J$7</c:f>
              <c:numCache>
                <c:formatCode>General</c:formatCode>
                <c:ptCount val="3"/>
                <c:pt idx="0">
                  <c:v>30</c:v>
                </c:pt>
                <c:pt idx="1">
                  <c:v>26</c:v>
                </c:pt>
                <c:pt idx="2">
                  <c:v>27</c:v>
                </c:pt>
              </c:numCache>
            </c:numRef>
          </c:val>
          <c:extLst>
            <c:ext xmlns:c16="http://schemas.microsoft.com/office/drawing/2014/chart" uri="{C3380CC4-5D6E-409C-BE32-E72D297353CC}">
              <c16:uniqueId val="{00000000-2D68-4AB4-A44E-FB4D55E7057F}"/>
            </c:ext>
          </c:extLst>
        </c:ser>
        <c:ser>
          <c:idx val="1"/>
          <c:order val="1"/>
          <c:tx>
            <c:strRef>
              <c:f>Sheet3!$G$8</c:f>
              <c:strCache>
                <c:ptCount val="1"/>
                <c:pt idx="0">
                  <c:v>нас барсан </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Sheet3!$H$6:$J$6</c:f>
              <c:strCache>
                <c:ptCount val="3"/>
                <c:pt idx="0">
                  <c:v>2018 I-IV</c:v>
                </c:pt>
                <c:pt idx="1">
                  <c:v>2019 I-IV</c:v>
                </c:pt>
                <c:pt idx="2">
                  <c:v>2020-I-IV</c:v>
                </c:pt>
              </c:strCache>
            </c:strRef>
          </c:cat>
          <c:val>
            <c:numRef>
              <c:f>Sheet3!$H$8:$J$8</c:f>
              <c:numCache>
                <c:formatCode>General</c:formatCode>
                <c:ptCount val="3"/>
                <c:pt idx="0">
                  <c:v>4</c:v>
                </c:pt>
                <c:pt idx="1">
                  <c:v>5</c:v>
                </c:pt>
                <c:pt idx="2">
                  <c:v>3</c:v>
                </c:pt>
              </c:numCache>
            </c:numRef>
          </c:val>
          <c:extLst>
            <c:ext xmlns:c16="http://schemas.microsoft.com/office/drawing/2014/chart" uri="{C3380CC4-5D6E-409C-BE32-E72D297353CC}">
              <c16:uniqueId val="{00000001-2D68-4AB4-A44E-FB4D55E7057F}"/>
            </c:ext>
          </c:extLst>
        </c:ser>
        <c:dLbls>
          <c:showLegendKey val="0"/>
          <c:showVal val="1"/>
          <c:showCatName val="0"/>
          <c:showSerName val="0"/>
          <c:showPercent val="0"/>
          <c:showBubbleSize val="0"/>
        </c:dLbls>
        <c:gapWidth val="75"/>
        <c:axId val="84424960"/>
        <c:axId val="84434944"/>
      </c:barChart>
      <c:catAx>
        <c:axId val="84424960"/>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4434944"/>
        <c:crosses val="autoZero"/>
        <c:auto val="1"/>
        <c:lblAlgn val="ctr"/>
        <c:lblOffset val="100"/>
        <c:noMultiLvlLbl val="0"/>
      </c:catAx>
      <c:valAx>
        <c:axId val="84434944"/>
        <c:scaling>
          <c:orientation val="minMax"/>
        </c:scaling>
        <c:delete val="1"/>
        <c:axPos val="l"/>
        <c:numFmt formatCode="General" sourceLinked="1"/>
        <c:majorTickMark val="none"/>
        <c:minorTickMark val="none"/>
        <c:tickLblPos val="none"/>
        <c:crossAx val="8442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200"/>
            </a:pPr>
            <a:r>
              <a:rPr lang="mn-MN" sz="1200" b="1" i="0" u="none" strike="noStrike" baseline="0">
                <a:latin typeface="Arial" pitchFamily="34" charset="0"/>
                <a:cs typeface="Arial" pitchFamily="34" charset="0"/>
              </a:rPr>
              <a:t>Бүртгэгдсэн гэмт хэрэг, жил бүрийн эхний </a:t>
            </a:r>
            <a:r>
              <a:rPr lang="en-US" sz="1200" b="1" i="0" u="none" strike="noStrike" baseline="0">
                <a:latin typeface="Arial" pitchFamily="34" charset="0"/>
                <a:cs typeface="Arial" pitchFamily="34" charset="0"/>
              </a:rPr>
              <a:t>4</a:t>
            </a:r>
            <a:r>
              <a:rPr lang="mn-MN" sz="1200" b="1" i="0" u="none" strike="noStrike" baseline="0">
                <a:latin typeface="Arial" pitchFamily="34" charset="0"/>
                <a:cs typeface="Arial" pitchFamily="34" charset="0"/>
              </a:rPr>
              <a:t> сарын байдлаар</a:t>
            </a:r>
            <a:endParaRPr lang="en-US" sz="1200">
              <a:latin typeface="Arial" pitchFamily="34" charset="0"/>
              <a:cs typeface="Arial" pitchFamily="34" charset="0"/>
            </a:endParaRPr>
          </a:p>
        </c:rich>
      </c:tx>
      <c:layout>
        <c:manualLayout>
          <c:xMode val="edge"/>
          <c:yMode val="edge"/>
          <c:x val="0.12819444444444444"/>
          <c:y val="7.407407407407407E-2"/>
        </c:manualLayout>
      </c:layout>
      <c:overlay val="0"/>
    </c:title>
    <c:autoTitleDeleted val="0"/>
    <c:plotArea>
      <c:layout>
        <c:manualLayout>
          <c:layoutTarget val="inner"/>
          <c:xMode val="edge"/>
          <c:yMode val="edge"/>
          <c:x val="3.0555555555555565E-2"/>
          <c:y val="0.29912037037037065"/>
          <c:w val="0.93888888888888922"/>
          <c:h val="0.56332531350247916"/>
        </c:manualLayout>
      </c:layout>
      <c:barChart>
        <c:barDir val="col"/>
        <c:grouping val="clustered"/>
        <c:varyColors val="0"/>
        <c:ser>
          <c:idx val="0"/>
          <c:order val="0"/>
          <c:tx>
            <c:strRef>
              <c:f>Sheet2!$P$14:$S$14</c:f>
              <c:strCache>
                <c:ptCount val="4"/>
                <c:pt idx="0">
                  <c:v>62</c:v>
                </c:pt>
                <c:pt idx="1">
                  <c:v>76</c:v>
                </c:pt>
                <c:pt idx="2">
                  <c:v>101</c:v>
                </c:pt>
                <c:pt idx="3">
                  <c:v>82</c:v>
                </c:pt>
              </c:strCache>
            </c:strRef>
          </c:tx>
          <c:invertIfNegative val="0"/>
          <c:dLbls>
            <c:dLbl>
              <c:idx val="0"/>
              <c:tx>
                <c:rich>
                  <a:bodyPr/>
                  <a:lstStyle/>
                  <a:p>
                    <a:r>
                      <a:rPr lang="en-US" b="1"/>
                      <a:t>62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9A-4012-B4F7-FD7D0CD98FA9}"/>
                </c:ext>
              </c:extLst>
            </c:dLbl>
            <c:dLbl>
              <c:idx val="1"/>
              <c:tx>
                <c:rich>
                  <a:bodyPr/>
                  <a:lstStyle/>
                  <a:p>
                    <a:r>
                      <a:rPr lang="en-US" b="1"/>
                      <a:t>76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9A-4012-B4F7-FD7D0CD98FA9}"/>
                </c:ext>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Sheet2!$P$13:$S$13</c:f>
              <c:strCache>
                <c:ptCount val="4"/>
                <c:pt idx="0">
                  <c:v>2017 I-IV</c:v>
                </c:pt>
                <c:pt idx="1">
                  <c:v>2018 I-IV</c:v>
                </c:pt>
                <c:pt idx="2">
                  <c:v>2019 I-IV</c:v>
                </c:pt>
                <c:pt idx="3">
                  <c:v>2020 I-IV </c:v>
                </c:pt>
              </c:strCache>
            </c:strRef>
          </c:cat>
          <c:val>
            <c:numRef>
              <c:f>Sheet2!$P$14:$S$14</c:f>
              <c:numCache>
                <c:formatCode>General</c:formatCode>
                <c:ptCount val="4"/>
                <c:pt idx="0">
                  <c:v>62</c:v>
                </c:pt>
                <c:pt idx="1">
                  <c:v>76</c:v>
                </c:pt>
                <c:pt idx="2">
                  <c:v>101</c:v>
                </c:pt>
                <c:pt idx="3">
                  <c:v>82</c:v>
                </c:pt>
              </c:numCache>
            </c:numRef>
          </c:val>
          <c:extLst>
            <c:ext xmlns:c16="http://schemas.microsoft.com/office/drawing/2014/chart" uri="{C3380CC4-5D6E-409C-BE32-E72D297353CC}">
              <c16:uniqueId val="{00000002-3C9A-4012-B4F7-FD7D0CD98FA9}"/>
            </c:ext>
          </c:extLst>
        </c:ser>
        <c:dLbls>
          <c:showLegendKey val="0"/>
          <c:showVal val="1"/>
          <c:showCatName val="0"/>
          <c:showSerName val="0"/>
          <c:showPercent val="0"/>
          <c:showBubbleSize val="0"/>
        </c:dLbls>
        <c:gapWidth val="150"/>
        <c:overlap val="-25"/>
        <c:axId val="84460672"/>
        <c:axId val="84462208"/>
      </c:barChart>
      <c:catAx>
        <c:axId val="84460672"/>
        <c:scaling>
          <c:orientation val="minMax"/>
        </c:scaling>
        <c:delete val="0"/>
        <c:axPos val="b"/>
        <c:numFmt formatCode="General" sourceLinked="0"/>
        <c:majorTickMark val="none"/>
        <c:minorTickMark val="none"/>
        <c:tickLblPos val="nextTo"/>
        <c:txPr>
          <a:bodyPr/>
          <a:lstStyle/>
          <a:p>
            <a:pPr>
              <a:defRPr b="1">
                <a:latin typeface="Arial" pitchFamily="34" charset="0"/>
                <a:cs typeface="Arial" pitchFamily="34" charset="0"/>
              </a:defRPr>
            </a:pPr>
            <a:endParaRPr lang="en-US"/>
          </a:p>
        </c:txPr>
        <c:crossAx val="84462208"/>
        <c:crosses val="autoZero"/>
        <c:auto val="1"/>
        <c:lblAlgn val="ctr"/>
        <c:lblOffset val="100"/>
        <c:noMultiLvlLbl val="0"/>
      </c:catAx>
      <c:valAx>
        <c:axId val="84462208"/>
        <c:scaling>
          <c:orientation val="minMax"/>
        </c:scaling>
        <c:delete val="1"/>
        <c:axPos val="l"/>
        <c:numFmt formatCode="General" sourceLinked="1"/>
        <c:majorTickMark val="none"/>
        <c:minorTickMark val="none"/>
        <c:tickLblPos val="none"/>
        <c:crossAx val="8446067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4444444444444488E-2"/>
                  <c:y val="-4.62962962962963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3DF-4840-A649-BEF0342CDD70}"/>
                </c:ext>
              </c:extLst>
            </c:dLbl>
            <c:dLbl>
              <c:idx val="1"/>
              <c:layout>
                <c:manualLayout>
                  <c:x val="-3.0555555555555565E-2"/>
                  <c:y val="-5.09259259259259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3DF-4840-A649-BEF0342CDD70}"/>
                </c:ext>
              </c:extLst>
            </c:dLbl>
            <c:dLbl>
              <c:idx val="2"/>
              <c:layout>
                <c:manualLayout>
                  <c:x val="-2.500000000000005E-2"/>
                  <c:y val="-5.09259259259259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3DF-4840-A649-BEF0342CDD70}"/>
                </c:ext>
              </c:extLst>
            </c:dLbl>
            <c:dLbl>
              <c:idx val="3"/>
              <c:layout>
                <c:manualLayout>
                  <c:x val="-5.833333333333339E-2"/>
                  <c:y val="-7.40740740740740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3DF-4840-A649-BEF0342CDD70}"/>
                </c:ext>
              </c:extLst>
            </c:dLbl>
            <c:dLbl>
              <c:idx val="4"/>
              <c:layout>
                <c:manualLayout>
                  <c:x val="-4.4444444444444481E-2"/>
                  <c:y val="-5.5555555555555518E-2"/>
                </c:manualLayout>
              </c:layout>
              <c:tx>
                <c:rich>
                  <a:bodyPr/>
                  <a:lstStyle/>
                  <a:p>
                    <a:r>
                      <a:rPr lang="en-US"/>
                      <a:t>70.4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3DF-4840-A649-BEF0342CDD70}"/>
                </c:ext>
              </c:extLst>
            </c:dLbl>
            <c:dLbl>
              <c:idx val="5"/>
              <c:layout/>
              <c:tx>
                <c:rich>
                  <a:bodyPr/>
                  <a:lstStyle/>
                  <a:p>
                    <a:r>
                      <a:rPr lang="en-US"/>
                      <a:t>69.7</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3DF-4840-A649-BEF0342CDD7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Sheet1!$B$2:$G$2</c:f>
              <c:strCache>
                <c:ptCount val="6"/>
                <c:pt idx="0">
                  <c:v>2015 I-IV</c:v>
                </c:pt>
                <c:pt idx="1">
                  <c:v>2016 I-IV</c:v>
                </c:pt>
                <c:pt idx="2">
                  <c:v>2017 I-IV</c:v>
                </c:pt>
                <c:pt idx="3">
                  <c:v>2018 I-IV</c:v>
                </c:pt>
                <c:pt idx="4">
                  <c:v>2019 I-IV</c:v>
                </c:pt>
                <c:pt idx="5">
                  <c:v>2020 I-IV</c:v>
                </c:pt>
              </c:strCache>
            </c:strRef>
          </c:cat>
          <c:val>
            <c:numRef>
              <c:f>Sheet1!$B$1:$G$1</c:f>
              <c:numCache>
                <c:formatCode>General</c:formatCode>
                <c:ptCount val="6"/>
                <c:pt idx="0">
                  <c:v>75.900000000000006</c:v>
                </c:pt>
                <c:pt idx="1">
                  <c:v>76.8</c:v>
                </c:pt>
                <c:pt idx="2">
                  <c:v>68.900000000000006</c:v>
                </c:pt>
                <c:pt idx="3" formatCode="0.0">
                  <c:v>49</c:v>
                </c:pt>
                <c:pt idx="4" formatCode="0.0">
                  <c:v>70</c:v>
                </c:pt>
                <c:pt idx="5" formatCode="0.0">
                  <c:v>70</c:v>
                </c:pt>
              </c:numCache>
            </c:numRef>
          </c:val>
          <c:smooth val="0"/>
          <c:extLst>
            <c:ext xmlns:c16="http://schemas.microsoft.com/office/drawing/2014/chart" uri="{C3380CC4-5D6E-409C-BE32-E72D297353CC}">
              <c16:uniqueId val="{00000006-83DF-4840-A649-BEF0342CDD70}"/>
            </c:ext>
          </c:extLst>
        </c:ser>
        <c:dLbls>
          <c:showLegendKey val="0"/>
          <c:showVal val="1"/>
          <c:showCatName val="0"/>
          <c:showSerName val="0"/>
          <c:showPercent val="0"/>
          <c:showBubbleSize val="0"/>
        </c:dLbls>
        <c:marker val="1"/>
        <c:smooth val="0"/>
        <c:axId val="87682048"/>
        <c:axId val="87765760"/>
      </c:lineChart>
      <c:catAx>
        <c:axId val="8768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7765760"/>
        <c:crosses val="autoZero"/>
        <c:auto val="1"/>
        <c:lblAlgn val="ctr"/>
        <c:lblOffset val="100"/>
        <c:noMultiLvlLbl val="0"/>
      </c:catAx>
      <c:valAx>
        <c:axId val="87765760"/>
        <c:scaling>
          <c:orientation val="minMax"/>
        </c:scaling>
        <c:delete val="1"/>
        <c:axPos val="l"/>
        <c:numFmt formatCode="General" sourceLinked="1"/>
        <c:majorTickMark val="none"/>
        <c:minorTickMark val="none"/>
        <c:tickLblPos val="none"/>
        <c:crossAx val="87682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Sheet1!$B$2:$G$2</c:f>
              <c:strCache>
                <c:ptCount val="6"/>
                <c:pt idx="0">
                  <c:v>2015 I-IV</c:v>
                </c:pt>
                <c:pt idx="1">
                  <c:v>2016 I-IV</c:v>
                </c:pt>
                <c:pt idx="2">
                  <c:v>2017 I-IV</c:v>
                </c:pt>
                <c:pt idx="3">
                  <c:v>2018 I-IV</c:v>
                </c:pt>
                <c:pt idx="4">
                  <c:v>2019 I-IV</c:v>
                </c:pt>
                <c:pt idx="5">
                  <c:v>2020 I-IV</c:v>
                </c:pt>
              </c:strCache>
            </c:strRef>
          </c:cat>
          <c:val>
            <c:numRef>
              <c:f>Sheet1!$B$5:$G$5</c:f>
              <c:numCache>
                <c:formatCode>General</c:formatCode>
                <c:ptCount val="6"/>
                <c:pt idx="0">
                  <c:v>4605</c:v>
                </c:pt>
                <c:pt idx="1">
                  <c:v>114354</c:v>
                </c:pt>
                <c:pt idx="2">
                  <c:v>24660</c:v>
                </c:pt>
                <c:pt idx="3">
                  <c:v>146588</c:v>
                </c:pt>
                <c:pt idx="4">
                  <c:v>15499</c:v>
                </c:pt>
                <c:pt idx="5">
                  <c:v>82058</c:v>
                </c:pt>
              </c:numCache>
            </c:numRef>
          </c:val>
          <c:smooth val="0"/>
          <c:extLst>
            <c:ext xmlns:c16="http://schemas.microsoft.com/office/drawing/2014/chart" uri="{C3380CC4-5D6E-409C-BE32-E72D297353CC}">
              <c16:uniqueId val="{00000000-E86C-434D-BCF9-69E1D1D54C4C}"/>
            </c:ext>
          </c:extLst>
        </c:ser>
        <c:dLbls>
          <c:showLegendKey val="0"/>
          <c:showVal val="1"/>
          <c:showCatName val="0"/>
          <c:showSerName val="0"/>
          <c:showPercent val="0"/>
          <c:showBubbleSize val="0"/>
        </c:dLbls>
        <c:marker val="1"/>
        <c:smooth val="0"/>
        <c:axId val="88290816"/>
        <c:axId val="88292352"/>
      </c:lineChart>
      <c:catAx>
        <c:axId val="8829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8292352"/>
        <c:crosses val="autoZero"/>
        <c:auto val="1"/>
        <c:lblAlgn val="ctr"/>
        <c:lblOffset val="100"/>
        <c:noMultiLvlLbl val="0"/>
      </c:catAx>
      <c:valAx>
        <c:axId val="88292352"/>
        <c:scaling>
          <c:orientation val="minMax"/>
        </c:scaling>
        <c:delete val="1"/>
        <c:axPos val="l"/>
        <c:numFmt formatCode="General" sourceLinked="1"/>
        <c:majorTickMark val="none"/>
        <c:minorTickMark val="none"/>
        <c:tickLblPos val="none"/>
        <c:crossAx val="8829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ctr">
              <a:defRPr/>
            </a:pPr>
            <a:r>
              <a:rPr lang="mn-MN" sz="1600" b="1" i="0" baseline="0" dirty="0">
                <a:latin typeface="Arial" pitchFamily="34" charset="0"/>
                <a:cs typeface="Arial" pitchFamily="34" charset="0"/>
              </a:rPr>
              <a:t>АЖ ҮЙЛДВЭРИЙН САЛБАРЫН НИЙТ БҮТЭЭГДЭХҮҮН </a:t>
            </a:r>
            <a:r>
              <a:rPr lang="mn-MN" sz="1600" b="0" i="0" baseline="0" dirty="0">
                <a:latin typeface="Arial" pitchFamily="34" charset="0"/>
                <a:cs typeface="Arial" pitchFamily="34" charset="0"/>
              </a:rPr>
              <a:t>/хувиар/</a:t>
            </a:r>
            <a:endParaRPr lang="en-US" sz="1600" b="1" i="0" baseline="0" dirty="0">
              <a:latin typeface="Arial" pitchFamily="34" charset="0"/>
              <a:cs typeface="Arial" pitchFamily="34" charset="0"/>
            </a:endParaRPr>
          </a:p>
        </c:rich>
      </c:tx>
      <c:layout/>
      <c:overlay val="0"/>
    </c:title>
    <c:autoTitleDeleted val="0"/>
    <c:plotArea>
      <c:layout>
        <c:manualLayout>
          <c:layoutTarget val="inner"/>
          <c:xMode val="edge"/>
          <c:yMode val="edge"/>
          <c:x val="3.8358478091001978E-2"/>
          <c:y val="0.23550230074845094"/>
          <c:w val="0.95909694726199879"/>
          <c:h val="0.45482095988001525"/>
        </c:manualLayout>
      </c:layout>
      <c:barChart>
        <c:barDir val="col"/>
        <c:grouping val="stacked"/>
        <c:varyColors val="0"/>
        <c:ser>
          <c:idx val="0"/>
          <c:order val="0"/>
          <c:tx>
            <c:strRef>
              <c:f>Sheet6!$B$10</c:f>
              <c:strCache>
                <c:ptCount val="1"/>
                <c:pt idx="0">
                  <c:v>Боловсруулах үйлдвэр</c:v>
                </c:pt>
              </c:strCache>
            </c:strRef>
          </c:tx>
          <c:invertIfNegative val="0"/>
          <c:dLbls>
            <c:dLbl>
              <c:idx val="0"/>
              <c:layout/>
              <c:tx>
                <c:rich>
                  <a:bodyPr/>
                  <a:lstStyle/>
                  <a:p>
                    <a:r>
                      <a:rPr lang="en-US" sz="1200" smtClean="0">
                        <a:latin typeface="Arial" pitchFamily="34" charset="0"/>
                        <a:cs typeface="Arial" pitchFamily="34" charset="0"/>
                      </a:rPr>
                      <a:t>3</a:t>
                    </a:r>
                    <a:r>
                      <a:rPr lang="en-US" smtClean="0"/>
                      <a:t>5.9</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011-42C5-A6F6-59A0807110AB}"/>
                </c:ext>
              </c:extLst>
            </c:dLbl>
            <c:dLbl>
              <c:idx val="1"/>
              <c:layout/>
              <c:tx>
                <c:rich>
                  <a:bodyPr/>
                  <a:lstStyle/>
                  <a:p>
                    <a:r>
                      <a:rPr lang="en-US" sz="1200" smtClean="0">
                        <a:latin typeface="Arial" pitchFamily="34" charset="0"/>
                        <a:cs typeface="Arial" pitchFamily="34" charset="0"/>
                      </a:rPr>
                      <a:t>4</a:t>
                    </a:r>
                    <a:r>
                      <a:rPr lang="en-US" smtClean="0"/>
                      <a:t>4.6</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011-42C5-A6F6-59A0807110AB}"/>
                </c:ext>
              </c:extLst>
            </c:dLbl>
            <c:dLbl>
              <c:idx val="2"/>
              <c:layout/>
              <c:tx>
                <c:rich>
                  <a:bodyPr/>
                  <a:lstStyle/>
                  <a:p>
                    <a:r>
                      <a:rPr lang="en-US" sz="1200" smtClean="0">
                        <a:latin typeface="Arial" pitchFamily="34" charset="0"/>
                        <a:cs typeface="Arial" pitchFamily="34" charset="0"/>
                      </a:rPr>
                      <a:t>4</a:t>
                    </a:r>
                    <a:r>
                      <a:rPr lang="en-US" smtClean="0"/>
                      <a:t>4.7</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011-42C5-A6F6-59A0807110AB}"/>
                </c:ext>
              </c:extLst>
            </c:dLbl>
            <c:dLbl>
              <c:idx val="3"/>
              <c:layout/>
              <c:tx>
                <c:rich>
                  <a:bodyPr/>
                  <a:lstStyle/>
                  <a:p>
                    <a:r>
                      <a:rPr lang="en-US" sz="1200" smtClean="0">
                        <a:latin typeface="Arial" pitchFamily="34" charset="0"/>
                        <a:cs typeface="Arial" pitchFamily="34" charset="0"/>
                      </a:rPr>
                      <a:t>3</a:t>
                    </a:r>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011-42C5-A6F6-59A0807110AB}"/>
                </c:ext>
              </c:extLst>
            </c:dLbl>
            <c:dLbl>
              <c:idx val="4"/>
              <c:layout/>
              <c:tx>
                <c:rich>
                  <a:bodyPr/>
                  <a:lstStyle/>
                  <a:p>
                    <a:r>
                      <a:rPr lang="en-US" sz="1200" smtClean="0">
                        <a:latin typeface="Arial" pitchFamily="34" charset="0"/>
                        <a:cs typeface="Arial" pitchFamily="34" charset="0"/>
                      </a:rPr>
                      <a:t>6</a:t>
                    </a:r>
                    <a:r>
                      <a:rPr lang="en-US" smtClean="0"/>
                      <a:t>1.7</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011-42C5-A6F6-59A0807110AB}"/>
                </c:ext>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Sheet6!$C$9:$G$9</c:f>
              <c:numCache>
                <c:formatCode>General</c:formatCode>
                <c:ptCount val="5"/>
                <c:pt idx="0">
                  <c:v>2015</c:v>
                </c:pt>
                <c:pt idx="1">
                  <c:v>2016</c:v>
                </c:pt>
                <c:pt idx="2">
                  <c:v>2017</c:v>
                </c:pt>
                <c:pt idx="3">
                  <c:v>2018</c:v>
                </c:pt>
                <c:pt idx="4">
                  <c:v>2019</c:v>
                </c:pt>
              </c:numCache>
            </c:numRef>
          </c:cat>
          <c:val>
            <c:numRef>
              <c:f>Sheet6!$C$10:$G$10</c:f>
              <c:numCache>
                <c:formatCode>General</c:formatCode>
                <c:ptCount val="5"/>
                <c:pt idx="0">
                  <c:v>35.91202835105274</c:v>
                </c:pt>
                <c:pt idx="1">
                  <c:v>44.58354468905344</c:v>
                </c:pt>
                <c:pt idx="2">
                  <c:v>44.691153647180563</c:v>
                </c:pt>
                <c:pt idx="3">
                  <c:v>31.630945921504804</c:v>
                </c:pt>
                <c:pt idx="4">
                  <c:v>61.681169339069221</c:v>
                </c:pt>
              </c:numCache>
            </c:numRef>
          </c:val>
          <c:extLst>
            <c:ext xmlns:c16="http://schemas.microsoft.com/office/drawing/2014/chart" uri="{C3380CC4-5D6E-409C-BE32-E72D297353CC}">
              <c16:uniqueId val="{00000000-5037-482D-AA17-33823B6BF824}"/>
            </c:ext>
          </c:extLst>
        </c:ser>
        <c:ser>
          <c:idx val="1"/>
          <c:order val="1"/>
          <c:tx>
            <c:strRef>
              <c:f>Sheet6!$B$11</c:f>
              <c:strCache>
                <c:ptCount val="1"/>
                <c:pt idx="0">
                  <c:v>Цахилгаан, дулааны эрчим хүч үйлдвэрлэл, усан хангамж</c:v>
                </c:pt>
              </c:strCache>
            </c:strRef>
          </c:tx>
          <c:invertIfNegative val="0"/>
          <c:dLbls>
            <c:dLbl>
              <c:idx val="0"/>
              <c:layout/>
              <c:tx>
                <c:rich>
                  <a:bodyPr/>
                  <a:lstStyle/>
                  <a:p>
                    <a:r>
                      <a:rPr lang="en-US" sz="1200" smtClean="0">
                        <a:latin typeface="Arial" pitchFamily="34" charset="0"/>
                        <a:cs typeface="Arial" pitchFamily="34" charset="0"/>
                      </a:rPr>
                      <a:t>6</a:t>
                    </a:r>
                    <a:r>
                      <a:rPr lang="en-US" smtClean="0"/>
                      <a:t>4.1</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011-42C5-A6F6-59A0807110AB}"/>
                </c:ext>
              </c:extLst>
            </c:dLbl>
            <c:dLbl>
              <c:idx val="1"/>
              <c:layout/>
              <c:tx>
                <c:rich>
                  <a:bodyPr/>
                  <a:lstStyle/>
                  <a:p>
                    <a:r>
                      <a:rPr lang="en-US" sz="1200" smtClean="0">
                        <a:latin typeface="Arial" pitchFamily="34" charset="0"/>
                        <a:cs typeface="Arial" pitchFamily="34" charset="0"/>
                      </a:rPr>
                      <a:t>5</a:t>
                    </a:r>
                    <a:r>
                      <a:rPr lang="en-US" smtClean="0"/>
                      <a:t>5.4</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011-42C5-A6F6-59A0807110AB}"/>
                </c:ext>
              </c:extLst>
            </c:dLbl>
            <c:dLbl>
              <c:idx val="2"/>
              <c:layout/>
              <c:tx>
                <c:rich>
                  <a:bodyPr/>
                  <a:lstStyle/>
                  <a:p>
                    <a:r>
                      <a:rPr lang="en-US" sz="1200" smtClean="0">
                        <a:latin typeface="Arial" pitchFamily="34" charset="0"/>
                        <a:cs typeface="Arial" pitchFamily="34" charset="0"/>
                      </a:rPr>
                      <a:t>5</a:t>
                    </a:r>
                    <a:r>
                      <a:rPr lang="en-US" smtClean="0"/>
                      <a:t>5.3</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011-42C5-A6F6-59A0807110AB}"/>
                </c:ext>
              </c:extLst>
            </c:dLbl>
            <c:dLbl>
              <c:idx val="3"/>
              <c:layout/>
              <c:tx>
                <c:rich>
                  <a:bodyPr/>
                  <a:lstStyle/>
                  <a:p>
                    <a:r>
                      <a:rPr lang="en-US" sz="1200" smtClean="0">
                        <a:latin typeface="Arial" pitchFamily="34" charset="0"/>
                        <a:cs typeface="Arial" pitchFamily="34" charset="0"/>
                      </a:rPr>
                      <a:t>6</a:t>
                    </a:r>
                    <a:r>
                      <a:rPr lang="en-US" smtClean="0"/>
                      <a:t>8.4</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011-42C5-A6F6-59A0807110AB}"/>
                </c:ext>
              </c:extLst>
            </c:dLbl>
            <c:dLbl>
              <c:idx val="4"/>
              <c:layout/>
              <c:tx>
                <c:rich>
                  <a:bodyPr/>
                  <a:lstStyle/>
                  <a:p>
                    <a:r>
                      <a:rPr lang="en-US" sz="1200" smtClean="0">
                        <a:latin typeface="Arial" pitchFamily="34" charset="0"/>
                        <a:cs typeface="Arial" pitchFamily="34" charset="0"/>
                      </a:rPr>
                      <a:t>3</a:t>
                    </a:r>
                    <a:r>
                      <a:rPr lang="en-US" smtClean="0"/>
                      <a:t>8.3</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011-42C5-A6F6-59A0807110AB}"/>
                </c:ext>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Sheet6!$C$9:$G$9</c:f>
              <c:numCache>
                <c:formatCode>General</c:formatCode>
                <c:ptCount val="5"/>
                <c:pt idx="0">
                  <c:v>2015</c:v>
                </c:pt>
                <c:pt idx="1">
                  <c:v>2016</c:v>
                </c:pt>
                <c:pt idx="2">
                  <c:v>2017</c:v>
                </c:pt>
                <c:pt idx="3">
                  <c:v>2018</c:v>
                </c:pt>
                <c:pt idx="4">
                  <c:v>2019</c:v>
                </c:pt>
              </c:numCache>
            </c:numRef>
          </c:cat>
          <c:val>
            <c:numRef>
              <c:f>Sheet6!$C$11:$G$11</c:f>
              <c:numCache>
                <c:formatCode>General</c:formatCode>
                <c:ptCount val="5"/>
                <c:pt idx="0">
                  <c:v>64.087971648947317</c:v>
                </c:pt>
                <c:pt idx="1">
                  <c:v>55.416455310946525</c:v>
                </c:pt>
                <c:pt idx="2">
                  <c:v>55.308846352819444</c:v>
                </c:pt>
                <c:pt idx="3">
                  <c:v>68.369054078495211</c:v>
                </c:pt>
                <c:pt idx="4">
                  <c:v>38.318830660930779</c:v>
                </c:pt>
              </c:numCache>
            </c:numRef>
          </c:val>
          <c:extLst>
            <c:ext xmlns:c16="http://schemas.microsoft.com/office/drawing/2014/chart" uri="{C3380CC4-5D6E-409C-BE32-E72D297353CC}">
              <c16:uniqueId val="{00000001-5037-482D-AA17-33823B6BF824}"/>
            </c:ext>
          </c:extLst>
        </c:ser>
        <c:dLbls>
          <c:showLegendKey val="0"/>
          <c:showVal val="1"/>
          <c:showCatName val="0"/>
          <c:showSerName val="0"/>
          <c:showPercent val="0"/>
          <c:showBubbleSize val="0"/>
        </c:dLbls>
        <c:gapWidth val="95"/>
        <c:overlap val="100"/>
        <c:axId val="88602880"/>
        <c:axId val="85680128"/>
      </c:barChart>
      <c:catAx>
        <c:axId val="88602880"/>
        <c:scaling>
          <c:orientation val="minMax"/>
        </c:scaling>
        <c:delete val="0"/>
        <c:axPos val="b"/>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85680128"/>
        <c:crosses val="autoZero"/>
        <c:auto val="1"/>
        <c:lblAlgn val="ctr"/>
        <c:lblOffset val="100"/>
        <c:noMultiLvlLbl val="0"/>
      </c:catAx>
      <c:valAx>
        <c:axId val="85680128"/>
        <c:scaling>
          <c:orientation val="minMax"/>
        </c:scaling>
        <c:delete val="1"/>
        <c:axPos val="l"/>
        <c:numFmt formatCode="General" sourceLinked="1"/>
        <c:majorTickMark val="out"/>
        <c:minorTickMark val="none"/>
        <c:tickLblPos val="none"/>
        <c:crossAx val="88602880"/>
        <c:crosses val="autoZero"/>
        <c:crossBetween val="between"/>
      </c:valAx>
    </c:plotArea>
    <c:legend>
      <c:legendPos val="t"/>
      <c:layout>
        <c:manualLayout>
          <c:xMode val="edge"/>
          <c:yMode val="edge"/>
          <c:x val="5.2658532187293383E-2"/>
          <c:y val="0.83095238095238066"/>
          <c:w val="0.91631143435314899"/>
          <c:h val="7.1757592800899883E-2"/>
        </c:manualLayout>
      </c:layout>
      <c:overlay val="0"/>
      <c:txPr>
        <a:bodyPr/>
        <a:lstStyle/>
        <a:p>
          <a:pPr>
            <a:defRPr sz="12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43222" cy="34479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674741" y="1"/>
            <a:ext cx="4343222" cy="344794"/>
          </a:xfrm>
          <a:prstGeom prst="rect">
            <a:avLst/>
          </a:prstGeom>
        </p:spPr>
        <p:txBody>
          <a:bodyPr vert="horz" lIns="92446" tIns="46223" rIns="92446" bIns="46223" rtlCol="0"/>
          <a:lstStyle>
            <a:lvl1pPr algn="r">
              <a:defRPr sz="1200"/>
            </a:lvl1pPr>
          </a:lstStyle>
          <a:p>
            <a:fld id="{31A44DE7-D350-441A-8348-B063E5C2FC47}" type="datetimeFigureOut">
              <a:rPr lang="en-US" smtClean="0"/>
              <a:pPr/>
              <a:t>7/27/2020</a:t>
            </a:fld>
            <a:endParaRPr lang="en-US"/>
          </a:p>
        </p:txBody>
      </p:sp>
      <p:sp>
        <p:nvSpPr>
          <p:cNvPr id="4" name="Footer Placeholder 3"/>
          <p:cNvSpPr>
            <a:spLocks noGrp="1"/>
          </p:cNvSpPr>
          <p:nvPr>
            <p:ph type="ftr" sz="quarter" idx="2"/>
          </p:nvPr>
        </p:nvSpPr>
        <p:spPr>
          <a:xfrm>
            <a:off x="1" y="6542268"/>
            <a:ext cx="4343222" cy="34479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674741" y="6542268"/>
            <a:ext cx="4343222" cy="344793"/>
          </a:xfrm>
          <a:prstGeom prst="rect">
            <a:avLst/>
          </a:prstGeom>
        </p:spPr>
        <p:txBody>
          <a:bodyPr vert="horz" lIns="92446" tIns="46223" rIns="92446" bIns="46223"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43222" cy="34479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674741" y="1"/>
            <a:ext cx="4343222" cy="344794"/>
          </a:xfrm>
          <a:prstGeom prst="rect">
            <a:avLst/>
          </a:prstGeom>
        </p:spPr>
        <p:txBody>
          <a:bodyPr vert="horz" lIns="92446" tIns="46223" rIns="92446" bIns="46223" rtlCol="0"/>
          <a:lstStyle>
            <a:lvl1pPr algn="r">
              <a:defRPr sz="1200"/>
            </a:lvl1pPr>
          </a:lstStyle>
          <a:p>
            <a:fld id="{EF2D0AFC-6A1A-4B11-B1D2-8B922FC0DC87}" type="datetimeFigureOut">
              <a:rPr lang="en-US" smtClean="0"/>
              <a:pPr/>
              <a:t>7/27/2020</a:t>
            </a:fld>
            <a:endParaRPr lang="en-US"/>
          </a:p>
        </p:txBody>
      </p:sp>
      <p:sp>
        <p:nvSpPr>
          <p:cNvPr id="4" name="Slide Image Placeholder 3"/>
          <p:cNvSpPr>
            <a:spLocks noGrp="1" noRot="1" noChangeAspect="1"/>
          </p:cNvSpPr>
          <p:nvPr>
            <p:ph type="sldImg" idx="2"/>
          </p:nvPr>
        </p:nvSpPr>
        <p:spPr>
          <a:xfrm>
            <a:off x="2713038" y="515938"/>
            <a:ext cx="4594225" cy="25844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1001566" y="3271686"/>
            <a:ext cx="8017176" cy="309983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42268"/>
            <a:ext cx="4343222" cy="34479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674741" y="6542268"/>
            <a:ext cx="4343222" cy="344793"/>
          </a:xfrm>
          <a:prstGeom prst="rect">
            <a:avLst/>
          </a:prstGeom>
        </p:spPr>
        <p:txBody>
          <a:bodyPr vert="horz" lIns="92446" tIns="46223" rIns="92446" bIns="46223"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11</a:t>
            </a:fld>
            <a:endParaRPr lang="en-US"/>
          </a:p>
        </p:txBody>
      </p:sp>
    </p:spTree>
    <p:extLst>
      <p:ext uri="{BB962C8B-B14F-4D97-AF65-F5344CB8AC3E}">
        <p14:creationId xmlns:p14="http://schemas.microsoft.com/office/powerpoint/2010/main" val="383283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09D15-E1E8-458B-8A9A-CEDC445DEC0A}"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09D15-E1E8-458B-8A9A-CEDC445DEC0A}" type="datetimeFigureOut">
              <a:rPr lang="en-US" smtClean="0"/>
              <a:pPr/>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09D15-E1E8-458B-8A9A-CEDC445DEC0A}"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7/27/2020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vlel hural.jpg"/>
          <p:cNvPicPr>
            <a:picLocks noChangeAspect="1"/>
          </p:cNvPicPr>
          <p:nvPr/>
        </p:nvPicPr>
        <p:blipFill>
          <a:blip r:embed="rId2" cstate="print"/>
          <a:stretch>
            <a:fillRect/>
          </a:stretch>
        </p:blipFill>
        <p:spPr>
          <a:xfrm>
            <a:off x="0" y="0"/>
            <a:ext cx="12192000" cy="6858000"/>
          </a:xfrm>
          <a:prstGeom prst="rect">
            <a:avLst/>
          </a:prstGeom>
        </p:spPr>
      </p:pic>
      <p:sp>
        <p:nvSpPr>
          <p:cNvPr id="4" name="Rectangle 3"/>
          <p:cNvSpPr/>
          <p:nvPr/>
        </p:nvSpPr>
        <p:spPr>
          <a:xfrm>
            <a:off x="4876799" y="3505200"/>
            <a:ext cx="2266967" cy="707886"/>
          </a:xfrm>
          <a:prstGeom prst="rect">
            <a:avLst/>
          </a:prstGeom>
        </p:spPr>
        <p:txBody>
          <a:bodyPr wrap="none">
            <a:spAutoFit/>
          </a:bodyPr>
          <a:lstStyle/>
          <a:p>
            <a:pPr algn="ctr" fontAlgn="ctr"/>
            <a:r>
              <a:rPr lang="en-US" sz="4000" b="1" dirty="0" smtClean="0">
                <a:solidFill>
                  <a:srgbClr val="0A2882"/>
                </a:solidFill>
                <a:latin typeface="Arial"/>
              </a:rPr>
              <a:t>2020 I-IV</a:t>
            </a:r>
            <a:endParaRPr lang="mn-MN" sz="4000" b="1" dirty="0">
              <a:solidFill>
                <a:srgbClr val="0A2882"/>
              </a:solidFill>
              <a:latin typeface="Arial"/>
            </a:endParaRPr>
          </a:p>
        </p:txBody>
      </p:sp>
    </p:spTree>
    <p:extLst>
      <p:ext uri="{BB962C8B-B14F-4D97-AF65-F5344CB8AC3E}">
        <p14:creationId xmlns:p14="http://schemas.microsoft.com/office/powerpoint/2010/main" val="346950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a:t>
            </a:r>
            <a:r>
              <a:rPr lang="mn-MN" sz="2200" b="1" dirty="0" smtClean="0">
                <a:solidFill>
                  <a:schemeClr val="bg1"/>
                </a:solidFill>
                <a:latin typeface="Arial" pitchFamily="34" charset="0"/>
                <a:cs typeface="Arial" pitchFamily="34" charset="0"/>
              </a:rPr>
              <a:t>Мөнгө зээл, татварын орлого </a:t>
            </a:r>
            <a:endParaRPr lang="mn-MN" sz="2200" b="1" dirty="0">
              <a:solidFill>
                <a:schemeClr val="bg1"/>
              </a:solidFill>
              <a:latin typeface="Arial" pitchFamily="34" charset="0"/>
              <a:cs typeface="Arial" pitchFamily="34" charset="0"/>
            </a:endParaRPr>
          </a:p>
        </p:txBody>
      </p:sp>
      <p:pic>
        <p:nvPicPr>
          <p:cNvPr id="3" name="Picture 6"/>
          <p:cNvPicPr>
            <a:picLocks noChangeAspect="1"/>
          </p:cNvPicPr>
          <p:nvPr/>
        </p:nvPicPr>
        <p:blipFill>
          <a:blip r:embed="rId2" cstate="print"/>
          <a:srcRect/>
          <a:stretch>
            <a:fillRect/>
          </a:stretch>
        </p:blipFill>
        <p:spPr bwMode="auto">
          <a:xfrm>
            <a:off x="2295525" y="914400"/>
            <a:ext cx="1676400" cy="1116013"/>
          </a:xfrm>
          <a:prstGeom prst="rect">
            <a:avLst/>
          </a:prstGeom>
          <a:noFill/>
          <a:ln w="9525">
            <a:noFill/>
            <a:miter lim="800000"/>
            <a:headEnd/>
            <a:tailEnd/>
          </a:ln>
        </p:spPr>
      </p:pic>
      <p:sp>
        <p:nvSpPr>
          <p:cNvPr id="4" name="Rectangle 3"/>
          <p:cNvSpPr/>
          <p:nvPr/>
        </p:nvSpPr>
        <p:spPr>
          <a:xfrm>
            <a:off x="3941762" y="1319213"/>
            <a:ext cx="5638800" cy="400110"/>
          </a:xfrm>
          <a:prstGeom prst="rect">
            <a:avLst/>
          </a:prstGeom>
        </p:spPr>
        <p:txBody>
          <a:bodyPr>
            <a:spAutoFit/>
          </a:bodyPr>
          <a:lstStyle/>
          <a:p>
            <a:pPr algn="ctr" fontAlgn="b">
              <a:defRPr/>
            </a:pPr>
            <a:r>
              <a:rPr lang="mn-MN" altLang="en-US" sz="2000" b="1" dirty="0" smtClean="0">
                <a:solidFill>
                  <a:schemeClr val="tx1">
                    <a:lumMod val="95000"/>
                    <a:lumOff val="5000"/>
                  </a:schemeClr>
                </a:solidFill>
                <a:latin typeface="Arial" panose="020B0604020202020204" pitchFamily="34" charset="0"/>
                <a:cs typeface="Arial" panose="020B0604020202020204" pitchFamily="34" charset="0"/>
              </a:rPr>
              <a:t>МОНГОЛ БАНКНЫ МЭДЭЭ, </a:t>
            </a:r>
            <a:r>
              <a:rPr lang="mn-MN" altLang="en-US" sz="2000" i="1" dirty="0">
                <a:solidFill>
                  <a:schemeClr val="tx1">
                    <a:lumMod val="95000"/>
                    <a:lumOff val="5000"/>
                  </a:schemeClr>
                </a:solidFill>
                <a:latin typeface="Arial" panose="020B0604020202020204" pitchFamily="34" charset="0"/>
                <a:cs typeface="Arial" panose="020B0604020202020204" pitchFamily="34" charset="0"/>
              </a:rPr>
              <a:t>сарын </a:t>
            </a:r>
            <a:r>
              <a:rPr lang="mn-MN" altLang="en-US" sz="2000" i="1" dirty="0" smtClean="0">
                <a:solidFill>
                  <a:schemeClr val="tx1">
                    <a:lumMod val="95000"/>
                    <a:lumOff val="5000"/>
                  </a:schemeClr>
                </a:solidFill>
                <a:latin typeface="Arial" panose="020B0604020202020204" pitchFamily="34" charset="0"/>
                <a:cs typeface="Arial" panose="020B0604020202020204" pitchFamily="34" charset="0"/>
              </a:rPr>
              <a:t>эцэст</a:t>
            </a:r>
            <a:endParaRPr lang="mn-MN" altLang="en-US" sz="2000" i="1" dirty="0">
              <a:solidFill>
                <a:schemeClr val="tx1">
                  <a:lumMod val="95000"/>
                  <a:lumOff val="5000"/>
                </a:schemeClr>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72449628"/>
              </p:ext>
            </p:extLst>
          </p:nvPr>
        </p:nvGraphicFramePr>
        <p:xfrm>
          <a:off x="1371600" y="2203450"/>
          <a:ext cx="9906000" cy="2673350"/>
        </p:xfrm>
        <a:graphic>
          <a:graphicData uri="http://schemas.openxmlformats.org/drawingml/2006/table">
            <a:tbl>
              <a:tblPr/>
              <a:tblGrid>
                <a:gridCol w="4925482">
                  <a:extLst>
                    <a:ext uri="{9D8B030D-6E8A-4147-A177-3AD203B41FA5}">
                      <a16:colId xmlns:a16="http://schemas.microsoft.com/office/drawing/2014/main" val="20000"/>
                    </a:ext>
                  </a:extLst>
                </a:gridCol>
                <a:gridCol w="1761068">
                  <a:extLst>
                    <a:ext uri="{9D8B030D-6E8A-4147-A177-3AD203B41FA5}">
                      <a16:colId xmlns:a16="http://schemas.microsoft.com/office/drawing/2014/main" val="20001"/>
                    </a:ext>
                  </a:extLst>
                </a:gridCol>
                <a:gridCol w="1568450">
                  <a:extLst>
                    <a:ext uri="{9D8B030D-6E8A-4147-A177-3AD203B41FA5}">
                      <a16:colId xmlns:a16="http://schemas.microsoft.com/office/drawing/2014/main" val="20002"/>
                    </a:ext>
                  </a:extLst>
                </a:gridCol>
                <a:gridCol w="1651000">
                  <a:extLst>
                    <a:ext uri="{9D8B030D-6E8A-4147-A177-3AD203B41FA5}">
                      <a16:colId xmlns:a16="http://schemas.microsoft.com/office/drawing/2014/main" val="20003"/>
                    </a:ext>
                  </a:extLst>
                </a:gridCol>
              </a:tblGrid>
              <a:tr h="753706">
                <a:tc>
                  <a:txBody>
                    <a:bodyPr/>
                    <a:lstStyle/>
                    <a:p>
                      <a:pPr algn="l" fontAlgn="b"/>
                      <a:r>
                        <a:rPr lang="mn-MN" sz="2000" b="0" i="0" u="none" strike="noStrike" dirty="0" smtClean="0">
                          <a:solidFill>
                            <a:srgbClr val="003399"/>
                          </a:solidFill>
                          <a:effectLst/>
                          <a:latin typeface="Arial" panose="020B0604020202020204" pitchFamily="34" charset="0"/>
                        </a:rPr>
                        <a:t>Гүйлгээнд</a:t>
                      </a:r>
                      <a:r>
                        <a:rPr lang="mn-MN" sz="2000" b="0" i="0" u="none" strike="noStrike" baseline="0" dirty="0" smtClean="0">
                          <a:solidFill>
                            <a:srgbClr val="003399"/>
                          </a:solidFill>
                          <a:effectLst/>
                          <a:latin typeface="Arial" panose="020B0604020202020204" pitchFamily="34" charset="0"/>
                        </a:rPr>
                        <a:t> байгаа бэлэн мөнгө /сая.төг/</a:t>
                      </a:r>
                      <a:endParaRPr lang="mn-MN"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ctr" fontAlgn="b"/>
                      <a:r>
                        <a:rPr lang="en-US" sz="2000" b="0" i="0" u="none" strike="noStrike" dirty="0" smtClean="0">
                          <a:solidFill>
                            <a:srgbClr val="003399"/>
                          </a:solidFill>
                          <a:effectLst/>
                          <a:latin typeface="Arial" panose="020B0604020202020204" pitchFamily="34" charset="0"/>
                        </a:rPr>
                        <a:t>8848.4</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ctr" fontAlgn="b"/>
                      <a:r>
                        <a:rPr lang="en-US" sz="2000" b="0" i="0" u="none" strike="noStrike" dirty="0" smtClean="0">
                          <a:solidFill>
                            <a:srgbClr val="003399"/>
                          </a:solidFill>
                          <a:effectLst/>
                          <a:latin typeface="Arial" panose="020B0604020202020204" pitchFamily="34" charset="0"/>
                        </a:rPr>
                        <a:t>7203.2</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ctr" fontAlgn="b"/>
                      <a:r>
                        <a:rPr lang="en-US" sz="2000" b="0" i="0" u="none" strike="noStrike" dirty="0" smtClean="0">
                          <a:solidFill>
                            <a:srgbClr val="003399"/>
                          </a:solidFill>
                          <a:effectLst/>
                          <a:latin typeface="Arial" panose="020B0604020202020204" pitchFamily="34" charset="0"/>
                        </a:rPr>
                        <a:t>10052.4</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extLst>
                  <a:ext uri="{0D108BD9-81ED-4DB2-BD59-A6C34878D82A}">
                    <a16:rowId xmlns:a16="http://schemas.microsoft.com/office/drawing/2014/main" val="10000"/>
                  </a:ext>
                </a:extLst>
              </a:tr>
              <a:tr h="1181319">
                <a:tc>
                  <a:txBody>
                    <a:bodyPr/>
                    <a:lstStyle/>
                    <a:p>
                      <a:pPr lvl="1" algn="l" fontAlgn="b"/>
                      <a:r>
                        <a:rPr lang="mn-MN" sz="2000" b="0" i="0" u="none" strike="noStrike" dirty="0" smtClean="0">
                          <a:solidFill>
                            <a:srgbClr val="003399"/>
                          </a:solidFill>
                          <a:effectLst/>
                          <a:latin typeface="Arial" panose="020B0604020202020204" pitchFamily="34" charset="0"/>
                        </a:rPr>
                        <a:t>Иргэдийн мөнгөн хадгаламж /тэрбум.төг/</a:t>
                      </a:r>
                      <a:endParaRPr lang="mn-MN"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ct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78.7</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ct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92.9</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ct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104.5</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extLst>
                  <a:ext uri="{0D108BD9-81ED-4DB2-BD59-A6C34878D82A}">
                    <a16:rowId xmlns:a16="http://schemas.microsoft.com/office/drawing/2014/main" val="10001"/>
                  </a:ext>
                </a:extLst>
              </a:tr>
              <a:tr h="738325">
                <a:tc>
                  <a:txBody>
                    <a:bodyPr/>
                    <a:lstStyle/>
                    <a:p>
                      <a:pPr lvl="1" algn="l" fontAlgn="b"/>
                      <a:r>
                        <a:rPr lang="mn-MN" sz="2000" b="0" i="0" u="none" strike="noStrike" dirty="0" smtClean="0">
                          <a:solidFill>
                            <a:srgbClr val="003399"/>
                          </a:solidFill>
                          <a:effectLst/>
                          <a:latin typeface="Arial" panose="020B0604020202020204" pitchFamily="34" charset="0"/>
                        </a:rPr>
                        <a:t>Олгосон зээл /тэрбум.төг/</a:t>
                      </a:r>
                      <a:endParaRPr lang="mn-MN"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ct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42.8</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ct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33.9</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ctr" fontAlgn="b"/>
                      <a:r>
                        <a:rPr lang="en-US" sz="2000" b="0" i="0" u="none" strike="noStrike" dirty="0" smtClean="0">
                          <a:solidFill>
                            <a:srgbClr val="003399"/>
                          </a:solidFill>
                          <a:effectLst/>
                          <a:latin typeface="Arial" panose="020B0604020202020204" pitchFamily="34" charset="0"/>
                        </a:rPr>
                        <a:t>156.0</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 name="Rounded Rectangle 11"/>
          <p:cNvSpPr/>
          <p:nvPr/>
        </p:nvSpPr>
        <p:spPr>
          <a:xfrm>
            <a:off x="6548042" y="1803400"/>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8391526" y="1811338"/>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9980613" y="1799432"/>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3"/>
          <p:cNvSpPr>
            <a:spLocks noChangeArrowheads="1"/>
          </p:cNvSpPr>
          <p:nvPr/>
        </p:nvSpPr>
        <p:spPr bwMode="auto">
          <a:xfrm>
            <a:off x="6594873" y="1796257"/>
            <a:ext cx="1011238"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2018</a:t>
            </a:r>
            <a:r>
              <a:rPr lang="mn-MN" altLang="en-US" sz="1600" b="1" dirty="0" smtClean="0">
                <a:solidFill>
                  <a:schemeClr val="bg1"/>
                </a:solidFill>
                <a:latin typeface="Arial" charset="0"/>
              </a:rPr>
              <a:t> </a:t>
            </a:r>
            <a:r>
              <a:rPr lang="en-US" altLang="en-US" sz="1600" b="1" dirty="0" smtClean="0">
                <a:solidFill>
                  <a:schemeClr val="bg1"/>
                </a:solidFill>
                <a:latin typeface="Arial" charset="0"/>
              </a:rPr>
              <a:t>IV</a:t>
            </a:r>
            <a:endParaRPr lang="mn-MN" altLang="en-US" sz="1600" b="1" dirty="0">
              <a:solidFill>
                <a:schemeClr val="bg1"/>
              </a:solidFill>
              <a:latin typeface="Arial" charset="0"/>
            </a:endParaRPr>
          </a:p>
        </p:txBody>
      </p:sp>
      <p:sp>
        <p:nvSpPr>
          <p:cNvPr id="17" name="Rectangle 13"/>
          <p:cNvSpPr>
            <a:spLocks noChangeArrowheads="1"/>
          </p:cNvSpPr>
          <p:nvPr/>
        </p:nvSpPr>
        <p:spPr bwMode="auto">
          <a:xfrm>
            <a:off x="8395495" y="1796257"/>
            <a:ext cx="1017587"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2019</a:t>
            </a:r>
            <a:r>
              <a:rPr lang="mn-MN" altLang="en-US" sz="1600" b="1" dirty="0" smtClean="0">
                <a:solidFill>
                  <a:schemeClr val="bg1"/>
                </a:solidFill>
                <a:latin typeface="Arial" charset="0"/>
              </a:rPr>
              <a:t> </a:t>
            </a:r>
            <a:r>
              <a:rPr lang="en-US" altLang="en-US" sz="1600" b="1" dirty="0" smtClean="0">
                <a:solidFill>
                  <a:schemeClr val="bg1"/>
                </a:solidFill>
                <a:latin typeface="Arial" charset="0"/>
              </a:rPr>
              <a:t>IV</a:t>
            </a:r>
            <a:endParaRPr lang="mn-MN" altLang="en-US" sz="1600" b="1" dirty="0">
              <a:solidFill>
                <a:schemeClr val="bg1"/>
              </a:solidFill>
              <a:latin typeface="Arial" charset="0"/>
            </a:endParaRPr>
          </a:p>
        </p:txBody>
      </p:sp>
      <p:sp>
        <p:nvSpPr>
          <p:cNvPr id="18" name="Rectangle 13"/>
          <p:cNvSpPr>
            <a:spLocks noChangeArrowheads="1"/>
          </p:cNvSpPr>
          <p:nvPr/>
        </p:nvSpPr>
        <p:spPr bwMode="auto">
          <a:xfrm>
            <a:off x="10072688" y="1790700"/>
            <a:ext cx="1041400"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2020</a:t>
            </a:r>
            <a:r>
              <a:rPr lang="mn-MN" altLang="en-US" sz="1600" b="1" dirty="0" smtClean="0">
                <a:solidFill>
                  <a:schemeClr val="bg1"/>
                </a:solidFill>
                <a:latin typeface="Arial" charset="0"/>
              </a:rPr>
              <a:t> </a:t>
            </a:r>
            <a:r>
              <a:rPr lang="en-US" altLang="en-US" sz="1600" b="1" dirty="0" smtClean="0">
                <a:solidFill>
                  <a:schemeClr val="bg1"/>
                </a:solidFill>
                <a:latin typeface="Arial" charset="0"/>
              </a:rPr>
              <a:t>IV</a:t>
            </a:r>
            <a:endParaRPr lang="mn-MN" altLang="en-US" sz="16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Хэрэглээний үнийн индекс</a:t>
            </a:r>
            <a:endParaRPr lang="mn-MN" sz="2400" b="1" dirty="0">
              <a:solidFill>
                <a:schemeClr val="bg1"/>
              </a:solidFill>
              <a:latin typeface="Arial" pitchFamily="34" charset="0"/>
              <a:cs typeface="Arial" pitchFamily="34" charset="0"/>
            </a:endParaRPr>
          </a:p>
        </p:txBody>
      </p:sp>
      <p:sp>
        <p:nvSpPr>
          <p:cNvPr id="22" name="Rectangle 21"/>
          <p:cNvSpPr/>
          <p:nvPr/>
        </p:nvSpPr>
        <p:spPr>
          <a:xfrm>
            <a:off x="5034864" y="1219200"/>
            <a:ext cx="6547536" cy="276999"/>
          </a:xfrm>
          <a:prstGeom prst="rect">
            <a:avLst/>
          </a:prstGeom>
        </p:spPr>
        <p:txBody>
          <a:bodyPr wrap="square">
            <a:spAutoFit/>
          </a:bodyPr>
          <a:lstStyle/>
          <a:p>
            <a:r>
              <a:rPr lang="mn-MN" sz="1200" b="1" dirty="0" smtClean="0">
                <a:latin typeface="Arial" pitchFamily="34" charset="0"/>
                <a:cs typeface="Arial" pitchFamily="34" charset="0"/>
              </a:rPr>
              <a:t>ХЭРЭГЛЭЭНИЙ БАРАА, ҮЙЛЧИЛГЭЭНИЙ ҮНИЙН ИНДЕКС</a:t>
            </a:r>
            <a:endParaRPr lang="en-US" sz="1200" dirty="0">
              <a:latin typeface="Arial" pitchFamily="34" charset="0"/>
              <a:cs typeface="Arial" pitchFamily="34" charset="0"/>
            </a:endParaRPr>
          </a:p>
        </p:txBody>
      </p:sp>
      <p:cxnSp>
        <p:nvCxnSpPr>
          <p:cNvPr id="9" name="Straight Connector 8"/>
          <p:cNvCxnSpPr/>
          <p:nvPr/>
        </p:nvCxnSpPr>
        <p:spPr>
          <a:xfrm>
            <a:off x="4882464" y="990600"/>
            <a:ext cx="0" cy="46482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817533984"/>
              </p:ext>
            </p:extLst>
          </p:nvPr>
        </p:nvGraphicFramePr>
        <p:xfrm>
          <a:off x="5034864" y="1496200"/>
          <a:ext cx="6260356" cy="4238538"/>
        </p:xfrm>
        <a:graphic>
          <a:graphicData uri="http://schemas.openxmlformats.org/drawingml/2006/table">
            <a:tbl>
              <a:tblPr>
                <a:tableStyleId>{5C22544A-7EE6-4342-B048-85BDC9FD1C3A}</a:tableStyleId>
              </a:tblPr>
              <a:tblGrid>
                <a:gridCol w="3452083">
                  <a:extLst>
                    <a:ext uri="{9D8B030D-6E8A-4147-A177-3AD203B41FA5}">
                      <a16:colId xmlns:a16="http://schemas.microsoft.com/office/drawing/2014/main" val="158590087"/>
                    </a:ext>
                  </a:extLst>
                </a:gridCol>
                <a:gridCol w="936091">
                  <a:extLst>
                    <a:ext uri="{9D8B030D-6E8A-4147-A177-3AD203B41FA5}">
                      <a16:colId xmlns:a16="http://schemas.microsoft.com/office/drawing/2014/main" val="870374279"/>
                    </a:ext>
                  </a:extLst>
                </a:gridCol>
                <a:gridCol w="936091">
                  <a:extLst>
                    <a:ext uri="{9D8B030D-6E8A-4147-A177-3AD203B41FA5}">
                      <a16:colId xmlns:a16="http://schemas.microsoft.com/office/drawing/2014/main" val="4024674728"/>
                    </a:ext>
                  </a:extLst>
                </a:gridCol>
                <a:gridCol w="936091">
                  <a:extLst>
                    <a:ext uri="{9D8B030D-6E8A-4147-A177-3AD203B41FA5}">
                      <a16:colId xmlns:a16="http://schemas.microsoft.com/office/drawing/2014/main" val="730660620"/>
                    </a:ext>
                  </a:extLst>
                </a:gridCol>
              </a:tblGrid>
              <a:tr h="942222">
                <a:tc>
                  <a:txBody>
                    <a:bodyPr/>
                    <a:lstStyle/>
                    <a:p>
                      <a:pPr algn="ctr" fontAlgn="ctr"/>
                      <a:r>
                        <a:rPr lang="mn-MN" sz="1200" u="none" strike="noStrike" dirty="0">
                          <a:effectLst/>
                          <a:latin typeface="Arial" panose="020B0604020202020204" pitchFamily="34" charset="0"/>
                          <a:cs typeface="Arial" panose="020B0604020202020204" pitchFamily="34" charset="0"/>
                        </a:rPr>
                        <a:t>Завхан аймгийн хэрэглээний үнийн </a:t>
                      </a:r>
                      <a:r>
                        <a:rPr lang="mn-MN" sz="1200" u="none" strike="noStrike" dirty="0" smtClean="0">
                          <a:effectLst/>
                          <a:latin typeface="Arial" panose="020B0604020202020204" pitchFamily="34" charset="0"/>
                          <a:cs typeface="Arial" panose="020B0604020202020204" pitchFamily="34" charset="0"/>
                        </a:rPr>
                        <a:t>индекс</a:t>
                      </a:r>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2020.04/ 2019.04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2020.04/ 2019.12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2020.04/ 2020.03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16953975"/>
                  </a:ext>
                </a:extLst>
              </a:tr>
              <a:tr h="166890">
                <a:tc>
                  <a:txBody>
                    <a:bodyPr/>
                    <a:lstStyle/>
                    <a:p>
                      <a:pPr algn="l" fontAlgn="b"/>
                      <a:r>
                        <a:rPr lang="mn-MN" sz="1000" u="none" strike="noStrike" dirty="0">
                          <a:effectLst/>
                          <a:latin typeface="Arial" panose="020B0604020202020204" pitchFamily="34" charset="0"/>
                          <a:cs typeface="Arial" panose="020B0604020202020204" pitchFamily="34" charset="0"/>
                        </a:rPr>
                        <a:t>ЕРӨНХИЙ ИНДЕКС</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103.5</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101.0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1200" u="none" strike="noStrike" dirty="0">
                          <a:effectLst/>
                          <a:latin typeface="Arial" panose="020B0604020202020204" pitchFamily="34" charset="0"/>
                          <a:cs typeface="Arial" panose="020B0604020202020204" pitchFamily="34" charset="0"/>
                        </a:rPr>
                        <a:t>99.3</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35072905"/>
                  </a:ext>
                </a:extLst>
              </a:tr>
              <a:tr h="314148">
                <a:tc>
                  <a:txBody>
                    <a:bodyPr/>
                    <a:lstStyle/>
                    <a:p>
                      <a:pPr algn="l" fontAlgn="b"/>
                      <a:r>
                        <a:rPr lang="ru-RU" sz="1000" u="none" strike="noStrike" dirty="0">
                          <a:effectLst/>
                          <a:latin typeface="Arial" panose="020B0604020202020204" pitchFamily="34" charset="0"/>
                          <a:cs typeface="Arial" panose="020B0604020202020204" pitchFamily="34" charset="0"/>
                        </a:rPr>
                        <a:t>01.   ХYНСНИЙ БАРАА, СОГТУУРУУЛАХ БУС УНДАА</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112.5</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108.1</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100.8</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77046039"/>
                  </a:ext>
                </a:extLst>
              </a:tr>
              <a:tr h="314148">
                <a:tc>
                  <a:txBody>
                    <a:bodyPr/>
                    <a:lstStyle/>
                    <a:p>
                      <a:pPr algn="l" fontAlgn="b"/>
                      <a:r>
                        <a:rPr lang="mn-MN" sz="1000" u="none" strike="noStrike" dirty="0">
                          <a:effectLst/>
                          <a:latin typeface="Arial" panose="020B0604020202020204" pitchFamily="34" charset="0"/>
                          <a:cs typeface="Arial" panose="020B0604020202020204" pitchFamily="34" charset="0"/>
                        </a:rPr>
                        <a:t>02.   СОГТУУРУУЛАХ УНДАА, ТАМХИ, МАНСУУРУУЛАХ БОДИС</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101.3</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100.1</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662450455"/>
                  </a:ext>
                </a:extLst>
              </a:tr>
              <a:tr h="166890">
                <a:tc>
                  <a:txBody>
                    <a:bodyPr/>
                    <a:lstStyle/>
                    <a:p>
                      <a:pPr algn="l" fontAlgn="b"/>
                      <a:r>
                        <a:rPr lang="ru-RU" sz="1000" u="none" strike="noStrike">
                          <a:effectLst/>
                          <a:latin typeface="Arial" panose="020B0604020202020204" pitchFamily="34" charset="0"/>
                          <a:cs typeface="Arial" panose="020B0604020202020204" pitchFamily="34" charset="0"/>
                        </a:rPr>
                        <a:t>03.    ХУВЦАС, БӨС БАРАА, ГУТАЛ</a:t>
                      </a:r>
                      <a:endParaRPr lang="ru-RU"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102.3</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100.4</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082713771"/>
                  </a:ext>
                </a:extLst>
              </a:tr>
              <a:tr h="314148">
                <a:tc>
                  <a:txBody>
                    <a:bodyPr/>
                    <a:lstStyle/>
                    <a:p>
                      <a:pPr algn="l" fontAlgn="b"/>
                      <a:r>
                        <a:rPr lang="mn-MN" sz="1000" u="none" strike="noStrike" dirty="0">
                          <a:effectLst/>
                          <a:latin typeface="Arial" panose="020B0604020202020204" pitchFamily="34" charset="0"/>
                          <a:cs typeface="Arial" panose="020B0604020202020204" pitchFamily="34" charset="0"/>
                        </a:rPr>
                        <a:t>04.    ОРОН СУУЦ, УС, ЦАХИЛГААН, ХИЙН БОЛОН БУСАД Т</a:t>
                      </a:r>
                      <a:r>
                        <a:rPr lang="en-US" sz="1000" u="none" strike="noStrike" dirty="0">
                          <a:effectLst/>
                          <a:latin typeface="Arial" panose="020B0604020202020204" pitchFamily="34" charset="0"/>
                          <a:cs typeface="Arial" panose="020B0604020202020204" pitchFamily="34" charset="0"/>
                        </a:rPr>
                        <a:t>Y</a:t>
                      </a:r>
                      <a:r>
                        <a:rPr lang="mn-MN" sz="1000" u="none" strike="noStrike" dirty="0">
                          <a:effectLst/>
                          <a:latin typeface="Arial" panose="020B0604020202020204" pitchFamily="34" charset="0"/>
                          <a:cs typeface="Arial" panose="020B0604020202020204" pitchFamily="34" charset="0"/>
                        </a:rPr>
                        <a:t>ЛШ</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107.6</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515178866"/>
                  </a:ext>
                </a:extLst>
              </a:tr>
              <a:tr h="314148">
                <a:tc>
                  <a:txBody>
                    <a:bodyPr/>
                    <a:lstStyle/>
                    <a:p>
                      <a:pPr algn="l" fontAlgn="b"/>
                      <a:r>
                        <a:rPr lang="ru-RU" sz="1000" u="none" strike="noStrike" dirty="0">
                          <a:effectLst/>
                          <a:latin typeface="Arial" panose="020B0604020202020204" pitchFamily="34" charset="0"/>
                          <a:cs typeface="Arial" panose="020B0604020202020204" pitchFamily="34" charset="0"/>
                        </a:rPr>
                        <a:t>05.    ГЭР АХУЙН ТАВИЛГА, ГЭР АХУЙН БАРАА</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99.5</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99.2</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99.0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316062264"/>
                  </a:ext>
                </a:extLst>
              </a:tr>
              <a:tr h="166890">
                <a:tc>
                  <a:txBody>
                    <a:bodyPr/>
                    <a:lstStyle/>
                    <a:p>
                      <a:pPr algn="l" fontAlgn="b"/>
                      <a:r>
                        <a:rPr lang="ru-RU" sz="1000" u="none" strike="noStrike">
                          <a:effectLst/>
                          <a:latin typeface="Arial" panose="020B0604020202020204" pitchFamily="34" charset="0"/>
                          <a:cs typeface="Arial" panose="020B0604020202020204" pitchFamily="34" charset="0"/>
                        </a:rPr>
                        <a:t>06.    ЭМ, ТАРИА, ЭМНЭЛГИЙН YЙЛЧИЛГЭЭ</a:t>
                      </a:r>
                      <a:endParaRPr lang="ru-RU"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103.8</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101.5</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100.3</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966389052"/>
                  </a:ext>
                </a:extLst>
              </a:tr>
              <a:tr h="166890">
                <a:tc>
                  <a:txBody>
                    <a:bodyPr/>
                    <a:lstStyle/>
                    <a:p>
                      <a:pPr algn="l" fontAlgn="b"/>
                      <a:r>
                        <a:rPr lang="mn-MN" sz="1000" u="none" strike="noStrike" dirty="0">
                          <a:effectLst/>
                          <a:latin typeface="Arial" panose="020B0604020202020204" pitchFamily="34" charset="0"/>
                          <a:cs typeface="Arial" panose="020B0604020202020204" pitchFamily="34" charset="0"/>
                        </a:rPr>
                        <a:t>07.    ТЭЭВЭР</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92.5</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91.1</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92.3</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911331352"/>
                  </a:ext>
                </a:extLst>
              </a:tr>
              <a:tr h="314148">
                <a:tc>
                  <a:txBody>
                    <a:bodyPr/>
                    <a:lstStyle/>
                    <a:p>
                      <a:pPr algn="l" fontAlgn="b"/>
                      <a:r>
                        <a:rPr lang="mn-MN" sz="1000" u="none" strike="noStrike">
                          <a:effectLst/>
                          <a:latin typeface="Arial" panose="020B0604020202020204" pitchFamily="34" charset="0"/>
                          <a:cs typeface="Arial" panose="020B0604020202020204" pitchFamily="34" charset="0"/>
                        </a:rPr>
                        <a:t>08.    ХОЛБООНЫ ХЭРЭГСЭЛ, ШУУДАНГИЙН </a:t>
                      </a:r>
                      <a:r>
                        <a:rPr lang="en-US" sz="1000" u="none" strike="noStrike">
                          <a:effectLst/>
                          <a:latin typeface="Arial" panose="020B0604020202020204" pitchFamily="34" charset="0"/>
                          <a:cs typeface="Arial" panose="020B0604020202020204" pitchFamily="34" charset="0"/>
                        </a:rPr>
                        <a:t>Y</a:t>
                      </a:r>
                      <a:r>
                        <a:rPr lang="mn-MN" sz="1000" u="none" strike="noStrike">
                          <a:effectLst/>
                          <a:latin typeface="Arial" panose="020B0604020202020204" pitchFamily="34" charset="0"/>
                          <a:cs typeface="Arial" panose="020B0604020202020204" pitchFamily="34" charset="0"/>
                        </a:rPr>
                        <a:t>ЙЛЧИЛГЭЭ</a:t>
                      </a:r>
                      <a:endParaRPr lang="mn-MN"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100.0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100.0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376755588"/>
                  </a:ext>
                </a:extLst>
              </a:tr>
              <a:tr h="314148">
                <a:tc>
                  <a:txBody>
                    <a:bodyPr/>
                    <a:lstStyle/>
                    <a:p>
                      <a:pPr algn="l" fontAlgn="b"/>
                      <a:r>
                        <a:rPr lang="mn-MN" sz="1000" u="none" strike="noStrike" dirty="0">
                          <a:effectLst/>
                          <a:latin typeface="Arial" panose="020B0604020202020204" pitchFamily="34" charset="0"/>
                          <a:cs typeface="Arial" panose="020B0604020202020204" pitchFamily="34" charset="0"/>
                        </a:rPr>
                        <a:t>09.    АМРАЛТ, ЧӨЛӨӨТ ЦАГ, СОЁЛЫН БАРАА, </a:t>
                      </a:r>
                      <a:r>
                        <a:rPr lang="en-US" sz="1000" u="none" strike="noStrike" dirty="0">
                          <a:effectLst/>
                          <a:latin typeface="Arial" panose="020B0604020202020204" pitchFamily="34" charset="0"/>
                          <a:cs typeface="Arial" panose="020B0604020202020204" pitchFamily="34" charset="0"/>
                        </a:rPr>
                        <a:t>Y</a:t>
                      </a:r>
                      <a:r>
                        <a:rPr lang="mn-MN" sz="1000" u="none" strike="noStrike" dirty="0">
                          <a:effectLst/>
                          <a:latin typeface="Arial" panose="020B0604020202020204" pitchFamily="34" charset="0"/>
                          <a:cs typeface="Arial" panose="020B0604020202020204" pitchFamily="34" charset="0"/>
                        </a:rPr>
                        <a:t>ЙЛЧИЛГЭЭ</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643075853"/>
                  </a:ext>
                </a:extLst>
              </a:tr>
              <a:tr h="166890">
                <a:tc>
                  <a:txBody>
                    <a:bodyPr/>
                    <a:lstStyle/>
                    <a:p>
                      <a:pPr algn="l" fontAlgn="b"/>
                      <a:r>
                        <a:rPr lang="mn-MN" sz="1000" u="none" strike="noStrike" dirty="0">
                          <a:effectLst/>
                          <a:latin typeface="Arial" panose="020B0604020202020204" pitchFamily="34" charset="0"/>
                          <a:cs typeface="Arial" panose="020B0604020202020204" pitchFamily="34" charset="0"/>
                        </a:rPr>
                        <a:t>10.    БОЛОВСРОЛЫН </a:t>
                      </a:r>
                      <a:r>
                        <a:rPr lang="en-US" sz="1000" u="none" strike="noStrike" dirty="0">
                          <a:effectLst/>
                          <a:latin typeface="Arial" panose="020B0604020202020204" pitchFamily="34" charset="0"/>
                          <a:cs typeface="Arial" panose="020B0604020202020204" pitchFamily="34" charset="0"/>
                        </a:rPr>
                        <a:t>Y</a:t>
                      </a:r>
                      <a:r>
                        <a:rPr lang="mn-MN" sz="1000" u="none" strike="noStrike" dirty="0">
                          <a:effectLst/>
                          <a:latin typeface="Arial" panose="020B0604020202020204" pitchFamily="34" charset="0"/>
                          <a:cs typeface="Arial" panose="020B0604020202020204" pitchFamily="34" charset="0"/>
                        </a:rPr>
                        <a:t>ЙЛЧИЛГЭЭ</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100.0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74185229"/>
                  </a:ext>
                </a:extLst>
              </a:tr>
              <a:tr h="314148">
                <a:tc>
                  <a:txBody>
                    <a:bodyPr/>
                    <a:lstStyle/>
                    <a:p>
                      <a:pPr algn="l" fontAlgn="b"/>
                      <a:r>
                        <a:rPr lang="mn-MN" sz="1000" u="none" strike="noStrike" dirty="0">
                          <a:effectLst/>
                          <a:latin typeface="Arial" panose="020B0604020202020204" pitchFamily="34" charset="0"/>
                          <a:cs typeface="Arial" panose="020B0604020202020204" pitchFamily="34" charset="0"/>
                        </a:rPr>
                        <a:t>11.    ЗОЧИД БУУДАЛ, НИЙТИЙН ХООЛ, ДОТУУР БАЙРНЫ </a:t>
                      </a:r>
                      <a:r>
                        <a:rPr lang="en-US" sz="1000" u="none" strike="noStrike" dirty="0">
                          <a:effectLst/>
                          <a:latin typeface="Arial" panose="020B0604020202020204" pitchFamily="34" charset="0"/>
                          <a:cs typeface="Arial" panose="020B0604020202020204" pitchFamily="34" charset="0"/>
                        </a:rPr>
                        <a:t>Y</a:t>
                      </a:r>
                      <a:r>
                        <a:rPr lang="mn-MN" sz="1000" u="none" strike="noStrike" dirty="0">
                          <a:effectLst/>
                          <a:latin typeface="Arial" panose="020B0604020202020204" pitchFamily="34" charset="0"/>
                          <a:cs typeface="Arial" panose="020B0604020202020204" pitchFamily="34" charset="0"/>
                        </a:rPr>
                        <a:t>ЙЛЧИЛГЭЭ</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100.0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u="none" strike="noStrike">
                          <a:effectLst/>
                          <a:latin typeface="Arial" panose="020B0604020202020204" pitchFamily="34" charset="0"/>
                          <a:cs typeface="Arial" panose="020B0604020202020204" pitchFamily="34" charset="0"/>
                        </a:rPr>
                        <a:t>100.0</a:t>
                      </a:r>
                      <a:endParaRPr lang="en-US" sz="12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100.0</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9213743"/>
                  </a:ext>
                </a:extLst>
              </a:tr>
              <a:tr h="166890">
                <a:tc>
                  <a:txBody>
                    <a:bodyPr/>
                    <a:lstStyle/>
                    <a:p>
                      <a:pPr algn="l" fontAlgn="b"/>
                      <a:r>
                        <a:rPr lang="mn-MN" sz="1000" u="none" strike="noStrike" dirty="0">
                          <a:effectLst/>
                          <a:latin typeface="Arial" panose="020B0604020202020204" pitchFamily="34" charset="0"/>
                          <a:cs typeface="Arial" panose="020B0604020202020204" pitchFamily="34" charset="0"/>
                        </a:rPr>
                        <a:t>12.    БУСАД БАРАА, </a:t>
                      </a:r>
                      <a:r>
                        <a:rPr lang="en-US" sz="1000" u="none" strike="noStrike" dirty="0">
                          <a:effectLst/>
                          <a:latin typeface="Arial" panose="020B0604020202020204" pitchFamily="34" charset="0"/>
                          <a:cs typeface="Arial" panose="020B0604020202020204" pitchFamily="34" charset="0"/>
                        </a:rPr>
                        <a:t>Y</a:t>
                      </a:r>
                      <a:r>
                        <a:rPr lang="mn-MN" sz="1000" u="none" strike="noStrike" dirty="0">
                          <a:effectLst/>
                          <a:latin typeface="Arial" panose="020B0604020202020204" pitchFamily="34" charset="0"/>
                          <a:cs typeface="Arial" panose="020B0604020202020204" pitchFamily="34" charset="0"/>
                        </a:rPr>
                        <a:t>ЙЛЧИЛГЭЭ</a:t>
                      </a:r>
                      <a:endParaRPr lang="mn-MN"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100.9</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100.2</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99.7</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95742493"/>
                  </a:ext>
                </a:extLst>
              </a:tr>
            </a:tbl>
          </a:graphicData>
        </a:graphic>
      </p:graphicFrame>
      <p:pic>
        <p:nvPicPr>
          <p:cNvPr id="4" name="Picture 3"/>
          <p:cNvPicPr>
            <a:picLocks noChangeAspect="1"/>
          </p:cNvPicPr>
          <p:nvPr/>
        </p:nvPicPr>
        <p:blipFill>
          <a:blip r:embed="rId3" cstate="print"/>
          <a:stretch>
            <a:fillRect/>
          </a:stretch>
        </p:blipFill>
        <p:spPr>
          <a:xfrm>
            <a:off x="1234964" y="990600"/>
            <a:ext cx="3324225" cy="4991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bwMode="auto">
          <a:xfrm>
            <a:off x="1219200" y="210766"/>
            <a:ext cx="990600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Хөдөө аж ахуй</a:t>
            </a:r>
            <a:endParaRPr lang="mn-MN" sz="2400" b="1" dirty="0">
              <a:solidFill>
                <a:schemeClr val="bg1"/>
              </a:solidFill>
              <a:latin typeface="Arial" pitchFamily="34" charset="0"/>
              <a:cs typeface="Arial" pitchFamily="34" charset="0"/>
            </a:endParaRPr>
          </a:p>
        </p:txBody>
      </p:sp>
      <p:sp>
        <p:nvSpPr>
          <p:cNvPr id="5" name="Rectangle 4"/>
          <p:cNvSpPr/>
          <p:nvPr/>
        </p:nvSpPr>
        <p:spPr>
          <a:xfrm>
            <a:off x="1219200" y="1044475"/>
            <a:ext cx="5257800" cy="2062103"/>
          </a:xfrm>
          <a:prstGeom prst="rect">
            <a:avLst/>
          </a:prstGeom>
        </p:spPr>
        <p:txBody>
          <a:bodyPr wrap="square">
            <a:spAutoFit/>
          </a:bodyPr>
          <a:lstStyle/>
          <a:p>
            <a:pPr algn="just"/>
            <a:r>
              <a:rPr lang="mn-MN" sz="1600" dirty="0">
                <a:latin typeface="Arial" panose="020B0604020202020204" pitchFamily="34" charset="0"/>
                <a:cs typeface="Arial" panose="020B0604020202020204" pitchFamily="34" charset="0"/>
              </a:rPr>
              <a:t>Аймгийн хэмжээнд </a:t>
            </a:r>
            <a:r>
              <a:rPr lang="en-US" sz="1600" dirty="0">
                <a:latin typeface="Arial" panose="020B0604020202020204" pitchFamily="34" charset="0"/>
                <a:cs typeface="Arial" panose="020B0604020202020204" pitchFamily="34" charset="0"/>
              </a:rPr>
              <a:t>5</a:t>
            </a:r>
            <a:r>
              <a:rPr lang="mn-MN" sz="1600" dirty="0">
                <a:latin typeface="Arial" panose="020B0604020202020204" pitchFamily="34" charset="0"/>
                <a:cs typeface="Arial" panose="020B0604020202020204" pitchFamily="34" charset="0"/>
              </a:rPr>
              <a:t> сарын 1-ний байдлаар оны эхний төллөх насны 1555.9 мянган хээлтэгч малын 1085.1 мянга </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70.</a:t>
            </a:r>
            <a:r>
              <a:rPr lang="en-US" sz="1600" dirty="0">
                <a:latin typeface="Arial" panose="020B0604020202020204" pitchFamily="34" charset="0"/>
                <a:cs typeface="Arial" panose="020B0604020202020204" pitchFamily="34" charset="0"/>
              </a:rPr>
              <a:t>0%) </a:t>
            </a:r>
            <a:r>
              <a:rPr lang="mn-MN" sz="1600" dirty="0">
                <a:latin typeface="Arial" panose="020B0604020202020204" pitchFamily="34" charset="0"/>
                <a:cs typeface="Arial" panose="020B0604020202020204" pitchFamily="34" charset="0"/>
              </a:rPr>
              <a:t>нь төллөжээ. Гүүний 29.1 хувь, үнээний 40.6 хувь, ингэний 40.7 хувь, эм хонины 7</a:t>
            </a:r>
            <a:r>
              <a:rPr lang="en-US" sz="1600" dirty="0">
                <a:latin typeface="Arial" panose="020B0604020202020204" pitchFamily="34" charset="0"/>
                <a:cs typeface="Arial" panose="020B0604020202020204" pitchFamily="34" charset="0"/>
              </a:rPr>
              <a:t>5</a:t>
            </a:r>
            <a:r>
              <a:rPr lang="mn-MN" sz="1600" dirty="0">
                <a:latin typeface="Arial" panose="020B0604020202020204" pitchFamily="34" charset="0"/>
                <a:cs typeface="Arial" panose="020B0604020202020204" pitchFamily="34" charset="0"/>
              </a:rPr>
              <a:t>.8 хувь, эм ямааны 7</a:t>
            </a:r>
            <a:r>
              <a:rPr lang="en-US" sz="1600" dirty="0">
                <a:latin typeface="Arial" panose="020B0604020202020204" pitchFamily="34" charset="0"/>
                <a:cs typeface="Arial" panose="020B0604020202020204" pitchFamily="34" charset="0"/>
              </a:rPr>
              <a:t>0.6</a:t>
            </a:r>
            <a:r>
              <a:rPr lang="mn-MN" sz="1600" dirty="0">
                <a:latin typeface="Arial" panose="020B0604020202020204" pitchFamily="34" charset="0"/>
                <a:cs typeface="Arial" panose="020B0604020202020204" pitchFamily="34" charset="0"/>
              </a:rPr>
              <a:t> хувь нь төллөж байна. Г</a:t>
            </a:r>
            <a:r>
              <a:rPr lang="en-US" sz="1600" dirty="0" err="1">
                <a:latin typeface="Arial" panose="020B0604020202020204" pitchFamily="34" charset="0"/>
                <a:cs typeface="Arial" panose="020B0604020202020204" pitchFamily="34" charset="0"/>
              </a:rPr>
              <a:t>арсан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төлийн</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94.7 </a:t>
            </a:r>
            <a:r>
              <a:rPr lang="en-US" sz="1600" dirty="0" err="1">
                <a:latin typeface="Arial" panose="020B0604020202020204" pitchFamily="34" charset="0"/>
                <a:cs typeface="Arial" panose="020B0604020202020204" pitchFamily="34" charset="0"/>
              </a:rPr>
              <a:t>хувь</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буюу</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1027.5 </a:t>
            </a:r>
            <a:r>
              <a:rPr lang="en-US" sz="1600" dirty="0" err="1">
                <a:latin typeface="Arial" panose="020B0604020202020204" pitchFamily="34" charset="0"/>
                <a:cs typeface="Arial" panose="020B0604020202020204" pitchFamily="34" charset="0"/>
              </a:rPr>
              <a:t>мянган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төл</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бойжиж</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a:t>
            </a:r>
            <a:r>
              <a:rPr lang="mn-MN" sz="1600" dirty="0">
                <a:latin typeface="Arial" panose="020B0604020202020204" pitchFamily="34" charset="0"/>
                <a:cs typeface="Arial" panose="020B0604020202020204" pitchFamily="34" charset="0"/>
              </a:rPr>
              <a:t>на. Төл бойжилтын хувь өмнөх оны мөн үеэс 4.4 пунктээр буурсан байна.</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7010400" y="762000"/>
            <a:ext cx="4495800" cy="553998"/>
          </a:xfrm>
          <a:prstGeom prst="rect">
            <a:avLst/>
          </a:prstGeom>
        </p:spPr>
        <p:txBody>
          <a:bodyPr wrap="square">
            <a:spAutoFit/>
          </a:bodyPr>
          <a:lstStyle/>
          <a:p>
            <a:r>
              <a:rPr lang="mn-MN" sz="1600" b="1" dirty="0" smtClean="0">
                <a:latin typeface="Arial" pitchFamily="34" charset="0"/>
                <a:cs typeface="Arial" pitchFamily="34" charset="0"/>
              </a:rPr>
              <a:t>БОЙЖУУЛСАН ТӨЛ</a:t>
            </a:r>
            <a:r>
              <a:rPr lang="mn-MN" sz="1400" b="1" dirty="0" smtClean="0">
                <a:latin typeface="Arial" pitchFamily="34" charset="0"/>
                <a:cs typeface="Arial" pitchFamily="34" charset="0"/>
              </a:rPr>
              <a:t>, </a:t>
            </a:r>
            <a:r>
              <a:rPr lang="mn-MN" sz="1400" dirty="0" smtClean="0">
                <a:latin typeface="Arial" pitchFamily="34" charset="0"/>
                <a:cs typeface="Arial" pitchFamily="34" charset="0"/>
              </a:rPr>
              <a:t>төрлөөр, аймгийн дүнгээр,</a:t>
            </a:r>
            <a:endParaRPr lang="en-US" sz="1400" dirty="0" smtClean="0">
              <a:latin typeface="Arial" pitchFamily="34" charset="0"/>
              <a:cs typeface="Arial" pitchFamily="34" charset="0"/>
            </a:endParaRPr>
          </a:p>
          <a:p>
            <a:r>
              <a:rPr lang="mn-MN" sz="1400" dirty="0" smtClean="0">
                <a:latin typeface="Arial" pitchFamily="34" charset="0"/>
                <a:cs typeface="Arial" pitchFamily="34" charset="0"/>
              </a:rPr>
              <a:t> </a:t>
            </a:r>
            <a:r>
              <a:rPr lang="en-US" sz="1400" dirty="0" smtClean="0">
                <a:latin typeface="Arial" pitchFamily="34" charset="0"/>
                <a:cs typeface="Arial" pitchFamily="34" charset="0"/>
              </a:rPr>
              <a:t>           </a:t>
            </a:r>
            <a:r>
              <a:rPr lang="mn-MN" sz="1400" dirty="0" smtClean="0">
                <a:latin typeface="Arial" pitchFamily="34" charset="0"/>
                <a:cs typeface="Arial" pitchFamily="34" charset="0"/>
              </a:rPr>
              <a:t>жил бүрийн эхний </a:t>
            </a:r>
            <a:r>
              <a:rPr lang="en-US" sz="1400" dirty="0" smtClean="0">
                <a:latin typeface="Arial" pitchFamily="34" charset="0"/>
                <a:cs typeface="Arial" pitchFamily="34" charset="0"/>
              </a:rPr>
              <a:t>IV </a:t>
            </a:r>
            <a:r>
              <a:rPr lang="mn-MN" sz="1400" dirty="0" smtClean="0">
                <a:latin typeface="Arial" pitchFamily="34" charset="0"/>
                <a:cs typeface="Arial" pitchFamily="34" charset="0"/>
              </a:rPr>
              <a:t>сард, толгой </a:t>
            </a:r>
            <a:endParaRPr lang="en-US" sz="1400" dirty="0">
              <a:latin typeface="Arial" pitchFamily="34" charset="0"/>
              <a:cs typeface="Arial" pitchFamily="34" charset="0"/>
            </a:endParaRPr>
          </a:p>
        </p:txBody>
      </p:sp>
      <p:graphicFrame>
        <p:nvGraphicFramePr>
          <p:cNvPr id="9" name="Table 8"/>
          <p:cNvGraphicFramePr>
            <a:graphicFrameLocks noGrp="1"/>
          </p:cNvGraphicFramePr>
          <p:nvPr/>
        </p:nvGraphicFramePr>
        <p:xfrm>
          <a:off x="2362200" y="762000"/>
          <a:ext cx="2895600" cy="253365"/>
        </p:xfrm>
        <a:graphic>
          <a:graphicData uri="http://schemas.openxmlformats.org/drawingml/2006/table">
            <a:tbl>
              <a:tblPr/>
              <a:tblGrid>
                <a:gridCol w="2895600">
                  <a:extLst>
                    <a:ext uri="{9D8B030D-6E8A-4147-A177-3AD203B41FA5}">
                      <a16:colId xmlns:a16="http://schemas.microsoft.com/office/drawing/2014/main" val="20000"/>
                    </a:ext>
                  </a:extLst>
                </a:gridCol>
              </a:tblGrid>
              <a:tr h="253365">
                <a:tc>
                  <a:txBody>
                    <a:bodyPr/>
                    <a:lstStyle/>
                    <a:p>
                      <a:pPr algn="ctr" fontAlgn="b"/>
                      <a:r>
                        <a:rPr lang="mn-MN" sz="1600" b="1" i="0" u="none" strike="noStrike" dirty="0">
                          <a:solidFill>
                            <a:srgbClr val="000000"/>
                          </a:solidFill>
                          <a:latin typeface="Arial"/>
                        </a:rPr>
                        <a:t>МАЛ ТӨЛЛӨЛТ</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168001721"/>
              </p:ext>
            </p:extLst>
          </p:nvPr>
        </p:nvGraphicFramePr>
        <p:xfrm>
          <a:off x="6781800" y="1371600"/>
          <a:ext cx="4800597" cy="1981199"/>
        </p:xfrm>
        <a:graphic>
          <a:graphicData uri="http://schemas.openxmlformats.org/drawingml/2006/table">
            <a:tbl>
              <a:tblPr/>
              <a:tblGrid>
                <a:gridCol w="685798">
                  <a:extLst>
                    <a:ext uri="{9D8B030D-6E8A-4147-A177-3AD203B41FA5}">
                      <a16:colId xmlns:a16="http://schemas.microsoft.com/office/drawing/2014/main" val="20000"/>
                    </a:ext>
                  </a:extLst>
                </a:gridCol>
                <a:gridCol w="805511">
                  <a:extLst>
                    <a:ext uri="{9D8B030D-6E8A-4147-A177-3AD203B41FA5}">
                      <a16:colId xmlns:a16="http://schemas.microsoft.com/office/drawing/2014/main" val="20001"/>
                    </a:ext>
                  </a:extLst>
                </a:gridCol>
                <a:gridCol w="809568">
                  <a:extLst>
                    <a:ext uri="{9D8B030D-6E8A-4147-A177-3AD203B41FA5}">
                      <a16:colId xmlns:a16="http://schemas.microsoft.com/office/drawing/2014/main" val="20002"/>
                    </a:ext>
                  </a:extLst>
                </a:gridCol>
                <a:gridCol w="809568">
                  <a:extLst>
                    <a:ext uri="{9D8B030D-6E8A-4147-A177-3AD203B41FA5}">
                      <a16:colId xmlns:a16="http://schemas.microsoft.com/office/drawing/2014/main" val="20003"/>
                    </a:ext>
                  </a:extLst>
                </a:gridCol>
                <a:gridCol w="809568">
                  <a:extLst>
                    <a:ext uri="{9D8B030D-6E8A-4147-A177-3AD203B41FA5}">
                      <a16:colId xmlns:a16="http://schemas.microsoft.com/office/drawing/2014/main" val="20004"/>
                    </a:ext>
                  </a:extLst>
                </a:gridCol>
                <a:gridCol w="880584">
                  <a:extLst>
                    <a:ext uri="{9D8B030D-6E8A-4147-A177-3AD203B41FA5}">
                      <a16:colId xmlns:a16="http://schemas.microsoft.com/office/drawing/2014/main" val="20005"/>
                    </a:ext>
                  </a:extLst>
                </a:gridCol>
              </a:tblGrid>
              <a:tr h="281436">
                <a:tc>
                  <a:txBody>
                    <a:bodyPr/>
                    <a:lstStyle/>
                    <a:p>
                      <a:pPr algn="ctr" fontAlgn="b"/>
                      <a:r>
                        <a:rPr lang="en-US" sz="1200" b="0" i="0" u="none" strike="noStrike" dirty="0">
                          <a:solidFill>
                            <a:srgbClr val="000000"/>
                          </a:solidFill>
                          <a:latin typeface="Arial"/>
                        </a:rPr>
                        <a:t> </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2016 </a:t>
                      </a:r>
                      <a:r>
                        <a:rPr lang="en-US" sz="1200" b="0" i="0" u="none" strike="noStrike" dirty="0" smtClean="0">
                          <a:solidFill>
                            <a:srgbClr val="000000"/>
                          </a:solidFill>
                          <a:latin typeface="Arial"/>
                        </a:rPr>
                        <a:t>I-IV</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2017 </a:t>
                      </a:r>
                      <a:r>
                        <a:rPr lang="en-US" sz="1200" b="0" i="0" u="none" strike="noStrike" dirty="0" smtClean="0">
                          <a:solidFill>
                            <a:srgbClr val="000000"/>
                          </a:solidFill>
                          <a:latin typeface="Arial"/>
                        </a:rPr>
                        <a:t>I-IV</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2018 I-IV</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2019 I-IV</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2020 I-IV</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a16="http://schemas.microsoft.com/office/drawing/2014/main" val="10000"/>
                  </a:ext>
                </a:extLst>
              </a:tr>
              <a:tr h="292583">
                <a:tc>
                  <a:txBody>
                    <a:bodyPr/>
                    <a:lstStyle/>
                    <a:p>
                      <a:pPr algn="ctr" fontAlgn="b"/>
                      <a:r>
                        <a:rPr lang="mn-MN" sz="1200" b="1" i="0" u="none" strike="noStrike" dirty="0">
                          <a:solidFill>
                            <a:srgbClr val="000000"/>
                          </a:solidFill>
                          <a:latin typeface="Arial"/>
                        </a:rPr>
                        <a:t>Бүгд</a:t>
                      </a:r>
                    </a:p>
                  </a:txBody>
                  <a:tcPr marL="9525" marR="9525" marT="9525" marB="0" anchor="ctr">
                    <a:lnL>
                      <a:noFill/>
                    </a:lnL>
                    <a:lnR>
                      <a:noFill/>
                    </a:lnR>
                    <a:lnT>
                      <a:noFill/>
                    </a:lnT>
                    <a:lnB>
                      <a:noFill/>
                    </a:lnB>
                  </a:tcPr>
                </a:tc>
                <a:tc>
                  <a:txBody>
                    <a:bodyPr/>
                    <a:lstStyle/>
                    <a:p>
                      <a:pPr algn="ctr" rtl="0" fontAlgn="b"/>
                      <a:r>
                        <a:rPr lang="en-US" sz="1200" b="1" i="0" u="none" strike="noStrike" dirty="0">
                          <a:solidFill>
                            <a:srgbClr val="000000"/>
                          </a:solidFill>
                          <a:latin typeface="Arial"/>
                        </a:rPr>
                        <a:t>824151</a:t>
                      </a:r>
                    </a:p>
                  </a:txBody>
                  <a:tcPr marL="9525" marR="9525" marT="9525" marB="0" anchor="ctr">
                    <a:lnL>
                      <a:noFill/>
                    </a:lnL>
                    <a:lnR>
                      <a:noFill/>
                    </a:lnR>
                    <a:lnT>
                      <a:noFill/>
                    </a:lnT>
                    <a:lnB>
                      <a:noFill/>
                    </a:lnB>
                  </a:tcPr>
                </a:tc>
                <a:tc>
                  <a:txBody>
                    <a:bodyPr/>
                    <a:lstStyle/>
                    <a:p>
                      <a:pPr algn="ctr" rtl="0" fontAlgn="b"/>
                      <a:r>
                        <a:rPr lang="en-US" sz="1200" b="1" i="0" u="none" strike="noStrike" dirty="0">
                          <a:solidFill>
                            <a:srgbClr val="000000"/>
                          </a:solidFill>
                          <a:latin typeface="Arial"/>
                        </a:rPr>
                        <a:t>865948</a:t>
                      </a: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687017</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1046810</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1027464</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281436">
                <a:tc>
                  <a:txBody>
                    <a:bodyPr/>
                    <a:lstStyle/>
                    <a:p>
                      <a:pPr algn="ctr" fontAlgn="b"/>
                      <a:r>
                        <a:rPr lang="mn-MN" sz="1200" b="0" i="0" u="none" strike="noStrike">
                          <a:solidFill>
                            <a:srgbClr val="000000"/>
                          </a:solidFill>
                          <a:latin typeface="Arial"/>
                        </a:rPr>
                        <a:t>Унага</a:t>
                      </a:r>
                    </a:p>
                  </a:txBody>
                  <a:tcPr marL="9525" marR="9525" marT="9525" marB="0" anchor="ctr">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9711</a:t>
                      </a:r>
                    </a:p>
                  </a:txBody>
                  <a:tcPr marL="9525" marR="9525" marT="9525" marB="0" anchor="ctr">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11194</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10181</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17697</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19996</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a16="http://schemas.microsoft.com/office/drawing/2014/main" val="10002"/>
                  </a:ext>
                </a:extLst>
              </a:tr>
              <a:tr h="281436">
                <a:tc>
                  <a:txBody>
                    <a:bodyPr/>
                    <a:lstStyle/>
                    <a:p>
                      <a:pPr algn="ctr" fontAlgn="b"/>
                      <a:r>
                        <a:rPr lang="mn-MN" sz="1200" b="0" i="0" u="none" strike="noStrike">
                          <a:solidFill>
                            <a:srgbClr val="000000"/>
                          </a:solidFill>
                          <a:latin typeface="Arial"/>
                        </a:rPr>
                        <a:t>Тугал</a:t>
                      </a:r>
                    </a:p>
                  </a:txBody>
                  <a:tcPr marL="9525" marR="9525" marT="9525" marB="0" anchor="ctr">
                    <a:lnL>
                      <a:noFill/>
                    </a:lnL>
                    <a:lnR>
                      <a:noFill/>
                    </a:lnR>
                    <a:lnT>
                      <a:noFill/>
                    </a:lnT>
                    <a:lnB>
                      <a:noFill/>
                    </a:lnB>
                  </a:tcPr>
                </a:tc>
                <a:tc>
                  <a:txBody>
                    <a:bodyPr/>
                    <a:lstStyle/>
                    <a:p>
                      <a:pPr algn="ctr" rtl="0" fontAlgn="b"/>
                      <a:r>
                        <a:rPr lang="en-US" sz="1200" b="0" i="0" u="none" strike="noStrike" dirty="0">
                          <a:solidFill>
                            <a:srgbClr val="000000"/>
                          </a:solidFill>
                          <a:latin typeface="Arial"/>
                        </a:rPr>
                        <a:t>19605</a:t>
                      </a:r>
                    </a:p>
                  </a:txBody>
                  <a:tcPr marL="9525" marR="9525" marT="9525" marB="0" anchor="ctr">
                    <a:lnL>
                      <a:noFill/>
                    </a:lnL>
                    <a:lnR>
                      <a:noFill/>
                    </a:lnR>
                    <a:lnT>
                      <a:noFill/>
                    </a:lnT>
                    <a:lnB>
                      <a:noFill/>
                    </a:lnB>
                  </a:tcPr>
                </a:tc>
                <a:tc>
                  <a:txBody>
                    <a:bodyPr/>
                    <a:lstStyle/>
                    <a:p>
                      <a:pPr algn="ctr" rtl="0" fontAlgn="b"/>
                      <a:r>
                        <a:rPr lang="en-US" sz="1200" b="0" i="0" u="none" strike="noStrike" dirty="0">
                          <a:solidFill>
                            <a:srgbClr val="000000"/>
                          </a:solidFill>
                          <a:latin typeface="Arial"/>
                        </a:rPr>
                        <a:t>20548</a:t>
                      </a: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21220</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27903</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32227</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281436">
                <a:tc>
                  <a:txBody>
                    <a:bodyPr/>
                    <a:lstStyle/>
                    <a:p>
                      <a:pPr algn="ctr" fontAlgn="b"/>
                      <a:r>
                        <a:rPr lang="mn-MN" sz="1200" b="0" i="0" u="none" strike="noStrike">
                          <a:solidFill>
                            <a:srgbClr val="000000"/>
                          </a:solidFill>
                          <a:latin typeface="Arial"/>
                        </a:rPr>
                        <a:t>Ботго</a:t>
                      </a:r>
                    </a:p>
                  </a:txBody>
                  <a:tcPr marL="9525" marR="9525" marT="9525" marB="0" anchor="ctr">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563</a:t>
                      </a:r>
                    </a:p>
                  </a:txBody>
                  <a:tcPr marL="9525" marR="9525" marT="9525" marB="0" anchor="ctr">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728</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540</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707</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928</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a16="http://schemas.microsoft.com/office/drawing/2014/main" val="10004"/>
                  </a:ext>
                </a:extLst>
              </a:tr>
              <a:tr h="281436">
                <a:tc>
                  <a:txBody>
                    <a:bodyPr/>
                    <a:lstStyle/>
                    <a:p>
                      <a:pPr algn="ctr" fontAlgn="b"/>
                      <a:r>
                        <a:rPr lang="mn-MN" sz="1200" b="0" i="0" u="none" strike="noStrike">
                          <a:solidFill>
                            <a:srgbClr val="000000"/>
                          </a:solidFill>
                          <a:latin typeface="Arial"/>
                        </a:rPr>
                        <a:t>Хурга</a:t>
                      </a:r>
                    </a:p>
                  </a:txBody>
                  <a:tcPr marL="9525" marR="9525" marT="9525" marB="0" anchor="ctr">
                    <a:lnL>
                      <a:noFill/>
                    </a:lnL>
                    <a:lnR>
                      <a:noFill/>
                    </a:lnR>
                    <a:lnT>
                      <a:noFill/>
                    </a:lnT>
                    <a:lnB>
                      <a:noFill/>
                    </a:lnB>
                  </a:tcPr>
                </a:tc>
                <a:tc>
                  <a:txBody>
                    <a:bodyPr/>
                    <a:lstStyle/>
                    <a:p>
                      <a:pPr algn="ctr" rtl="0" fontAlgn="b"/>
                      <a:r>
                        <a:rPr lang="en-US" sz="1200" b="0" i="0" u="none" strike="noStrike" dirty="0">
                          <a:solidFill>
                            <a:srgbClr val="000000"/>
                          </a:solidFill>
                          <a:latin typeface="Arial"/>
                        </a:rPr>
                        <a:t>476356</a:t>
                      </a:r>
                    </a:p>
                  </a:txBody>
                  <a:tcPr marL="9525" marR="9525" marT="9525" marB="0" anchor="ctr">
                    <a:lnL>
                      <a:noFill/>
                    </a:lnL>
                    <a:lnR>
                      <a:noFill/>
                    </a:lnR>
                    <a:lnT>
                      <a:noFill/>
                    </a:lnT>
                    <a:lnB>
                      <a:noFill/>
                    </a:lnB>
                  </a:tcPr>
                </a:tc>
                <a:tc>
                  <a:txBody>
                    <a:bodyPr/>
                    <a:lstStyle/>
                    <a:p>
                      <a:pPr algn="ctr" rtl="0" fontAlgn="b"/>
                      <a:r>
                        <a:rPr lang="en-US" sz="1200" b="0" i="0" u="none" strike="noStrike" dirty="0">
                          <a:solidFill>
                            <a:srgbClr val="000000"/>
                          </a:solidFill>
                          <a:latin typeface="Arial"/>
                        </a:rPr>
                        <a:t>483795</a:t>
                      </a: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411448</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601041</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589372</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281436">
                <a:tc>
                  <a:txBody>
                    <a:bodyPr/>
                    <a:lstStyle/>
                    <a:p>
                      <a:pPr algn="ctr" fontAlgn="b"/>
                      <a:r>
                        <a:rPr lang="mn-MN" sz="1200" b="0" i="0" u="none" strike="noStrike" dirty="0">
                          <a:solidFill>
                            <a:srgbClr val="000000"/>
                          </a:solidFill>
                          <a:latin typeface="Arial"/>
                        </a:rPr>
                        <a:t>Ишиг</a:t>
                      </a:r>
                    </a:p>
                  </a:txBody>
                  <a:tcPr marL="9525" marR="9525" marT="9525" marB="0" anchor="ctr">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317916</a:t>
                      </a:r>
                    </a:p>
                  </a:txBody>
                  <a:tcPr marL="9525" marR="9525" marT="9525" marB="0" anchor="ctr">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349683</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243628</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399462</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384941</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a16="http://schemas.microsoft.com/office/drawing/2014/main" val="10006"/>
                  </a:ext>
                </a:extLst>
              </a:tr>
            </a:tbl>
          </a:graphicData>
        </a:graphic>
      </p:graphicFrame>
      <p:sp>
        <p:nvSpPr>
          <p:cNvPr id="6" name="Rectangle 5"/>
          <p:cNvSpPr/>
          <p:nvPr/>
        </p:nvSpPr>
        <p:spPr>
          <a:xfrm>
            <a:off x="4987521" y="3520374"/>
            <a:ext cx="2978957" cy="507831"/>
          </a:xfrm>
          <a:prstGeom prst="rect">
            <a:avLst/>
          </a:prstGeom>
        </p:spPr>
        <p:txBody>
          <a:bodyPr wrap="none">
            <a:spAutoFit/>
          </a:bodyPr>
          <a:lstStyle/>
          <a:p>
            <a:pPr indent="457200" algn="ctr">
              <a:lnSpc>
                <a:spcPct val="150000"/>
              </a:lnSpc>
              <a:spcAft>
                <a:spcPts val="0"/>
              </a:spcAft>
            </a:pPr>
            <a:r>
              <a:rPr lang="mn-MN" dirty="0">
                <a:latin typeface="Arial" panose="020B0604020202020204" pitchFamily="34" charset="0"/>
                <a:ea typeface="Times New Roman" panose="02020603050405020304" pitchFamily="18" charset="0"/>
              </a:rPr>
              <a:t>МАЛ ТӨЛЛӨЛТ /хувь/</a:t>
            </a:r>
            <a:endParaRPr lang="en-US" sz="2000" dirty="0">
              <a:effectLst/>
              <a:latin typeface="Times New Roman" panose="02020603050405020304" pitchFamily="18" charset="0"/>
              <a:ea typeface="Times New Roman" panose="02020603050405020304" pitchFamily="18" charset="0"/>
            </a:endParaRPr>
          </a:p>
        </p:txBody>
      </p:sp>
      <p:graphicFrame>
        <p:nvGraphicFramePr>
          <p:cNvPr id="11" name="Chart 10"/>
          <p:cNvGraphicFramePr/>
          <p:nvPr>
            <p:extLst>
              <p:ext uri="{D42A27DB-BD31-4B8C-83A1-F6EECF244321}">
                <p14:modId xmlns:p14="http://schemas.microsoft.com/office/powerpoint/2010/main" val="2520120189"/>
              </p:ext>
            </p:extLst>
          </p:nvPr>
        </p:nvGraphicFramePr>
        <p:xfrm>
          <a:off x="3200400" y="4059474"/>
          <a:ext cx="6553200" cy="22726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bwMode="auto">
          <a:xfrm>
            <a:off x="1219200" y="389361"/>
            <a:ext cx="975360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Хөдөө аж ахуй</a:t>
            </a:r>
            <a:endParaRPr lang="mn-MN" sz="2400" b="1" dirty="0">
              <a:solidFill>
                <a:schemeClr val="bg1"/>
              </a:solidFill>
              <a:latin typeface="Arial" pitchFamily="34" charset="0"/>
              <a:cs typeface="Arial" pitchFamily="34" charset="0"/>
            </a:endParaRPr>
          </a:p>
        </p:txBody>
      </p:sp>
      <p:sp>
        <p:nvSpPr>
          <p:cNvPr id="5" name="Rectangle 4"/>
          <p:cNvSpPr/>
          <p:nvPr/>
        </p:nvSpPr>
        <p:spPr>
          <a:xfrm>
            <a:off x="1295400" y="1295400"/>
            <a:ext cx="5105400" cy="1815882"/>
          </a:xfrm>
          <a:prstGeom prst="rect">
            <a:avLst/>
          </a:prstGeom>
        </p:spPr>
        <p:txBody>
          <a:bodyPr wrap="square">
            <a:spAutoFit/>
          </a:bodyPr>
          <a:lstStyle/>
          <a:p>
            <a:pPr algn="just"/>
            <a:r>
              <a:rPr lang="en-US" sz="1600" b="1" dirty="0" err="1">
                <a:latin typeface="Arial" panose="020B0604020202020204" pitchFamily="34" charset="0"/>
                <a:cs typeface="Arial" panose="020B0604020202020204" pitchFamily="34" charset="0"/>
              </a:rPr>
              <a:t>Том</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малын</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зүй</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бус</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хорогдол</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5</a:t>
            </a:r>
            <a:r>
              <a:rPr lang="mn-MN" sz="1600" dirty="0">
                <a:latin typeface="Arial" panose="020B0604020202020204" pitchFamily="34" charset="0"/>
                <a:cs typeface="Arial" panose="020B0604020202020204" pitchFamily="34" charset="0"/>
              </a:rPr>
              <a:t>-р сарын 1-ний  байдлаар аймгийн дүнгээр 82.0 мянган том мал зүй бусаар хорогдоод байгаа нь өнгөрсөн оны мөн үеэс 5.3  дахин буюу 66.5 мянган толгойгоор  өссөн  байна. Нийт хорогдолд хээлтэгчийн хорогдол 18.7 хув</a:t>
            </a:r>
            <a:r>
              <a:rPr lang="en-US" sz="1600" dirty="0">
                <a:latin typeface="Arial" panose="020B0604020202020204" pitchFamily="34" charset="0"/>
                <a:cs typeface="Arial" panose="020B0604020202020204" pitchFamily="34" charset="0"/>
              </a:rPr>
              <a:t>ь</a:t>
            </a:r>
            <a:r>
              <a:rPr lang="mn-MN" sz="1600" dirty="0">
                <a:latin typeface="Arial" panose="020B0604020202020204" pitchFamily="34" charset="0"/>
                <a:cs typeface="Arial" panose="020B0604020202020204" pitchFamily="34" charset="0"/>
              </a:rPr>
              <a:t>, бог малын хорогдол 89.2 хувь, бод малын хорогдол 10.8 хувийг тус тус эзэлж байна</a:t>
            </a:r>
            <a:r>
              <a:rPr lang="mn-MN" sz="1600" dirty="0" smtClean="0">
                <a:latin typeface="Arial" panose="020B0604020202020204" pitchFamily="34" charset="0"/>
                <a:cs typeface="Arial" panose="020B0604020202020204" pitchFamily="34" charset="0"/>
              </a:rPr>
              <a:t>.</a:t>
            </a:r>
            <a:endParaRPr lang="en-US" sz="1600" dirty="0">
              <a:latin typeface="Arial" pitchFamily="34" charset="0"/>
              <a:cs typeface="Arial" pitchFamily="34" charset="0"/>
            </a:endParaRPr>
          </a:p>
        </p:txBody>
      </p:sp>
      <p:graphicFrame>
        <p:nvGraphicFramePr>
          <p:cNvPr id="6" name="Table 5"/>
          <p:cNvGraphicFramePr>
            <a:graphicFrameLocks noGrp="1"/>
          </p:cNvGraphicFramePr>
          <p:nvPr/>
        </p:nvGraphicFramePr>
        <p:xfrm>
          <a:off x="2362200" y="990601"/>
          <a:ext cx="3124200" cy="304800"/>
        </p:xfrm>
        <a:graphic>
          <a:graphicData uri="http://schemas.openxmlformats.org/drawingml/2006/table">
            <a:tbl>
              <a:tblPr/>
              <a:tblGrid>
                <a:gridCol w="3124200">
                  <a:extLst>
                    <a:ext uri="{9D8B030D-6E8A-4147-A177-3AD203B41FA5}">
                      <a16:colId xmlns:a16="http://schemas.microsoft.com/office/drawing/2014/main" val="20000"/>
                    </a:ext>
                  </a:extLst>
                </a:gridCol>
              </a:tblGrid>
              <a:tr h="304800">
                <a:tc>
                  <a:txBody>
                    <a:bodyPr/>
                    <a:lstStyle/>
                    <a:p>
                      <a:pPr algn="l" fontAlgn="b"/>
                      <a:r>
                        <a:rPr lang="ru-RU" sz="1400" b="1" i="0" u="none" strike="noStrike" dirty="0">
                          <a:solidFill>
                            <a:srgbClr val="000000"/>
                          </a:solidFill>
                          <a:latin typeface="Arial" pitchFamily="34" charset="0"/>
                          <a:cs typeface="Arial" pitchFamily="34" charset="0"/>
                        </a:rPr>
                        <a:t>ТОМ МАЛЫН ЗҮЙ БУС ХОРОГДОЛ</a:t>
                      </a: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64934494"/>
              </p:ext>
            </p:extLst>
          </p:nvPr>
        </p:nvGraphicFramePr>
        <p:xfrm>
          <a:off x="6553200" y="1447803"/>
          <a:ext cx="5029199" cy="1752596"/>
        </p:xfrm>
        <a:graphic>
          <a:graphicData uri="http://schemas.openxmlformats.org/drawingml/2006/table">
            <a:tbl>
              <a:tblPr/>
              <a:tblGrid>
                <a:gridCol w="893744">
                  <a:extLst>
                    <a:ext uri="{9D8B030D-6E8A-4147-A177-3AD203B41FA5}">
                      <a16:colId xmlns:a16="http://schemas.microsoft.com/office/drawing/2014/main" val="20000"/>
                    </a:ext>
                  </a:extLst>
                </a:gridCol>
                <a:gridCol w="852085">
                  <a:extLst>
                    <a:ext uri="{9D8B030D-6E8A-4147-A177-3AD203B41FA5}">
                      <a16:colId xmlns:a16="http://schemas.microsoft.com/office/drawing/2014/main" val="20001"/>
                    </a:ext>
                  </a:extLst>
                </a:gridCol>
                <a:gridCol w="852085">
                  <a:extLst>
                    <a:ext uri="{9D8B030D-6E8A-4147-A177-3AD203B41FA5}">
                      <a16:colId xmlns:a16="http://schemas.microsoft.com/office/drawing/2014/main" val="20002"/>
                    </a:ext>
                  </a:extLst>
                </a:gridCol>
                <a:gridCol w="852085">
                  <a:extLst>
                    <a:ext uri="{9D8B030D-6E8A-4147-A177-3AD203B41FA5}">
                      <a16:colId xmlns:a16="http://schemas.microsoft.com/office/drawing/2014/main" val="20003"/>
                    </a:ext>
                  </a:extLst>
                </a:gridCol>
                <a:gridCol w="852085">
                  <a:extLst>
                    <a:ext uri="{9D8B030D-6E8A-4147-A177-3AD203B41FA5}">
                      <a16:colId xmlns:a16="http://schemas.microsoft.com/office/drawing/2014/main" val="20004"/>
                    </a:ext>
                  </a:extLst>
                </a:gridCol>
                <a:gridCol w="727115">
                  <a:extLst>
                    <a:ext uri="{9D8B030D-6E8A-4147-A177-3AD203B41FA5}">
                      <a16:colId xmlns:a16="http://schemas.microsoft.com/office/drawing/2014/main" val="20005"/>
                    </a:ext>
                  </a:extLst>
                </a:gridCol>
              </a:tblGrid>
              <a:tr h="427833">
                <a:tc>
                  <a:txBody>
                    <a:bodyPr/>
                    <a:lstStyle/>
                    <a:p>
                      <a:pPr algn="l" fontAlgn="b"/>
                      <a:r>
                        <a:rPr lang="en-US" sz="1200" b="0" i="0" u="none" strike="noStrike" dirty="0">
                          <a:solidFill>
                            <a:srgbClr val="000000"/>
                          </a:solidFill>
                          <a:latin typeface="Arial"/>
                        </a:rPr>
                        <a:t> </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2016 </a:t>
                      </a:r>
                      <a:r>
                        <a:rPr lang="en-US" sz="1200" b="0" i="0" u="none" strike="noStrike" dirty="0" smtClean="0">
                          <a:solidFill>
                            <a:srgbClr val="000000"/>
                          </a:solidFill>
                          <a:latin typeface="Arial"/>
                        </a:rPr>
                        <a:t>I-IV</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2017 </a:t>
                      </a:r>
                      <a:r>
                        <a:rPr lang="en-US" sz="1200" b="0" i="0" u="none" strike="noStrike" dirty="0" smtClean="0">
                          <a:solidFill>
                            <a:srgbClr val="000000"/>
                          </a:solidFill>
                          <a:latin typeface="Arial"/>
                        </a:rPr>
                        <a:t>I-IV</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2018 I-IV</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2019 I-IV</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2020 I-IV</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a16="http://schemas.microsoft.com/office/drawing/2014/main" val="10000"/>
                  </a:ext>
                </a:extLst>
              </a:tr>
              <a:tr h="228033">
                <a:tc>
                  <a:txBody>
                    <a:bodyPr/>
                    <a:lstStyle/>
                    <a:p>
                      <a:pPr algn="ctr" fontAlgn="b"/>
                      <a:r>
                        <a:rPr lang="mn-MN" sz="1200" b="1" i="0" u="none" strike="noStrike" dirty="0">
                          <a:solidFill>
                            <a:srgbClr val="000000"/>
                          </a:solidFill>
                          <a:latin typeface="Arial"/>
                        </a:rPr>
                        <a:t>Бүгд</a:t>
                      </a:r>
                    </a:p>
                  </a:txBody>
                  <a:tcPr marL="9525" marR="9525" marT="9525" marB="0" anchor="ctr">
                    <a:lnL>
                      <a:noFill/>
                    </a:lnL>
                    <a:lnR>
                      <a:noFill/>
                    </a:lnR>
                    <a:lnT>
                      <a:noFill/>
                    </a:lnT>
                    <a:lnB>
                      <a:noFill/>
                    </a:lnB>
                  </a:tcPr>
                </a:tc>
                <a:tc>
                  <a:txBody>
                    <a:bodyPr/>
                    <a:lstStyle/>
                    <a:p>
                      <a:pPr algn="ctr" rtl="0" fontAlgn="b"/>
                      <a:r>
                        <a:rPr lang="en-US" sz="1200" b="1" i="0" u="none" strike="noStrike" dirty="0">
                          <a:solidFill>
                            <a:srgbClr val="000000"/>
                          </a:solidFill>
                          <a:latin typeface="Arial"/>
                        </a:rPr>
                        <a:t>114354</a:t>
                      </a:r>
                    </a:p>
                  </a:txBody>
                  <a:tcPr marL="9525" marR="9525" marT="9525" marB="0" anchor="b">
                    <a:lnL>
                      <a:noFill/>
                    </a:lnL>
                    <a:lnR>
                      <a:noFill/>
                    </a:lnR>
                    <a:lnT>
                      <a:noFill/>
                    </a:lnT>
                    <a:lnB>
                      <a:noFill/>
                    </a:lnB>
                  </a:tcPr>
                </a:tc>
                <a:tc>
                  <a:txBody>
                    <a:bodyPr/>
                    <a:lstStyle/>
                    <a:p>
                      <a:pPr algn="ctr" rtl="0" fontAlgn="b"/>
                      <a:r>
                        <a:rPr lang="en-US" sz="1200" b="1" i="0" u="none" strike="noStrike" dirty="0">
                          <a:solidFill>
                            <a:srgbClr val="000000"/>
                          </a:solidFill>
                          <a:latin typeface="Arial"/>
                        </a:rPr>
                        <a:t>24660</a:t>
                      </a:r>
                    </a:p>
                  </a:txBody>
                  <a:tcPr marL="9525" marR="9525" marT="9525" marB="0" anchor="b">
                    <a:lnL>
                      <a:noFill/>
                    </a:lnL>
                    <a:lnR>
                      <a:noFill/>
                    </a:lnR>
                    <a:lnT>
                      <a:noFill/>
                    </a:lnT>
                    <a:lnB>
                      <a:noFill/>
                    </a:lnB>
                  </a:tcPr>
                </a:tc>
                <a:tc>
                  <a:txBody>
                    <a:bodyPr/>
                    <a:lstStyle/>
                    <a:p>
                      <a:pPr algn="ctr" fontAlgn="b"/>
                      <a:r>
                        <a:rPr lang="en-US" sz="1200" b="1" i="0" u="none" strike="noStrike" dirty="0" smtClean="0">
                          <a:solidFill>
                            <a:srgbClr val="000000"/>
                          </a:solidFill>
                          <a:latin typeface="Arial"/>
                        </a:rPr>
                        <a:t>146588</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15499</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82058</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219346">
                <a:tc>
                  <a:txBody>
                    <a:bodyPr/>
                    <a:lstStyle/>
                    <a:p>
                      <a:pPr algn="ctr" fontAlgn="b"/>
                      <a:r>
                        <a:rPr lang="mn-MN" sz="1200" b="0" i="0" u="none" strike="noStrike" dirty="0">
                          <a:solidFill>
                            <a:srgbClr val="000000"/>
                          </a:solidFill>
                          <a:latin typeface="Arial"/>
                        </a:rPr>
                        <a:t>Адуу</a:t>
                      </a:r>
                    </a:p>
                  </a:txBody>
                  <a:tcPr marL="9525" marR="9525" marT="9525" marB="0" anchor="ctr">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2011</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710</a:t>
                      </a:r>
                    </a:p>
                  </a:txBody>
                  <a:tcPr marL="9525" marR="9525" marT="9525" marB="0" anchor="b">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1866</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982</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3199</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a16="http://schemas.microsoft.com/office/drawing/2014/main" val="10002"/>
                  </a:ext>
                </a:extLst>
              </a:tr>
              <a:tr h="219346">
                <a:tc>
                  <a:txBody>
                    <a:bodyPr/>
                    <a:lstStyle/>
                    <a:p>
                      <a:pPr algn="ctr" fontAlgn="b"/>
                      <a:r>
                        <a:rPr lang="mn-MN" sz="1200" b="0" i="0" u="none" strike="noStrike" dirty="0">
                          <a:solidFill>
                            <a:srgbClr val="000000"/>
                          </a:solidFill>
                          <a:latin typeface="Arial"/>
                        </a:rPr>
                        <a:t>Үхэр</a:t>
                      </a:r>
                    </a:p>
                  </a:txBody>
                  <a:tcPr marL="9525" marR="9525" marT="9525" marB="0" anchor="ctr">
                    <a:lnL>
                      <a:noFill/>
                    </a:lnL>
                    <a:lnR>
                      <a:noFill/>
                    </a:lnR>
                    <a:lnT>
                      <a:noFill/>
                    </a:lnT>
                    <a:lnB>
                      <a:noFill/>
                    </a:lnB>
                  </a:tcPr>
                </a:tc>
                <a:tc>
                  <a:txBody>
                    <a:bodyPr/>
                    <a:lstStyle/>
                    <a:p>
                      <a:pPr algn="ctr" rtl="0" fontAlgn="b"/>
                      <a:r>
                        <a:rPr lang="en-US" sz="1200" b="0" i="0" u="none" strike="noStrike" dirty="0">
                          <a:solidFill>
                            <a:srgbClr val="000000"/>
                          </a:solidFill>
                          <a:latin typeface="Arial"/>
                        </a:rPr>
                        <a:t>7101</a:t>
                      </a:r>
                    </a:p>
                  </a:txBody>
                  <a:tcPr marL="9525" marR="9525" marT="9525" marB="0" anchor="b">
                    <a:lnL>
                      <a:noFill/>
                    </a:lnL>
                    <a:lnR>
                      <a:noFill/>
                    </a:lnR>
                    <a:lnT>
                      <a:noFill/>
                    </a:lnT>
                    <a:lnB>
                      <a:noFill/>
                    </a:lnB>
                  </a:tcPr>
                </a:tc>
                <a:tc>
                  <a:txBody>
                    <a:bodyPr/>
                    <a:lstStyle/>
                    <a:p>
                      <a:pPr algn="ctr" rtl="0" fontAlgn="b"/>
                      <a:r>
                        <a:rPr lang="en-US" sz="1200" b="0" i="0" u="none" strike="noStrike" dirty="0">
                          <a:solidFill>
                            <a:srgbClr val="000000"/>
                          </a:solidFill>
                          <a:latin typeface="Arial"/>
                        </a:rPr>
                        <a:t>1616</a:t>
                      </a:r>
                    </a:p>
                  </a:txBody>
                  <a:tcPr marL="9525" marR="9525" marT="9525" marB="0" anchor="b">
                    <a:lnL>
                      <a:noFill/>
                    </a:lnL>
                    <a:lnR>
                      <a:noFill/>
                    </a:lnR>
                    <a:lnT>
                      <a:noFill/>
                    </a:lnT>
                    <a:lnB>
                      <a:noFill/>
                    </a:lnB>
                  </a:tcPr>
                </a:tc>
                <a:tc>
                  <a:txBody>
                    <a:bodyPr/>
                    <a:lstStyle/>
                    <a:p>
                      <a:pPr algn="ctr" fontAlgn="b"/>
                      <a:r>
                        <a:rPr lang="en-US" sz="1200" b="0" i="0" u="none" strike="noStrike" dirty="0" smtClean="0">
                          <a:solidFill>
                            <a:srgbClr val="000000"/>
                          </a:solidFill>
                          <a:latin typeface="Arial"/>
                        </a:rPr>
                        <a:t>4384</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1611</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5674</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219346">
                <a:tc>
                  <a:txBody>
                    <a:bodyPr/>
                    <a:lstStyle/>
                    <a:p>
                      <a:pPr algn="ctr" fontAlgn="b"/>
                      <a:r>
                        <a:rPr lang="mn-MN" sz="1200" b="0" i="0" u="none" strike="noStrike" dirty="0">
                          <a:solidFill>
                            <a:srgbClr val="000000"/>
                          </a:solidFill>
                          <a:latin typeface="Arial"/>
                        </a:rPr>
                        <a:t>Тэмээ</a:t>
                      </a:r>
                    </a:p>
                  </a:txBody>
                  <a:tcPr marL="9525" marR="9525" marT="9525" marB="0" anchor="ctr">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8</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0</a:t>
                      </a:r>
                    </a:p>
                  </a:txBody>
                  <a:tcPr marL="9525" marR="9525" marT="9525" marB="0" anchor="b">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28</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a16="http://schemas.microsoft.com/office/drawing/2014/main" val="10004"/>
                  </a:ext>
                </a:extLst>
              </a:tr>
              <a:tr h="219346">
                <a:tc>
                  <a:txBody>
                    <a:bodyPr/>
                    <a:lstStyle/>
                    <a:p>
                      <a:pPr algn="ctr" fontAlgn="b"/>
                      <a:r>
                        <a:rPr lang="mn-MN" sz="1200" b="0" i="0" u="none" strike="noStrike" dirty="0">
                          <a:solidFill>
                            <a:srgbClr val="000000"/>
                          </a:solidFill>
                          <a:latin typeface="Arial"/>
                        </a:rPr>
                        <a:t>Хонь</a:t>
                      </a:r>
                    </a:p>
                  </a:txBody>
                  <a:tcPr marL="9525" marR="9525" marT="9525" marB="0" anchor="ctr">
                    <a:lnL>
                      <a:noFill/>
                    </a:lnL>
                    <a:lnR>
                      <a:noFill/>
                    </a:lnR>
                    <a:lnT>
                      <a:noFill/>
                    </a:lnT>
                    <a:lnB>
                      <a:noFill/>
                    </a:lnB>
                  </a:tcPr>
                </a:tc>
                <a:tc>
                  <a:txBody>
                    <a:bodyPr/>
                    <a:lstStyle/>
                    <a:p>
                      <a:pPr algn="ctr" rtl="0" fontAlgn="b"/>
                      <a:r>
                        <a:rPr lang="en-US" sz="1200" b="0" i="0" u="none" strike="noStrike" dirty="0">
                          <a:solidFill>
                            <a:srgbClr val="000000"/>
                          </a:solidFill>
                          <a:latin typeface="Arial"/>
                        </a:rPr>
                        <a:t>48289</a:t>
                      </a:r>
                    </a:p>
                  </a:txBody>
                  <a:tcPr marL="9525" marR="9525" marT="9525" marB="0" anchor="b">
                    <a:lnL>
                      <a:noFill/>
                    </a:lnL>
                    <a:lnR>
                      <a:noFill/>
                    </a:lnR>
                    <a:lnT>
                      <a:noFill/>
                    </a:lnT>
                    <a:lnB>
                      <a:noFill/>
                    </a:lnB>
                  </a:tcPr>
                </a:tc>
                <a:tc>
                  <a:txBody>
                    <a:bodyPr/>
                    <a:lstStyle/>
                    <a:p>
                      <a:pPr algn="ctr" rtl="0" fontAlgn="b"/>
                      <a:r>
                        <a:rPr lang="en-US" sz="1200" b="0" i="0" u="none" strike="noStrike" dirty="0">
                          <a:solidFill>
                            <a:srgbClr val="000000"/>
                          </a:solidFill>
                          <a:latin typeface="Arial"/>
                        </a:rPr>
                        <a:t>12598</a:t>
                      </a:r>
                    </a:p>
                  </a:txBody>
                  <a:tcPr marL="9525" marR="9525" marT="9525" marB="0" anchor="b">
                    <a:lnL>
                      <a:noFill/>
                    </a:lnL>
                    <a:lnR>
                      <a:noFill/>
                    </a:lnR>
                    <a:lnT>
                      <a:noFill/>
                    </a:lnT>
                    <a:lnB>
                      <a:noFill/>
                    </a:lnB>
                  </a:tcPr>
                </a:tc>
                <a:tc>
                  <a:txBody>
                    <a:bodyPr/>
                    <a:lstStyle/>
                    <a:p>
                      <a:pPr algn="ctr" fontAlgn="b"/>
                      <a:r>
                        <a:rPr lang="en-US" sz="1200" b="0" i="0" u="none" strike="noStrike" dirty="0" smtClean="0">
                          <a:solidFill>
                            <a:srgbClr val="000000"/>
                          </a:solidFill>
                          <a:latin typeface="Arial"/>
                        </a:rPr>
                        <a:t>58260</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5486</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42351</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219346">
                <a:tc>
                  <a:txBody>
                    <a:bodyPr/>
                    <a:lstStyle/>
                    <a:p>
                      <a:pPr algn="ctr" fontAlgn="b"/>
                      <a:r>
                        <a:rPr lang="mn-MN" sz="1200" b="0" i="0" u="none" strike="noStrike" dirty="0">
                          <a:solidFill>
                            <a:srgbClr val="000000"/>
                          </a:solidFill>
                          <a:latin typeface="Arial"/>
                        </a:rPr>
                        <a:t>Ямаа</a:t>
                      </a:r>
                    </a:p>
                  </a:txBody>
                  <a:tcPr marL="9525" marR="9525" marT="9525" marB="0" anchor="ctr">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56945</a:t>
                      </a:r>
                    </a:p>
                  </a:txBody>
                  <a:tcPr marL="9525" marR="9525" marT="9525" marB="0" anchor="b">
                    <a:lnL>
                      <a:noFill/>
                    </a:lnL>
                    <a:lnR>
                      <a:noFill/>
                    </a:lnR>
                    <a:lnT>
                      <a:noFill/>
                    </a:lnT>
                    <a:lnB>
                      <a:noFill/>
                    </a:lnB>
                    <a:solidFill>
                      <a:srgbClr val="FAC090"/>
                    </a:solidFill>
                  </a:tcPr>
                </a:tc>
                <a:tc>
                  <a:txBody>
                    <a:bodyPr/>
                    <a:lstStyle/>
                    <a:p>
                      <a:pPr algn="ctr" rtl="0" fontAlgn="b"/>
                      <a:r>
                        <a:rPr lang="en-US" sz="1200" b="0" i="0" u="none" strike="noStrike" dirty="0">
                          <a:solidFill>
                            <a:srgbClr val="000000"/>
                          </a:solidFill>
                          <a:latin typeface="Arial"/>
                        </a:rPr>
                        <a:t>9736</a:t>
                      </a:r>
                    </a:p>
                  </a:txBody>
                  <a:tcPr marL="9525" marR="9525" marT="9525" marB="0" anchor="b">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82050</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7417</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30829</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6629400" y="914400"/>
            <a:ext cx="4800600" cy="523220"/>
          </a:xfrm>
          <a:prstGeom prst="rect">
            <a:avLst/>
          </a:prstGeom>
        </p:spPr>
        <p:txBody>
          <a:bodyPr wrap="square">
            <a:spAutoFit/>
          </a:bodyPr>
          <a:lstStyle/>
          <a:p>
            <a:r>
              <a:rPr lang="mn-MN" sz="1400" b="1" dirty="0" smtClean="0">
                <a:latin typeface="Arial" pitchFamily="34" charset="0"/>
                <a:cs typeface="Arial" pitchFamily="34" charset="0"/>
              </a:rPr>
              <a:t>ЗҮЙ БУСААР ХОРОГДСОН ТОМ МАЛ</a:t>
            </a:r>
            <a:r>
              <a:rPr lang="mn-MN" sz="1400" dirty="0" smtClean="0">
                <a:latin typeface="Arial" pitchFamily="34" charset="0"/>
                <a:cs typeface="Arial" pitchFamily="34" charset="0"/>
              </a:rPr>
              <a:t>, төрлөөр, аймгийн дүнгээр, жил бүрийн эхний </a:t>
            </a:r>
            <a:r>
              <a:rPr lang="en-US" sz="1400" dirty="0" smtClean="0">
                <a:latin typeface="Arial" pitchFamily="34" charset="0"/>
                <a:cs typeface="Arial" pitchFamily="34" charset="0"/>
              </a:rPr>
              <a:t>IV </a:t>
            </a:r>
            <a:r>
              <a:rPr lang="mn-MN" sz="1400" dirty="0" smtClean="0">
                <a:latin typeface="Arial" pitchFamily="34" charset="0"/>
                <a:cs typeface="Arial" pitchFamily="34" charset="0"/>
              </a:rPr>
              <a:t>сард, толгой</a:t>
            </a:r>
            <a:endParaRPr lang="en-US" sz="1400" dirty="0">
              <a:latin typeface="Arial" pitchFamily="34" charset="0"/>
              <a:cs typeface="Arial" pitchFamily="34" charset="0"/>
            </a:endParaRPr>
          </a:p>
        </p:txBody>
      </p:sp>
      <p:sp>
        <p:nvSpPr>
          <p:cNvPr id="2" name="Rectangle 1"/>
          <p:cNvSpPr/>
          <p:nvPr/>
        </p:nvSpPr>
        <p:spPr>
          <a:xfrm>
            <a:off x="4071231" y="3523393"/>
            <a:ext cx="5116337" cy="369332"/>
          </a:xfrm>
          <a:prstGeom prst="rect">
            <a:avLst/>
          </a:prstGeom>
        </p:spPr>
        <p:txBody>
          <a:bodyPr wrap="none">
            <a:spAutoFit/>
          </a:bodyPr>
          <a:lstStyle/>
          <a:p>
            <a:r>
              <a:rPr lang="mn-MN" dirty="0">
                <a:latin typeface="Arial" panose="020B0604020202020204" pitchFamily="34" charset="0"/>
                <a:ea typeface="Times New Roman" panose="02020603050405020304" pitchFamily="18" charset="0"/>
              </a:rPr>
              <a:t>ЗҮЙ БУСААР ХОРОГДСОН ТОМ МАЛ /толгой/</a:t>
            </a:r>
            <a:endParaRPr lang="en-US" dirty="0"/>
          </a:p>
        </p:txBody>
      </p:sp>
      <p:graphicFrame>
        <p:nvGraphicFramePr>
          <p:cNvPr id="10" name="Chart 9"/>
          <p:cNvGraphicFramePr/>
          <p:nvPr>
            <p:extLst>
              <p:ext uri="{D42A27DB-BD31-4B8C-83A1-F6EECF244321}">
                <p14:modId xmlns:p14="http://schemas.microsoft.com/office/powerpoint/2010/main" val="23433622"/>
              </p:ext>
            </p:extLst>
          </p:nvPr>
        </p:nvGraphicFramePr>
        <p:xfrm>
          <a:off x="3190874" y="4135387"/>
          <a:ext cx="7096125" cy="2113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Аж үйлдвэр</a:t>
            </a:r>
            <a:endParaRPr lang="mn-MN" sz="2400" b="1" dirty="0">
              <a:solidFill>
                <a:schemeClr val="bg1"/>
              </a:solidFill>
              <a:latin typeface="Arial" pitchFamily="34" charset="0"/>
              <a:cs typeface="Arial" pitchFamily="34" charset="0"/>
            </a:endParaRPr>
          </a:p>
        </p:txBody>
      </p:sp>
      <p:sp>
        <p:nvSpPr>
          <p:cNvPr id="14" name="Rectangle 13"/>
          <p:cNvSpPr/>
          <p:nvPr/>
        </p:nvSpPr>
        <p:spPr>
          <a:xfrm>
            <a:off x="2895600" y="914400"/>
            <a:ext cx="7391400" cy="338554"/>
          </a:xfrm>
          <a:prstGeom prst="rect">
            <a:avLst/>
          </a:prstGeom>
        </p:spPr>
        <p:txBody>
          <a:bodyPr wrap="square">
            <a:spAutoFit/>
          </a:bodyPr>
          <a:lstStyle/>
          <a:p>
            <a:r>
              <a:rPr lang="mn-MN" sz="1600" b="1" dirty="0" smtClean="0">
                <a:latin typeface="Arial" pitchFamily="34" charset="0"/>
                <a:cs typeface="Arial" pitchFamily="34" charset="0"/>
              </a:rPr>
              <a:t>АЖ ҮЙЛДВЭРИЙН НИЙТ ҮЙЛДВЭРЛЭЛ, </a:t>
            </a:r>
            <a:r>
              <a:rPr lang="mn-MN" sz="1400" dirty="0" smtClean="0">
                <a:latin typeface="Arial" pitchFamily="34" charset="0"/>
                <a:cs typeface="Arial" pitchFamily="34" charset="0"/>
              </a:rPr>
              <a:t>салбараар, өссөн дүнгээр </a:t>
            </a:r>
            <a:r>
              <a:rPr lang="en-US" sz="1400" dirty="0" smtClean="0">
                <a:latin typeface="Arial" pitchFamily="34" charset="0"/>
                <a:cs typeface="Arial" pitchFamily="34" charset="0"/>
              </a:rPr>
              <a:t>, </a:t>
            </a:r>
            <a:r>
              <a:rPr lang="mn-MN" sz="1400" dirty="0" smtClean="0">
                <a:latin typeface="Arial" pitchFamily="34" charset="0"/>
                <a:cs typeface="Arial" pitchFamily="34" charset="0"/>
              </a:rPr>
              <a:t>сая төгрөг</a:t>
            </a:r>
            <a:endParaRPr lang="en-US" sz="1600" dirty="0">
              <a:latin typeface="Arial" pitchFamily="34" charset="0"/>
              <a:cs typeface="Arial" pitchFamily="34" charset="0"/>
            </a:endParaRPr>
          </a:p>
        </p:txBody>
      </p:sp>
      <p:pic>
        <p:nvPicPr>
          <p:cNvPr id="2" name="Picture 1" descr="\\exchange_server\TAMGIIN GAZAR\OLON NIITTEI HARILTSAH HELTES\Khanui.L\icons\Untitled-113.png"/>
          <p:cNvPicPr>
            <a:picLocks noChangeAspect="1" noChangeArrowheads="1"/>
          </p:cNvPicPr>
          <p:nvPr/>
        </p:nvPicPr>
        <p:blipFill>
          <a:blip r:embed="rId2" cstate="print"/>
          <a:srcRect/>
          <a:stretch>
            <a:fillRect/>
          </a:stretch>
        </p:blipFill>
        <p:spPr bwMode="auto">
          <a:xfrm>
            <a:off x="1143000" y="838200"/>
            <a:ext cx="838200" cy="838200"/>
          </a:xfrm>
          <a:prstGeom prst="rect">
            <a:avLst/>
          </a:prstGeom>
          <a:noFill/>
        </p:spPr>
      </p:pic>
      <p:sp>
        <p:nvSpPr>
          <p:cNvPr id="11265" name="Rectangle 1"/>
          <p:cNvSpPr>
            <a:spLocks noChangeArrowheads="1"/>
          </p:cNvSpPr>
          <p:nvPr/>
        </p:nvSpPr>
        <p:spPr bwMode="auto">
          <a:xfrm>
            <a:off x="1371600" y="1358834"/>
            <a:ext cx="3657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mn-MN" sz="1200" b="1" dirty="0" smtClean="0">
                <a:latin typeface="Arial" pitchFamily="34" charset="0"/>
                <a:cs typeface="Arial" pitchFamily="34" charset="0"/>
              </a:rPr>
              <a:t>АЖ ҮЙЛДВЭР </a:t>
            </a:r>
            <a:endParaRPr lang="en-US" sz="1200" b="1" dirty="0" smtClean="0">
              <a:latin typeface="Arial" pitchFamily="34" charset="0"/>
              <a:cs typeface="Arial" pitchFamily="34" charset="0"/>
            </a:endParaRPr>
          </a:p>
          <a:p>
            <a:pPr algn="just"/>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Аж</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үйлдвэрийн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нийт</a:t>
            </a:r>
            <a:r>
              <a:rPr lang="mn-MN" sz="1200" dirty="0" smtClean="0">
                <a:latin typeface="Arial" pitchFamily="34" charset="0"/>
                <a:cs typeface="Arial" pitchFamily="34" charset="0"/>
              </a:rPr>
              <a:t> б</a:t>
            </a:r>
            <a:r>
              <a:rPr lang="en-US" sz="1200" dirty="0" err="1" smtClean="0">
                <a:latin typeface="Arial" pitchFamily="34" charset="0"/>
                <a:cs typeface="Arial" pitchFamily="34" charset="0"/>
              </a:rPr>
              <a:t>үтээгдэхүүний</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үйлдвэрлэл</a:t>
            </a:r>
            <a:r>
              <a:rPr lang="en-US" sz="1200" dirty="0" smtClean="0">
                <a:latin typeface="Arial" pitchFamily="34" charset="0"/>
                <a:cs typeface="Arial" pitchFamily="34" charset="0"/>
              </a:rPr>
              <a:t> 5</a:t>
            </a:r>
            <a:r>
              <a:rPr lang="mn-MN" sz="1200" dirty="0" smtClean="0">
                <a:latin typeface="Arial" pitchFamily="34" charset="0"/>
                <a:cs typeface="Arial" pitchFamily="34" charset="0"/>
              </a:rPr>
              <a:t> сарын 1-ний </a:t>
            </a:r>
            <a:r>
              <a:rPr lang="en-US" sz="1200" dirty="0" err="1" smtClean="0">
                <a:latin typeface="Arial" pitchFamily="34" charset="0"/>
                <a:cs typeface="Arial" pitchFamily="34" charset="0"/>
              </a:rPr>
              <a:t>байдлаар</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оны</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үнээр</a:t>
            </a:r>
            <a:r>
              <a:rPr lang="en-US" sz="1200" dirty="0" smtClean="0">
                <a:latin typeface="Arial" pitchFamily="34" charset="0"/>
                <a:cs typeface="Arial" pitchFamily="34" charset="0"/>
              </a:rPr>
              <a:t>  8</a:t>
            </a:r>
            <a:r>
              <a:rPr lang="mn-MN" sz="1200" dirty="0" smtClean="0">
                <a:latin typeface="Arial" pitchFamily="34" charset="0"/>
                <a:cs typeface="Arial" pitchFamily="34" charset="0"/>
              </a:rPr>
              <a:t> тэрбум </a:t>
            </a:r>
            <a:r>
              <a:rPr lang="en-US" sz="1200" dirty="0" smtClean="0">
                <a:latin typeface="Arial" pitchFamily="34" charset="0"/>
                <a:cs typeface="Arial" pitchFamily="34" charset="0"/>
              </a:rPr>
              <a:t>170.2 </a:t>
            </a:r>
            <a:r>
              <a:rPr lang="mn-MN" sz="1200" dirty="0" smtClean="0">
                <a:latin typeface="Arial" pitchFamily="34" charset="0"/>
                <a:cs typeface="Arial" pitchFamily="34" charset="0"/>
              </a:rPr>
              <a:t>сая</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төгрөг</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болж</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өнгөрсөн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он</a:t>
            </a:r>
            <a:r>
              <a:rPr lang="mn-MN" sz="1200" dirty="0" smtClean="0">
                <a:latin typeface="Arial" pitchFamily="34" charset="0"/>
                <a:cs typeface="Arial" pitchFamily="34" charset="0"/>
              </a:rPr>
              <a:t>оос </a:t>
            </a:r>
            <a:r>
              <a:rPr lang="en-US" sz="1200" dirty="0" smtClean="0">
                <a:latin typeface="Arial" pitchFamily="34" charset="0"/>
                <a:cs typeface="Arial" pitchFamily="34" charset="0"/>
              </a:rPr>
              <a:t>1.8 </a:t>
            </a:r>
            <a:r>
              <a:rPr lang="mn-MN" sz="1200" dirty="0" smtClean="0">
                <a:latin typeface="Arial" pitchFamily="34" charset="0"/>
                <a:cs typeface="Arial" pitchFamily="34" charset="0"/>
              </a:rPr>
              <a:t>дахин </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буюу</a:t>
            </a:r>
            <a:r>
              <a:rPr lang="en-US" sz="1200" dirty="0" smtClean="0">
                <a:latin typeface="Arial" pitchFamily="34" charset="0"/>
                <a:cs typeface="Arial" pitchFamily="34" charset="0"/>
              </a:rPr>
              <a:t> </a:t>
            </a:r>
            <a:r>
              <a:rPr lang="mn-MN" sz="1200" dirty="0" smtClean="0">
                <a:latin typeface="Arial" pitchFamily="34" charset="0"/>
                <a:cs typeface="Arial" pitchFamily="34" charset="0"/>
              </a:rPr>
              <a:t>3747 сая </a:t>
            </a:r>
            <a:r>
              <a:rPr lang="en-US" sz="1200" dirty="0" err="1" smtClean="0">
                <a:latin typeface="Arial" pitchFamily="34" charset="0"/>
                <a:cs typeface="Arial" pitchFamily="34" charset="0"/>
              </a:rPr>
              <a:t>төгрөгөөр</a:t>
            </a:r>
            <a:r>
              <a:rPr lang="en-US" sz="1200" dirty="0" smtClean="0">
                <a:latin typeface="Arial" pitchFamily="34" charset="0"/>
                <a:cs typeface="Arial" pitchFamily="34" charset="0"/>
              </a:rPr>
              <a:t> </a:t>
            </a:r>
            <a:r>
              <a:rPr lang="mn-MN" sz="1200" dirty="0" smtClean="0">
                <a:latin typeface="Arial" pitchFamily="34" charset="0"/>
                <a:cs typeface="Arial" pitchFamily="34" charset="0"/>
              </a:rPr>
              <a:t>өссөн  байна. Нийт үйлдвэрлэлээс ААНэгжийн үйлдвэрлэл нь  6 тэрбум 578.5 сая төгрөг, иргэдийн үйлдвэрлэл нь</a:t>
            </a:r>
            <a:r>
              <a:rPr lang="en-US" sz="1200" dirty="0" smtClean="0">
                <a:latin typeface="Arial" pitchFamily="34" charset="0"/>
                <a:cs typeface="Arial" pitchFamily="34" charset="0"/>
              </a:rPr>
              <a:t> 1 </a:t>
            </a:r>
            <a:r>
              <a:rPr lang="mn-MN" sz="1200" dirty="0" smtClean="0">
                <a:latin typeface="Arial" pitchFamily="34" charset="0"/>
                <a:cs typeface="Arial" pitchFamily="34" charset="0"/>
              </a:rPr>
              <a:t>тэрбум 591.7 сая төгрөг болсон байна.</a:t>
            </a:r>
            <a:endParaRPr lang="en-US" sz="1200" dirty="0">
              <a:latin typeface="Arial" pitchFamily="34" charset="0"/>
              <a:cs typeface="Arial" pitchFamily="34" charset="0"/>
            </a:endParaRPr>
          </a:p>
        </p:txBody>
      </p:sp>
      <p:cxnSp>
        <p:nvCxnSpPr>
          <p:cNvPr id="9" name="Straight Connector 8"/>
          <p:cNvCxnSpPr/>
          <p:nvPr/>
        </p:nvCxnSpPr>
        <p:spPr>
          <a:xfrm>
            <a:off x="5181600" y="1447800"/>
            <a:ext cx="0" cy="18288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71600" y="3276600"/>
            <a:ext cx="9982200" cy="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sp>
        <p:nvSpPr>
          <p:cNvPr id="1229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4" name="Rectangle 6"/>
          <p:cNvSpPr>
            <a:spLocks noChangeArrowheads="1"/>
          </p:cNvSpPr>
          <p:nvPr/>
        </p:nvSpPr>
        <p:spPr bwMode="auto">
          <a:xfrm>
            <a:off x="0" y="8001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5" name="Table 14"/>
          <p:cNvGraphicFramePr>
            <a:graphicFrameLocks noGrp="1"/>
          </p:cNvGraphicFramePr>
          <p:nvPr/>
        </p:nvGraphicFramePr>
        <p:xfrm>
          <a:off x="5257802" y="1371599"/>
          <a:ext cx="6476998" cy="1752601"/>
        </p:xfrm>
        <a:graphic>
          <a:graphicData uri="http://schemas.openxmlformats.org/drawingml/2006/table">
            <a:tbl>
              <a:tblPr/>
              <a:tblGrid>
                <a:gridCol w="2290646">
                  <a:extLst>
                    <a:ext uri="{9D8B030D-6E8A-4147-A177-3AD203B41FA5}">
                      <a16:colId xmlns:a16="http://schemas.microsoft.com/office/drawing/2014/main" val="20000"/>
                    </a:ext>
                  </a:extLst>
                </a:gridCol>
                <a:gridCol w="631902">
                  <a:extLst>
                    <a:ext uri="{9D8B030D-6E8A-4147-A177-3AD203B41FA5}">
                      <a16:colId xmlns:a16="http://schemas.microsoft.com/office/drawing/2014/main" val="20001"/>
                    </a:ext>
                  </a:extLst>
                </a:gridCol>
                <a:gridCol w="710890">
                  <a:extLst>
                    <a:ext uri="{9D8B030D-6E8A-4147-A177-3AD203B41FA5}">
                      <a16:colId xmlns:a16="http://schemas.microsoft.com/office/drawing/2014/main" val="20002"/>
                    </a:ext>
                  </a:extLst>
                </a:gridCol>
                <a:gridCol w="710890">
                  <a:extLst>
                    <a:ext uri="{9D8B030D-6E8A-4147-A177-3AD203B41FA5}">
                      <a16:colId xmlns:a16="http://schemas.microsoft.com/office/drawing/2014/main" val="20003"/>
                    </a:ext>
                  </a:extLst>
                </a:gridCol>
                <a:gridCol w="710890">
                  <a:extLst>
                    <a:ext uri="{9D8B030D-6E8A-4147-A177-3AD203B41FA5}">
                      <a16:colId xmlns:a16="http://schemas.microsoft.com/office/drawing/2014/main" val="20004"/>
                    </a:ext>
                  </a:extLst>
                </a:gridCol>
                <a:gridCol w="631902">
                  <a:extLst>
                    <a:ext uri="{9D8B030D-6E8A-4147-A177-3AD203B41FA5}">
                      <a16:colId xmlns:a16="http://schemas.microsoft.com/office/drawing/2014/main" val="20005"/>
                    </a:ext>
                  </a:extLst>
                </a:gridCol>
                <a:gridCol w="789878">
                  <a:extLst>
                    <a:ext uri="{9D8B030D-6E8A-4147-A177-3AD203B41FA5}">
                      <a16:colId xmlns:a16="http://schemas.microsoft.com/office/drawing/2014/main" val="20006"/>
                    </a:ext>
                  </a:extLst>
                </a:gridCol>
              </a:tblGrid>
              <a:tr h="221278">
                <a:tc rowSpan="2">
                  <a:txBody>
                    <a:bodyPr/>
                    <a:lstStyle/>
                    <a:p>
                      <a:pPr algn="ctr" rtl="0" fontAlgn="ctr"/>
                      <a:r>
                        <a:rPr lang="mn-MN" sz="1100" b="0" i="0" u="none" strike="noStrike" dirty="0">
                          <a:solidFill>
                            <a:srgbClr val="000000"/>
                          </a:solidFill>
                          <a:latin typeface="Arial" pitchFamily="34" charset="0"/>
                          <a:cs typeface="Arial" pitchFamily="34" charset="0"/>
                        </a:rPr>
                        <a:t>Аж үйлдвэрийн салбар</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rowSpan="2">
                  <a:txBody>
                    <a:bodyPr/>
                    <a:lstStyle/>
                    <a:p>
                      <a:pPr algn="ctr" rtl="0" fontAlgn="ctr"/>
                      <a:r>
                        <a:rPr lang="en-US" sz="1100" b="0" i="0" u="none" strike="noStrike" dirty="0" smtClean="0">
                          <a:solidFill>
                            <a:srgbClr val="000000"/>
                          </a:solidFill>
                          <a:latin typeface="Arial" pitchFamily="34" charset="0"/>
                          <a:cs typeface="Arial" pitchFamily="34" charset="0"/>
                        </a:rPr>
                        <a:t>2015</a:t>
                      </a:r>
                      <a:endParaRPr lang="en-US" sz="11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rowSpan="2">
                  <a:txBody>
                    <a:bodyPr/>
                    <a:lstStyle/>
                    <a:p>
                      <a:pPr algn="ctr" rtl="0" fontAlgn="ctr"/>
                      <a:r>
                        <a:rPr lang="en-US" sz="1100" b="0" i="0" u="none" strike="noStrike" dirty="0" smtClean="0">
                          <a:solidFill>
                            <a:srgbClr val="000000"/>
                          </a:solidFill>
                          <a:latin typeface="Arial" pitchFamily="34" charset="0"/>
                          <a:cs typeface="Arial" pitchFamily="34" charset="0"/>
                        </a:rPr>
                        <a:t>2016</a:t>
                      </a:r>
                      <a:r>
                        <a:rPr lang="en-US" sz="1100" b="0"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rowSpan="2">
                  <a:txBody>
                    <a:bodyPr/>
                    <a:lstStyle/>
                    <a:p>
                      <a:pPr algn="ctr" rtl="0" fontAlgn="ctr"/>
                      <a:r>
                        <a:rPr lang="en-US" sz="1100" b="0" i="0" u="none" strike="noStrike" dirty="0" smtClean="0">
                          <a:solidFill>
                            <a:srgbClr val="000000"/>
                          </a:solidFill>
                          <a:latin typeface="Arial" pitchFamily="34" charset="0"/>
                          <a:cs typeface="Arial" pitchFamily="34" charset="0"/>
                        </a:rPr>
                        <a:t>2017</a:t>
                      </a:r>
                      <a:r>
                        <a:rPr lang="en-US" sz="1100" b="0"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rowSpan="2">
                  <a:txBody>
                    <a:bodyPr/>
                    <a:lstStyle/>
                    <a:p>
                      <a:pPr algn="ctr" rtl="0" fontAlgn="ctr"/>
                      <a:r>
                        <a:rPr lang="en-US" sz="1100" b="0" i="0" u="none" strike="noStrike" dirty="0">
                          <a:solidFill>
                            <a:srgbClr val="000000"/>
                          </a:solidFill>
                          <a:latin typeface="Arial" pitchFamily="34" charset="0"/>
                          <a:cs typeface="Arial"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rowSpan="2">
                  <a:txBody>
                    <a:bodyPr/>
                    <a:lstStyle/>
                    <a:p>
                      <a:pPr algn="ctr" rtl="0" fontAlgn="ctr"/>
                      <a:r>
                        <a:rPr lang="en-US" sz="1100" b="0" i="0" u="none" strike="noStrike" dirty="0">
                          <a:solidFill>
                            <a:srgbClr val="000000"/>
                          </a:solidFill>
                          <a:latin typeface="Arial" pitchFamily="34" charset="0"/>
                          <a:cs typeface="Arial"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b"/>
                      <a:r>
                        <a:rPr lang="en-US" sz="1100" b="0" i="0" u="none" strike="noStrike" dirty="0" smtClean="0">
                          <a:solidFill>
                            <a:srgbClr val="000000"/>
                          </a:solidFill>
                          <a:latin typeface="Arial" pitchFamily="34" charset="0"/>
                          <a:cs typeface="Arial" pitchFamily="34" charset="0"/>
                        </a:rPr>
                        <a:t>2019</a:t>
                      </a:r>
                      <a:r>
                        <a:rPr lang="en-US" sz="1100" b="0"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91161">
                <a:tc vMerge="1">
                  <a:txBody>
                    <a:bodyPr/>
                    <a:lstStyle/>
                    <a:p>
                      <a:endParaRPr lang="en-US"/>
                    </a:p>
                  </a:txBody>
                  <a:tcPr/>
                </a:tc>
                <a:tc vMerge="1">
                  <a:txBody>
                    <a:bodyPr/>
                    <a:lstStyle/>
                    <a:p>
                      <a:pPr algn="ctr" rtl="0" fontAlgn="ctr"/>
                      <a:endParaRPr lang="en-US" sz="11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en-US" sz="11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pPr algn="ctr" rtl="0" fontAlgn="ctr"/>
                      <a:endParaRPr lang="en-US" sz="11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a:txBody>
                    <a:bodyPr/>
                    <a:lstStyle/>
                    <a:p>
                      <a:pPr algn="l" rtl="0" fontAlgn="b"/>
                      <a:r>
                        <a:rPr lang="en-US" sz="1100" b="0" i="0" u="none" strike="noStrike" dirty="0" smtClean="0">
                          <a:solidFill>
                            <a:srgbClr val="000000"/>
                          </a:solidFill>
                          <a:latin typeface="Arial" pitchFamily="34" charset="0"/>
                          <a:cs typeface="Arial" pitchFamily="34" charset="0"/>
                        </a:rPr>
                        <a:t>      2018</a:t>
                      </a:r>
                      <a:endParaRPr lang="en-US" sz="1100" b="0"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1"/>
                  </a:ext>
                </a:extLst>
              </a:tr>
              <a:tr h="322475">
                <a:tc>
                  <a:txBody>
                    <a:bodyPr/>
                    <a:lstStyle/>
                    <a:p>
                      <a:pPr algn="l" rtl="0" fontAlgn="ctr"/>
                      <a:r>
                        <a:rPr lang="en-US" sz="1100" b="0" i="0" u="none" strike="noStrike" dirty="0" smtClean="0">
                          <a:solidFill>
                            <a:srgbClr val="000000"/>
                          </a:solidFill>
                          <a:latin typeface="Arial" pitchFamily="34" charset="0"/>
                          <a:cs typeface="Arial" pitchFamily="34" charset="0"/>
                        </a:rPr>
                        <a:t>  </a:t>
                      </a:r>
                      <a:r>
                        <a:rPr lang="mn-MN" sz="1100" b="0" i="0" u="none" strike="noStrike" dirty="0" smtClean="0">
                          <a:solidFill>
                            <a:srgbClr val="000000"/>
                          </a:solidFill>
                          <a:latin typeface="Arial" pitchFamily="34" charset="0"/>
                          <a:cs typeface="Arial" pitchFamily="34" charset="0"/>
                        </a:rPr>
                        <a:t>Нийт </a:t>
                      </a:r>
                      <a:r>
                        <a:rPr lang="mn-MN" sz="1100" b="0" i="0" u="none" strike="noStrike" dirty="0">
                          <a:solidFill>
                            <a:srgbClr val="000000"/>
                          </a:solidFill>
                          <a:latin typeface="Arial" pitchFamily="34" charset="0"/>
                          <a:cs typeface="Arial" pitchFamily="34" charset="0"/>
                        </a:rPr>
                        <a:t>дүн</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latin typeface="Arial" pitchFamily="34" charset="0"/>
                          <a:cs typeface="Arial" pitchFamily="34" charset="0"/>
                        </a:rPr>
                        <a:t>4797.0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latin typeface="Arial" pitchFamily="34" charset="0"/>
                          <a:cs typeface="Arial" pitchFamily="34" charset="0"/>
                        </a:rPr>
                        <a:t>4928.5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latin typeface="Arial" pitchFamily="34" charset="0"/>
                          <a:cs typeface="Arial" pitchFamily="34" charset="0"/>
                        </a:rPr>
                        <a:t>4832.5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latin typeface="Arial" pitchFamily="34" charset="0"/>
                          <a:cs typeface="Arial" pitchFamily="34" charset="0"/>
                        </a:rPr>
                        <a:t>4423.2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sz="1100" b="0" i="0" u="none" strike="noStrike" dirty="0">
                          <a:solidFill>
                            <a:srgbClr val="000000"/>
                          </a:solidFill>
                          <a:latin typeface="Arial" pitchFamily="34" charset="0"/>
                          <a:cs typeface="Arial" pitchFamily="34" charset="0"/>
                        </a:rPr>
                        <a:t>8182.4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1.8</a:t>
                      </a:r>
                      <a:r>
                        <a:rPr lang="en-US" sz="1100" kern="1200" baseline="30000" dirty="0" smtClean="0">
                          <a:solidFill>
                            <a:schemeClr val="tx1"/>
                          </a:solidFill>
                          <a:latin typeface="Arial" pitchFamily="34" charset="0"/>
                          <a:ea typeface="+mn-ea"/>
                          <a:cs typeface="Arial" pitchFamily="34" charset="0"/>
                        </a:rPr>
                        <a:t>2</a:t>
                      </a:r>
                      <a:endParaRPr lang="en-US" sz="1100" b="0" i="0" u="none" strike="noStrike" dirty="0">
                        <a:solidFill>
                          <a:srgbClr val="000000"/>
                        </a:solidFill>
                        <a:latin typeface="Arial" pitchFamily="34" charset="0"/>
                        <a:cs typeface="Arial"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398554">
                <a:tc>
                  <a:txBody>
                    <a:bodyPr/>
                    <a:lstStyle/>
                    <a:p>
                      <a:pPr algn="l" rtl="0" fontAlgn="ctr"/>
                      <a:r>
                        <a:rPr lang="en-US" sz="1100" b="0" i="0" u="none" strike="noStrike" dirty="0" smtClean="0">
                          <a:solidFill>
                            <a:srgbClr val="000000"/>
                          </a:solidFill>
                          <a:latin typeface="Arial" pitchFamily="34" charset="0"/>
                          <a:cs typeface="Arial" pitchFamily="34" charset="0"/>
                        </a:rPr>
                        <a:t>  </a:t>
                      </a:r>
                      <a:r>
                        <a:rPr lang="mn-MN" sz="1100" b="0" i="0" u="none" strike="noStrike" dirty="0" smtClean="0">
                          <a:solidFill>
                            <a:srgbClr val="000000"/>
                          </a:solidFill>
                          <a:latin typeface="Arial" pitchFamily="34" charset="0"/>
                          <a:cs typeface="Arial" pitchFamily="34" charset="0"/>
                        </a:rPr>
                        <a:t>Боловсруулах </a:t>
                      </a:r>
                      <a:r>
                        <a:rPr lang="mn-MN" sz="1100" b="0" i="0" u="none" strike="noStrike" dirty="0">
                          <a:solidFill>
                            <a:srgbClr val="000000"/>
                          </a:solidFill>
                          <a:latin typeface="Arial" pitchFamily="34" charset="0"/>
                          <a:cs typeface="Arial" pitchFamily="34" charset="0"/>
                        </a:rPr>
                        <a:t>үйлдвэр</a:t>
                      </a:r>
                    </a:p>
                  </a:txBody>
                  <a:tcPr marL="9525" marR="9525" marT="9525" marB="0" anchor="ctr">
                    <a:lnL>
                      <a:noFill/>
                    </a:lnL>
                    <a:lnR>
                      <a:noFill/>
                    </a:lnR>
                    <a:lnT>
                      <a:noFill/>
                    </a:lnT>
                    <a:lnB>
                      <a:noFill/>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1722.7</a:t>
                      </a:r>
                    </a:p>
                  </a:txBody>
                  <a:tcPr marL="9525" marR="9525" marT="9525" marB="0" anchor="ctr">
                    <a:lnL>
                      <a:noFill/>
                    </a:lnL>
                    <a:lnR>
                      <a:noFill/>
                    </a:lnR>
                    <a:lnT>
                      <a:noFill/>
                    </a:lnT>
                    <a:lnB>
                      <a:noFill/>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2197.3</a:t>
                      </a:r>
                    </a:p>
                  </a:txBody>
                  <a:tcPr marL="9525" marR="9525" marT="9525" marB="0" anchor="ctr">
                    <a:lnL>
                      <a:noFill/>
                    </a:lnL>
                    <a:lnR>
                      <a:noFill/>
                    </a:lnR>
                    <a:lnT>
                      <a:noFill/>
                    </a:lnT>
                    <a:lnB>
                      <a:noFill/>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2159.7</a:t>
                      </a:r>
                    </a:p>
                  </a:txBody>
                  <a:tcPr marL="9525" marR="9525" marT="9525" marB="0" anchor="ctr">
                    <a:lnL>
                      <a:noFill/>
                    </a:lnL>
                    <a:lnR>
                      <a:noFill/>
                    </a:lnR>
                    <a:lnT>
                      <a:noFill/>
                    </a:lnT>
                    <a:lnB>
                      <a:noFill/>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1399.1</a:t>
                      </a:r>
                    </a:p>
                  </a:txBody>
                  <a:tcPr marL="9525" marR="9525" marT="9525" marB="0" anchor="ctr">
                    <a:lnL>
                      <a:noFill/>
                    </a:lnL>
                    <a:lnR>
                      <a:noFill/>
                    </a:lnR>
                    <a:lnT>
                      <a:noFill/>
                    </a:lnT>
                    <a:lnB>
                      <a:noFill/>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5047.0</a:t>
                      </a:r>
                    </a:p>
                  </a:txBody>
                  <a:tcPr marL="9525" marR="9525" marT="9525" marB="0" anchor="ctr">
                    <a:lnL>
                      <a:noFill/>
                    </a:lnL>
                    <a:lnR>
                      <a:noFill/>
                    </a:lnR>
                    <a:lnT>
                      <a:noFill/>
                    </a:lnT>
                    <a:lnB>
                      <a:noFill/>
                    </a:lnB>
                    <a:solidFill>
                      <a:srgbClr val="FFFFFF"/>
                    </a:solidFill>
                  </a:tcPr>
                </a:tc>
                <a:tc>
                  <a:txBody>
                    <a:bodyPr/>
                    <a:lstStyle/>
                    <a:p>
                      <a:pPr algn="ctr" rtl="0" fontAlgn="b"/>
                      <a:r>
                        <a:rPr lang="en-US" sz="1100" kern="1200" dirty="0" smtClean="0">
                          <a:solidFill>
                            <a:schemeClr val="tx1"/>
                          </a:solidFill>
                          <a:latin typeface="Arial" pitchFamily="34" charset="0"/>
                          <a:ea typeface="+mn-ea"/>
                          <a:cs typeface="Arial" pitchFamily="34" charset="0"/>
                        </a:rPr>
                        <a:t>3.6</a:t>
                      </a:r>
                      <a:r>
                        <a:rPr lang="en-US" sz="1100" kern="1200" baseline="30000" dirty="0" smtClean="0">
                          <a:solidFill>
                            <a:schemeClr val="tx1"/>
                          </a:solidFill>
                          <a:latin typeface="Arial" pitchFamily="34" charset="0"/>
                          <a:ea typeface="+mn-ea"/>
                          <a:cs typeface="Arial" pitchFamily="34" charset="0"/>
                        </a:rPr>
                        <a:t>2</a:t>
                      </a:r>
                      <a:endParaRPr lang="en-US" sz="11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619133">
                <a:tc>
                  <a:txBody>
                    <a:bodyPr/>
                    <a:lstStyle/>
                    <a:p>
                      <a:pPr algn="ctr" rtl="0" fontAlgn="ctr"/>
                      <a:r>
                        <a:rPr lang="mn-MN" sz="1100" b="0" i="0" u="none" strike="noStrike" dirty="0">
                          <a:solidFill>
                            <a:srgbClr val="000000"/>
                          </a:solidFill>
                          <a:latin typeface="Arial" pitchFamily="34" charset="0"/>
                          <a:cs typeface="Arial" pitchFamily="34" charset="0"/>
                        </a:rPr>
                        <a:t>Цахилгаан, дулааны эрчим хүч үйлдвэрлэл, усан хангамж</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3074.3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2731.2</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2672.8</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3024.1</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latin typeface="Arial" pitchFamily="34" charset="0"/>
                          <a:cs typeface="Arial" pitchFamily="34" charset="0"/>
                        </a:rPr>
                        <a:t>3135.4</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pitchFamily="34" charset="0"/>
                          <a:cs typeface="Arial" pitchFamily="34" charset="0"/>
                        </a:rPr>
                        <a:t>103.7</a:t>
                      </a:r>
                      <a:endParaRPr lang="en-US" sz="11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aphicFrame>
        <p:nvGraphicFramePr>
          <p:cNvPr id="22" name="Chart 21"/>
          <p:cNvGraphicFramePr/>
          <p:nvPr/>
        </p:nvGraphicFramePr>
        <p:xfrm>
          <a:off x="1371600" y="3352800"/>
          <a:ext cx="9982200" cy="32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136650" y="300335"/>
            <a:ext cx="9912350" cy="830997"/>
          </a:xfrm>
          <a:prstGeom prst="rect">
            <a:avLst/>
          </a:prstGeom>
          <a:solidFill>
            <a:srgbClr val="558237"/>
          </a:solidFill>
          <a:ln w="9525">
            <a:solidFill>
              <a:schemeClr val="accent1"/>
            </a:solid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ЗАВХАН АЙМГИЙН НИЙГЭМ</a:t>
            </a:r>
            <a:r>
              <a:rPr lang="mn-MN" sz="2400" b="1" dirty="0">
                <a:solidFill>
                  <a:schemeClr val="bg1"/>
                </a:solidFill>
                <a:latin typeface="Arial" pitchFamily="34" charset="0"/>
                <a:cs typeface="Arial" pitchFamily="34" charset="0"/>
              </a:rPr>
              <a:t>, ЭДИЙН ЗАСГИЙН БАЙДАЛ - Үндсэн үзүүлэлт</a:t>
            </a:r>
          </a:p>
        </p:txBody>
      </p:sp>
      <p:graphicFrame>
        <p:nvGraphicFramePr>
          <p:cNvPr id="3" name="Table 2"/>
          <p:cNvGraphicFramePr>
            <a:graphicFrameLocks noGrp="1"/>
          </p:cNvGraphicFramePr>
          <p:nvPr>
            <p:extLst>
              <p:ext uri="{D42A27DB-BD31-4B8C-83A1-F6EECF244321}">
                <p14:modId xmlns:p14="http://schemas.microsoft.com/office/powerpoint/2010/main" val="2707994186"/>
              </p:ext>
            </p:extLst>
          </p:nvPr>
        </p:nvGraphicFramePr>
        <p:xfrm>
          <a:off x="1219200" y="1371600"/>
          <a:ext cx="10744201" cy="3962401"/>
        </p:xfrm>
        <a:graphic>
          <a:graphicData uri="http://schemas.openxmlformats.org/drawingml/2006/table">
            <a:tbl>
              <a:tblPr/>
              <a:tblGrid>
                <a:gridCol w="3520226">
                  <a:extLst>
                    <a:ext uri="{9D8B030D-6E8A-4147-A177-3AD203B41FA5}">
                      <a16:colId xmlns:a16="http://schemas.microsoft.com/office/drawing/2014/main" val="20000"/>
                    </a:ext>
                  </a:extLst>
                </a:gridCol>
                <a:gridCol w="1623865">
                  <a:extLst>
                    <a:ext uri="{9D8B030D-6E8A-4147-A177-3AD203B41FA5}">
                      <a16:colId xmlns:a16="http://schemas.microsoft.com/office/drawing/2014/main" val="20001"/>
                    </a:ext>
                  </a:extLst>
                </a:gridCol>
                <a:gridCol w="1117798">
                  <a:extLst>
                    <a:ext uri="{9D8B030D-6E8A-4147-A177-3AD203B41FA5}">
                      <a16:colId xmlns:a16="http://schemas.microsoft.com/office/drawing/2014/main" val="20002"/>
                    </a:ext>
                  </a:extLst>
                </a:gridCol>
                <a:gridCol w="1117798">
                  <a:extLst>
                    <a:ext uri="{9D8B030D-6E8A-4147-A177-3AD203B41FA5}">
                      <a16:colId xmlns:a16="http://schemas.microsoft.com/office/drawing/2014/main" val="20003"/>
                    </a:ext>
                  </a:extLst>
                </a:gridCol>
                <a:gridCol w="1117798">
                  <a:extLst>
                    <a:ext uri="{9D8B030D-6E8A-4147-A177-3AD203B41FA5}">
                      <a16:colId xmlns:a16="http://schemas.microsoft.com/office/drawing/2014/main" val="20004"/>
                    </a:ext>
                  </a:extLst>
                </a:gridCol>
                <a:gridCol w="1067747">
                  <a:extLst>
                    <a:ext uri="{9D8B030D-6E8A-4147-A177-3AD203B41FA5}">
                      <a16:colId xmlns:a16="http://schemas.microsoft.com/office/drawing/2014/main" val="20005"/>
                    </a:ext>
                  </a:extLst>
                </a:gridCol>
                <a:gridCol w="1178969">
                  <a:extLst>
                    <a:ext uri="{9D8B030D-6E8A-4147-A177-3AD203B41FA5}">
                      <a16:colId xmlns:a16="http://schemas.microsoft.com/office/drawing/2014/main" val="20006"/>
                    </a:ext>
                  </a:extLst>
                </a:gridCol>
              </a:tblGrid>
              <a:tr h="736183">
                <a:tc>
                  <a:txBody>
                    <a:bodyPr/>
                    <a:lstStyle/>
                    <a:p>
                      <a:pPr algn="ctr" fontAlgn="ctr"/>
                      <a:r>
                        <a:rPr lang="mn-MN" sz="1800" b="1" i="0" u="none" strike="noStrike" dirty="0">
                          <a:solidFill>
                            <a:schemeClr val="bg1"/>
                          </a:solidFill>
                          <a:latin typeface="Arial"/>
                        </a:rPr>
                        <a:t>Үзүүлэлтүүд</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mn-MN" sz="1800" b="1" i="0" u="none" strike="noStrike" dirty="0">
                          <a:solidFill>
                            <a:schemeClr val="bg1"/>
                          </a:solidFill>
                          <a:latin typeface="Arial"/>
                        </a:rPr>
                        <a:t>хэмжих нэгж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smtClean="0">
                          <a:solidFill>
                            <a:schemeClr val="bg1"/>
                          </a:solidFill>
                          <a:latin typeface="Arial"/>
                        </a:rPr>
                        <a:t>2017 I-IV</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smtClean="0">
                          <a:solidFill>
                            <a:schemeClr val="bg1"/>
                          </a:solidFill>
                          <a:latin typeface="Arial"/>
                        </a:rPr>
                        <a:t>2018 I-IV</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smtClean="0">
                          <a:solidFill>
                            <a:schemeClr val="bg1"/>
                          </a:solidFill>
                          <a:latin typeface="Arial"/>
                        </a:rPr>
                        <a:t>2019 I-IV</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smtClean="0">
                          <a:solidFill>
                            <a:schemeClr val="bg1"/>
                          </a:solidFill>
                          <a:latin typeface="Arial"/>
                        </a:rPr>
                        <a:t>2020 I-IV</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b"/>
                      <a:r>
                        <a:rPr lang="en-US" sz="1800" b="1" i="0" u="none" strike="noStrike" dirty="0">
                          <a:solidFill>
                            <a:schemeClr val="bg1"/>
                          </a:solidFill>
                          <a:latin typeface="Arial"/>
                        </a:rPr>
                        <a:t> </a:t>
                      </a:r>
                      <a:r>
                        <a:rPr lang="en-US" sz="1800" b="1" i="0" u="none" strike="noStrike" dirty="0" smtClean="0">
                          <a:solidFill>
                            <a:schemeClr val="bg1"/>
                          </a:solidFill>
                          <a:latin typeface="Arial"/>
                        </a:rPr>
                        <a:t>2020 I-IV</a:t>
                      </a:r>
                      <a:r>
                        <a:rPr lang="en-US" sz="1800" b="1" i="0" u="none" strike="noStrike" dirty="0">
                          <a:solidFill>
                            <a:schemeClr val="bg1"/>
                          </a:solidFill>
                          <a:latin typeface="Arial"/>
                        </a:rPr>
                        <a:t/>
                      </a:r>
                      <a:br>
                        <a:rPr lang="en-US" sz="1800" b="1" i="0" u="none" strike="noStrike" dirty="0">
                          <a:solidFill>
                            <a:schemeClr val="bg1"/>
                          </a:solidFill>
                          <a:latin typeface="Arial"/>
                        </a:rPr>
                      </a:br>
                      <a:r>
                        <a:rPr lang="en-US" sz="1800" b="1" i="0" u="none" strike="noStrike" dirty="0">
                          <a:solidFill>
                            <a:schemeClr val="bg1"/>
                          </a:solidFill>
                          <a:latin typeface="Arial"/>
                        </a:rPr>
                        <a:t> </a:t>
                      </a:r>
                      <a:r>
                        <a:rPr lang="en-US" sz="1800" b="1" i="0" u="none" strike="noStrike" dirty="0" smtClean="0">
                          <a:solidFill>
                            <a:schemeClr val="bg1"/>
                          </a:solidFill>
                          <a:latin typeface="Arial"/>
                        </a:rPr>
                        <a:t>2019 I-IV</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extLst>
                  <a:ext uri="{0D108BD9-81ED-4DB2-BD59-A6C34878D82A}">
                    <a16:rowId xmlns:a16="http://schemas.microsoft.com/office/drawing/2014/main" val="10000"/>
                  </a:ext>
                </a:extLst>
              </a:tr>
              <a:tr h="562964">
                <a:tc gridSpan="7">
                  <a:txBody>
                    <a:bodyPr/>
                    <a:lstStyle/>
                    <a:p>
                      <a:pPr algn="ctr" fontAlgn="ctr"/>
                      <a:r>
                        <a:rPr lang="ru-RU" sz="1800" b="1" i="0" u="none" strike="noStrike" dirty="0" smtClean="0">
                          <a:latin typeface="Arial"/>
                        </a:rPr>
                        <a:t>ХҮН АМ, НИЙГМИЙН СТАТИСТИКИЙН ҮЗҮҮЛЭЛТҮҮД</a:t>
                      </a:r>
                      <a:endParaRPr lang="ru-RU" sz="1800" b="1" i="0" u="none" strike="noStrike" dirty="0">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8092">
                <a:tc>
                  <a:txBody>
                    <a:bodyPr/>
                    <a:lstStyle/>
                    <a:p>
                      <a:pPr algn="l" fontAlgn="ctr"/>
                      <a:r>
                        <a:rPr lang="mn-MN" sz="1800" b="0" i="0" u="none" strike="noStrike">
                          <a:latin typeface="Arial"/>
                        </a:rPr>
                        <a:t>Төрсөн хүүхэд</a:t>
                      </a:r>
                    </a:p>
                  </a:txBody>
                  <a:tcPr marL="0" marR="0" marT="0" marB="0" anchor="ctr">
                    <a:lnL>
                      <a:noFill/>
                    </a:lnL>
                    <a:lnR>
                      <a:noFill/>
                    </a:lnR>
                    <a:lnT>
                      <a:noFill/>
                    </a:lnT>
                    <a:lnB>
                      <a:noFill/>
                    </a:lnB>
                  </a:tcPr>
                </a:tc>
                <a:tc>
                  <a:txBody>
                    <a:bodyPr/>
                    <a:lstStyle/>
                    <a:p>
                      <a:pPr algn="ctr" fontAlgn="ctr"/>
                      <a:r>
                        <a:rPr lang="mn-MN" sz="1800" b="0" i="0" u="none" strike="noStrike">
                          <a:latin typeface="Arial"/>
                        </a:rPr>
                        <a:t>хүн</a:t>
                      </a: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308</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487</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454</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440</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96.9</a:t>
                      </a:r>
                      <a:endParaRPr lang="en-US" sz="18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val="10002"/>
                  </a:ext>
                </a:extLst>
              </a:tr>
              <a:tr h="822794">
                <a:tc>
                  <a:txBody>
                    <a:bodyPr/>
                    <a:lstStyle/>
                    <a:p>
                      <a:pPr algn="l" fontAlgn="ctr"/>
                      <a:r>
                        <a:rPr lang="mn-MN" sz="1800" b="0" i="0" u="none" strike="noStrike" dirty="0">
                          <a:latin typeface="Arial"/>
                        </a:rPr>
                        <a:t>Бүртгэлтэй ажилгүй иргэд,             </a:t>
                      </a:r>
                      <a:r>
                        <a:rPr lang="en-US" sz="1800" b="0" i="0" u="none" strike="noStrike" baseline="0" dirty="0" smtClean="0">
                          <a:latin typeface="Arial"/>
                        </a:rPr>
                        <a:t> 4 </a:t>
                      </a:r>
                      <a:r>
                        <a:rPr lang="mn-MN" sz="1800" b="0" i="0" u="none" strike="noStrike" baseline="0" dirty="0" smtClean="0">
                          <a:latin typeface="Arial"/>
                        </a:rPr>
                        <a:t>дугаар </a:t>
                      </a:r>
                      <a:r>
                        <a:rPr lang="mn-MN" sz="1800" b="0" i="0" u="none" strike="noStrike" dirty="0" smtClean="0">
                          <a:latin typeface="Arial"/>
                        </a:rPr>
                        <a:t>сарын </a:t>
                      </a:r>
                      <a:r>
                        <a:rPr lang="mn-MN" sz="1800" b="0" i="0" u="none" strike="noStrike" dirty="0">
                          <a:latin typeface="Arial"/>
                        </a:rPr>
                        <a:t>эцэст</a:t>
                      </a:r>
                    </a:p>
                  </a:txBody>
                  <a:tcPr marL="0" marR="0" marT="0" marB="0" anchor="ctr">
                    <a:lnL>
                      <a:noFill/>
                    </a:lnL>
                    <a:lnR>
                      <a:noFill/>
                    </a:lnR>
                    <a:lnT>
                      <a:noFill/>
                    </a:lnT>
                    <a:lnB>
                      <a:noFill/>
                    </a:lnB>
                  </a:tcPr>
                </a:tc>
                <a:tc>
                  <a:txBody>
                    <a:bodyPr/>
                    <a:lstStyle/>
                    <a:p>
                      <a:pPr algn="ctr" fontAlgn="ctr"/>
                      <a:r>
                        <a:rPr lang="mn-MN" sz="1800" b="0" i="0" u="none" strike="noStrike" dirty="0">
                          <a:latin typeface="Arial"/>
                        </a:rPr>
                        <a:t>хүн</a:t>
                      </a: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1167</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1224</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765</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916</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119.7</a:t>
                      </a:r>
                      <a:endParaRPr lang="en-US" sz="18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val="10003"/>
                  </a:ext>
                </a:extLst>
              </a:tr>
              <a:tr h="562964">
                <a:tc>
                  <a:txBody>
                    <a:bodyPr/>
                    <a:lstStyle/>
                    <a:p>
                      <a:pPr algn="l" fontAlgn="ctr"/>
                      <a:r>
                        <a:rPr lang="mn-MN" sz="1800" b="0" i="0" u="none" strike="noStrike">
                          <a:latin typeface="Arial"/>
                        </a:rPr>
                        <a:t>Халдварт өвчнөөр өвчлөгчид         </a:t>
                      </a:r>
                    </a:p>
                  </a:txBody>
                  <a:tcPr marL="0" marR="0" marT="0" marB="0" anchor="ctr">
                    <a:lnL>
                      <a:noFill/>
                    </a:lnL>
                    <a:lnR>
                      <a:noFill/>
                    </a:lnR>
                    <a:lnT>
                      <a:noFill/>
                    </a:lnT>
                    <a:lnB>
                      <a:noFill/>
                    </a:lnB>
                  </a:tcPr>
                </a:tc>
                <a:tc>
                  <a:txBody>
                    <a:bodyPr/>
                    <a:lstStyle/>
                    <a:p>
                      <a:pPr algn="ctr" fontAlgn="ctr"/>
                      <a:r>
                        <a:rPr lang="mn-MN" sz="1800" b="0" i="0" u="none" strike="noStrike">
                          <a:latin typeface="Arial"/>
                        </a:rPr>
                        <a:t>хүн</a:t>
                      </a: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1</a:t>
                      </a:r>
                      <a:r>
                        <a:rPr lang="en-US" sz="1800" b="0" i="0" u="none" strike="noStrike" dirty="0" smtClean="0">
                          <a:latin typeface="Arial"/>
                        </a:rPr>
                        <a:t>58</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1</a:t>
                      </a:r>
                      <a:r>
                        <a:rPr lang="en-US" sz="1800" b="0" i="0" u="none" strike="noStrike" dirty="0" smtClean="0">
                          <a:latin typeface="Arial"/>
                        </a:rPr>
                        <a:t>25</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253</a:t>
                      </a:r>
                      <a:endParaRPr lang="mn-MN" sz="1800" b="0" i="0" u="none" strike="noStrike" dirty="0" smtClean="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170</a:t>
                      </a:r>
                      <a:endParaRPr lang="mn-MN" sz="1800" b="0" i="0" u="none" strike="noStrike" dirty="0" smtClean="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67.2</a:t>
                      </a:r>
                    </a:p>
                  </a:txBody>
                  <a:tcPr marL="0" marR="0" marT="0" marB="0" anchor="ctr">
                    <a:lnL>
                      <a:noFill/>
                    </a:lnL>
                    <a:lnR>
                      <a:noFill/>
                    </a:lnR>
                    <a:lnT>
                      <a:noFill/>
                    </a:lnT>
                    <a:lnB>
                      <a:noFill/>
                    </a:lnB>
                  </a:tcPr>
                </a:tc>
                <a:extLst>
                  <a:ext uri="{0D108BD9-81ED-4DB2-BD59-A6C34878D82A}">
                    <a16:rowId xmlns:a16="http://schemas.microsoft.com/office/drawing/2014/main" val="10004"/>
                  </a:ext>
                </a:extLst>
              </a:tr>
              <a:tr h="909404">
                <a:tc>
                  <a:txBody>
                    <a:bodyPr/>
                    <a:lstStyle/>
                    <a:p>
                      <a:pPr algn="l" fontAlgn="ctr"/>
                      <a:r>
                        <a:rPr lang="mn-MN" sz="1800" b="0" i="0" u="none" strike="noStrike">
                          <a:solidFill>
                            <a:srgbClr val="000000"/>
                          </a:solidFill>
                          <a:latin typeface="Arial"/>
                        </a:rPr>
                        <a:t>Бүртгэгдсэн гэмт хэрэг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800" b="0" i="0" u="none" strike="noStrike">
                          <a:latin typeface="Arial"/>
                        </a:rPr>
                        <a:t>тохиолдлын тоо</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62</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76</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101</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82</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81.2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 Box 1">
            <a:extLst>
              <a:ext uri="{FF2B5EF4-FFF2-40B4-BE49-F238E27FC236}">
                <a16:creationId xmlns:a16="http://schemas.microsoft.com/office/drawing/2014/main" id="{A96AEFC2-56E1-42C5-BC4C-FD825177E1BE}"/>
              </a:ext>
            </a:extLst>
          </p:cNvPr>
          <p:cNvSpPr txBox="1">
            <a:spLocks noChangeArrowheads="1"/>
          </p:cNvSpPr>
          <p:nvPr/>
        </p:nvSpPr>
        <p:spPr bwMode="auto">
          <a:xfrm>
            <a:off x="11811000" y="1676400"/>
            <a:ext cx="190500" cy="171450"/>
          </a:xfrm>
          <a:prstGeom prst="rect">
            <a:avLst/>
          </a:prstGeom>
          <a:solidFill>
            <a:srgbClr val="FFFFFF"/>
          </a:solid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mn-MN" sz="1000" b="0" i="0" strike="noStrike" dirty="0">
                <a:solidFill>
                  <a:srgbClr val="000000"/>
                </a:solidFill>
              </a:rPr>
              <a:t>%</a:t>
            </a:r>
          </a:p>
        </p:txBody>
      </p:sp>
      <p:cxnSp>
        <p:nvCxnSpPr>
          <p:cNvPr id="6" name="Straight Connector 5">
            <a:extLst>
              <a:ext uri="{FF2B5EF4-FFF2-40B4-BE49-F238E27FC236}">
                <a16:creationId xmlns:a16="http://schemas.microsoft.com/office/drawing/2014/main" id="{F60C0CC9-77C9-4D11-9C2F-903EDF477596}"/>
              </a:ext>
            </a:extLst>
          </p:cNvPr>
          <p:cNvCxnSpPr/>
          <p:nvPr/>
        </p:nvCxnSpPr>
        <p:spPr>
          <a:xfrm>
            <a:off x="10972800" y="1752600"/>
            <a:ext cx="838200" cy="0"/>
          </a:xfrm>
          <a:prstGeom prst="line">
            <a:avLst/>
          </a:prstGeom>
          <a:ln w="31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136650" y="300335"/>
            <a:ext cx="9912350" cy="830997"/>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ЗАВХАН АЙМГИЙН НИЙГЭМ</a:t>
            </a:r>
            <a:r>
              <a:rPr lang="mn-MN" sz="2400" b="1" dirty="0">
                <a:solidFill>
                  <a:schemeClr val="bg1"/>
                </a:solidFill>
                <a:latin typeface="Arial" pitchFamily="34" charset="0"/>
                <a:cs typeface="Arial" pitchFamily="34" charset="0"/>
              </a:rPr>
              <a:t>, ЭДИЙН ЗАСГИЙН БАЙДАЛ - Үндсэн үзүүлэлт</a:t>
            </a:r>
          </a:p>
        </p:txBody>
      </p:sp>
      <p:graphicFrame>
        <p:nvGraphicFramePr>
          <p:cNvPr id="3" name="Table 2"/>
          <p:cNvGraphicFramePr>
            <a:graphicFrameLocks noGrp="1"/>
          </p:cNvGraphicFramePr>
          <p:nvPr>
            <p:extLst>
              <p:ext uri="{D42A27DB-BD31-4B8C-83A1-F6EECF244321}">
                <p14:modId xmlns:p14="http://schemas.microsoft.com/office/powerpoint/2010/main" val="3523046944"/>
              </p:ext>
            </p:extLst>
          </p:nvPr>
        </p:nvGraphicFramePr>
        <p:xfrm>
          <a:off x="1219200" y="1295400"/>
          <a:ext cx="9897672" cy="4802658"/>
        </p:xfrm>
        <a:graphic>
          <a:graphicData uri="http://schemas.openxmlformats.org/drawingml/2006/table">
            <a:tbl>
              <a:tblPr/>
              <a:tblGrid>
                <a:gridCol w="3545193">
                  <a:extLst>
                    <a:ext uri="{9D8B030D-6E8A-4147-A177-3AD203B41FA5}">
                      <a16:colId xmlns:a16="http://schemas.microsoft.com/office/drawing/2014/main" val="20000"/>
                    </a:ext>
                  </a:extLst>
                </a:gridCol>
                <a:gridCol w="1635382">
                  <a:extLst>
                    <a:ext uri="{9D8B030D-6E8A-4147-A177-3AD203B41FA5}">
                      <a16:colId xmlns:a16="http://schemas.microsoft.com/office/drawing/2014/main" val="20001"/>
                    </a:ext>
                  </a:extLst>
                </a:gridCol>
                <a:gridCol w="763024">
                  <a:extLst>
                    <a:ext uri="{9D8B030D-6E8A-4147-A177-3AD203B41FA5}">
                      <a16:colId xmlns:a16="http://schemas.microsoft.com/office/drawing/2014/main" val="20002"/>
                    </a:ext>
                  </a:extLst>
                </a:gridCol>
                <a:gridCol w="98989">
                  <a:extLst>
                    <a:ext uri="{9D8B030D-6E8A-4147-A177-3AD203B41FA5}">
                      <a16:colId xmlns:a16="http://schemas.microsoft.com/office/drawing/2014/main" val="4139532826"/>
                    </a:ext>
                  </a:extLst>
                </a:gridCol>
                <a:gridCol w="891611">
                  <a:extLst>
                    <a:ext uri="{9D8B030D-6E8A-4147-A177-3AD203B41FA5}">
                      <a16:colId xmlns:a16="http://schemas.microsoft.com/office/drawing/2014/main" val="20003"/>
                    </a:ext>
                  </a:extLst>
                </a:gridCol>
                <a:gridCol w="76200">
                  <a:extLst>
                    <a:ext uri="{9D8B030D-6E8A-4147-A177-3AD203B41FA5}">
                      <a16:colId xmlns:a16="http://schemas.microsoft.com/office/drawing/2014/main" val="20004"/>
                    </a:ext>
                  </a:extLst>
                </a:gridCol>
                <a:gridCol w="837929">
                  <a:extLst>
                    <a:ext uri="{9D8B030D-6E8A-4147-A177-3AD203B41FA5}">
                      <a16:colId xmlns:a16="http://schemas.microsoft.com/office/drawing/2014/main" val="1129358369"/>
                    </a:ext>
                  </a:extLst>
                </a:gridCol>
                <a:gridCol w="862013">
                  <a:extLst>
                    <a:ext uri="{9D8B030D-6E8A-4147-A177-3AD203B41FA5}">
                      <a16:colId xmlns:a16="http://schemas.microsoft.com/office/drawing/2014/main" val="20005"/>
                    </a:ext>
                  </a:extLst>
                </a:gridCol>
                <a:gridCol w="1187331">
                  <a:extLst>
                    <a:ext uri="{9D8B030D-6E8A-4147-A177-3AD203B41FA5}">
                      <a16:colId xmlns:a16="http://schemas.microsoft.com/office/drawing/2014/main" val="20006"/>
                    </a:ext>
                  </a:extLst>
                </a:gridCol>
              </a:tblGrid>
              <a:tr h="487680">
                <a:tc>
                  <a:txBody>
                    <a:bodyPr/>
                    <a:lstStyle/>
                    <a:p>
                      <a:pPr algn="ctr" fontAlgn="ctr"/>
                      <a:r>
                        <a:rPr lang="mn-MN" sz="1600" b="0" i="0" u="none" strike="noStrike" dirty="0">
                          <a:solidFill>
                            <a:schemeClr val="bg1"/>
                          </a:solidFill>
                          <a:latin typeface="Arial"/>
                        </a:rPr>
                        <a:t>Үзүүлэлтүүд</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mn-MN" sz="1600" b="0" i="0" u="none" strike="noStrike" dirty="0">
                          <a:solidFill>
                            <a:schemeClr val="bg1"/>
                          </a:solidFill>
                          <a:latin typeface="Arial"/>
                        </a:rPr>
                        <a:t>хэмжих нэгж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gridSpan="2">
                  <a:txBody>
                    <a:bodyPr/>
                    <a:lstStyle/>
                    <a:p>
                      <a:pPr algn="ctr" fontAlgn="ctr"/>
                      <a:r>
                        <a:rPr lang="en-US" sz="1600" b="0" i="0" u="none" strike="noStrike" dirty="0" smtClean="0">
                          <a:solidFill>
                            <a:schemeClr val="bg1"/>
                          </a:solidFill>
                          <a:latin typeface="Arial"/>
                        </a:rPr>
                        <a:t>2017</a:t>
                      </a:r>
                      <a:r>
                        <a:rPr lang="mn-MN" sz="1600" b="0" i="0" u="none" strike="noStrike" baseline="0" dirty="0" smtClean="0">
                          <a:solidFill>
                            <a:schemeClr val="bg1"/>
                          </a:solidFill>
                          <a:latin typeface="Arial"/>
                        </a:rPr>
                        <a:t> </a:t>
                      </a:r>
                      <a:r>
                        <a:rPr lang="en-US" sz="1600" b="0" i="0" u="none" strike="noStrike" dirty="0" smtClean="0">
                          <a:solidFill>
                            <a:schemeClr val="bg1"/>
                          </a:solidFill>
                          <a:latin typeface="Arial"/>
                        </a:rPr>
                        <a:t>I-IV</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hMerge="1">
                  <a:txBody>
                    <a:bodyPr/>
                    <a:lstStyle/>
                    <a:p>
                      <a:endParaRPr lang="en-US"/>
                    </a:p>
                  </a:txBody>
                  <a:tcPr/>
                </a:tc>
                <a:tc gridSpan="2">
                  <a:txBody>
                    <a:bodyPr/>
                    <a:lstStyle/>
                    <a:p>
                      <a:pPr algn="ctr" fontAlgn="ctr"/>
                      <a:r>
                        <a:rPr lang="en-US" sz="1600" b="0" i="0" u="none" strike="noStrike" dirty="0" smtClean="0">
                          <a:solidFill>
                            <a:schemeClr val="bg1"/>
                          </a:solidFill>
                          <a:latin typeface="Arial"/>
                        </a:rPr>
                        <a:t>2018 I-IV</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hMerge="1">
                  <a:txBody>
                    <a:bodyPr/>
                    <a:lstStyle/>
                    <a:p>
                      <a:pPr algn="ctr" fontAlgn="ct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smtClean="0">
                          <a:solidFill>
                            <a:schemeClr val="bg1"/>
                          </a:solidFill>
                          <a:latin typeface="Arial"/>
                        </a:rPr>
                        <a:t>2019 I-IV</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smtClean="0">
                          <a:solidFill>
                            <a:schemeClr val="bg1"/>
                          </a:solidFill>
                          <a:latin typeface="Arial"/>
                        </a:rPr>
                        <a:t>2020 I-IV</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b"/>
                      <a:r>
                        <a:rPr lang="en-US" sz="1600" b="0" i="0" u="none" strike="noStrike" dirty="0">
                          <a:solidFill>
                            <a:schemeClr val="bg1"/>
                          </a:solidFill>
                          <a:latin typeface="Arial"/>
                        </a:rPr>
                        <a:t> </a:t>
                      </a:r>
                      <a:r>
                        <a:rPr lang="en-US" sz="1600" b="0" i="0" u="none" strike="noStrike" dirty="0" smtClean="0">
                          <a:solidFill>
                            <a:schemeClr val="bg1"/>
                          </a:solidFill>
                          <a:latin typeface="Arial"/>
                        </a:rPr>
                        <a:t>2020 I-IV</a:t>
                      </a:r>
                      <a:r>
                        <a:rPr lang="en-US" sz="1600" b="0" i="0" u="none" strike="noStrike" dirty="0">
                          <a:solidFill>
                            <a:schemeClr val="bg1"/>
                          </a:solidFill>
                          <a:latin typeface="Arial"/>
                        </a:rPr>
                        <a:t/>
                      </a:r>
                      <a:br>
                        <a:rPr lang="en-US" sz="1600" b="0" i="0" u="none" strike="noStrike" dirty="0">
                          <a:solidFill>
                            <a:schemeClr val="bg1"/>
                          </a:solidFill>
                          <a:latin typeface="Arial"/>
                        </a:rPr>
                      </a:br>
                      <a:r>
                        <a:rPr lang="en-US" sz="1600" b="0" i="0" u="none" strike="noStrike" dirty="0">
                          <a:solidFill>
                            <a:schemeClr val="bg1"/>
                          </a:solidFill>
                          <a:latin typeface="Arial"/>
                        </a:rPr>
                        <a:t> </a:t>
                      </a:r>
                      <a:r>
                        <a:rPr lang="en-US" sz="1600" b="0" i="0" u="none" strike="noStrike" dirty="0" smtClean="0">
                          <a:solidFill>
                            <a:schemeClr val="bg1"/>
                          </a:solidFill>
                          <a:latin typeface="Arial"/>
                        </a:rPr>
                        <a:t>2019 I-IV</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extLst>
                  <a:ext uri="{0D108BD9-81ED-4DB2-BD59-A6C34878D82A}">
                    <a16:rowId xmlns:a16="http://schemas.microsoft.com/office/drawing/2014/main" val="10000"/>
                  </a:ext>
                </a:extLst>
              </a:tr>
              <a:tr h="274320">
                <a:tc gridSpan="9">
                  <a:txBody>
                    <a:bodyPr/>
                    <a:lstStyle/>
                    <a:p>
                      <a:pPr algn="ctr" fontAlgn="ctr"/>
                      <a:r>
                        <a:rPr lang="mn-MN" sz="1600" b="1" i="0" u="none" strike="noStrike" dirty="0" smtClean="0">
                          <a:solidFill>
                            <a:srgbClr val="000000"/>
                          </a:solidFill>
                          <a:latin typeface="Arial"/>
                        </a:rPr>
                        <a:t>ЭДИЙН ЗАСГИЙН СТАТИСТИКИЙН ҮЗҮҮЛЭЛТҮҮД</a:t>
                      </a:r>
                      <a:endParaRPr lang="mn-MN" sz="1600" b="1"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3840">
                <a:tc>
                  <a:txBody>
                    <a:bodyPr/>
                    <a:lstStyle/>
                    <a:p>
                      <a:pPr algn="ctr" fontAlgn="ctr"/>
                      <a:r>
                        <a:rPr lang="ru-RU" sz="1600" b="0" i="0" u="none" strike="noStrike">
                          <a:latin typeface="Arial"/>
                        </a:rPr>
                        <a:t>Зүй бусаар хорогдсон том мал</a:t>
                      </a:r>
                    </a:p>
                  </a:txBody>
                  <a:tcPr marL="0" marR="0" marT="0" marB="0" anchor="ctr">
                    <a:lnL>
                      <a:noFill/>
                    </a:lnL>
                    <a:lnR>
                      <a:noFill/>
                    </a:lnR>
                    <a:lnT>
                      <a:noFill/>
                    </a:lnT>
                    <a:lnB>
                      <a:noFill/>
                    </a:lnB>
                  </a:tcPr>
                </a:tc>
                <a:tc>
                  <a:txBody>
                    <a:bodyPr/>
                    <a:lstStyle/>
                    <a:p>
                      <a:pPr algn="ctr" fontAlgn="ctr"/>
                      <a:r>
                        <a:rPr lang="mn-MN" sz="1600" b="0" i="0" u="none" strike="noStrike">
                          <a:latin typeface="Arial"/>
                        </a:rPr>
                        <a:t>мянган толгой</a:t>
                      </a:r>
                    </a:p>
                  </a:txBody>
                  <a:tcPr marL="0" marR="0" marT="0" marB="0" anchor="ctr">
                    <a:lnL>
                      <a:noFill/>
                    </a:lnL>
                    <a:lnR>
                      <a:noFill/>
                    </a:lnR>
                    <a:lnT>
                      <a:noFill/>
                    </a:lnT>
                    <a:lnB>
                      <a:noFill/>
                    </a:lnB>
                  </a:tcPr>
                </a:tc>
                <a:tc gridSpan="2">
                  <a:txBody>
                    <a:bodyPr/>
                    <a:lstStyle/>
                    <a:p>
                      <a:pPr algn="ctr" fontAlgn="ctr"/>
                      <a:r>
                        <a:rPr lang="en-US" sz="1600" b="0" i="0" u="none" strike="noStrike" dirty="0" smtClean="0">
                          <a:latin typeface="Arial"/>
                        </a:rPr>
                        <a:t>24.6</a:t>
                      </a:r>
                      <a:endParaRPr lang="en-US" sz="1600" b="0" i="0" u="none" strike="noStrike" dirty="0">
                        <a:latin typeface="Arial"/>
                      </a:endParaRPr>
                    </a:p>
                  </a:txBody>
                  <a:tcPr marL="0" marR="0" marT="0" marB="0" anchor="ctr">
                    <a:lnL>
                      <a:noFill/>
                    </a:lnL>
                    <a:lnR>
                      <a:noFill/>
                    </a:lnR>
                    <a:lnT>
                      <a:noFill/>
                    </a:lnT>
                    <a:lnB>
                      <a:noFill/>
                    </a:lnB>
                  </a:tcPr>
                </a:tc>
                <a:tc hMerge="1">
                  <a:txBody>
                    <a:bodyPr/>
                    <a:lstStyle/>
                    <a:p>
                      <a:pPr algn="r" fontAlgn="ctr"/>
                      <a:endParaRPr lang="en-US" sz="1600" b="0" i="0" u="none" strike="noStrike">
                        <a:latin typeface="Arial"/>
                      </a:endParaRPr>
                    </a:p>
                  </a:txBody>
                  <a:tcPr marL="0" marR="0" marT="0" marB="0" anchor="ctr">
                    <a:lnL>
                      <a:noFill/>
                    </a:lnL>
                    <a:lnR>
                      <a:noFill/>
                    </a:lnR>
                    <a:lnT>
                      <a:noFill/>
                    </a:lnT>
                    <a:lnB>
                      <a:noFill/>
                    </a:lnB>
                  </a:tcPr>
                </a:tc>
                <a:tc gridSpan="2">
                  <a:txBody>
                    <a:bodyPr/>
                    <a:lstStyle/>
                    <a:p>
                      <a:pPr algn="ctr" fontAlgn="ctr"/>
                      <a:r>
                        <a:rPr lang="en-US" sz="1600" b="0" i="0" u="none" strike="noStrike" dirty="0" smtClean="0">
                          <a:latin typeface="Arial"/>
                        </a:rPr>
                        <a:t>146.6</a:t>
                      </a:r>
                      <a:endParaRPr lang="en-US" sz="1600" b="0" i="0" u="none" strike="noStrike" dirty="0">
                        <a:latin typeface="Arial"/>
                      </a:endParaRPr>
                    </a:p>
                  </a:txBody>
                  <a:tcPr marL="0" marR="0" marT="0" marB="0" anchor="ctr">
                    <a:lnL>
                      <a:noFill/>
                    </a:lnL>
                    <a:lnR>
                      <a:noFill/>
                    </a:lnR>
                    <a:lnT>
                      <a:noFill/>
                    </a:lnT>
                    <a:lnB>
                      <a:noFill/>
                    </a:lnB>
                  </a:tcPr>
                </a:tc>
                <a:tc hMerge="1">
                  <a:txBody>
                    <a:bodyPr/>
                    <a:lstStyle/>
                    <a:p>
                      <a:endParaRPr lang="en-US"/>
                    </a:p>
                  </a:txBody>
                  <a:tcPr>
                    <a:lnL>
                      <a:noFill/>
                    </a:lnL>
                    <a:lnR>
                      <a:noFill/>
                    </a:lnR>
                    <a:lnT>
                      <a:noFill/>
                    </a:lnT>
                    <a:lnB>
                      <a:noFill/>
                    </a:lnB>
                  </a:tcPr>
                </a:tc>
                <a:tc>
                  <a:txBody>
                    <a:bodyPr/>
                    <a:lstStyle/>
                    <a:p>
                      <a:pPr algn="ctr" fontAlgn="ctr"/>
                      <a:r>
                        <a:rPr lang="en-US" sz="1600" b="0" i="0" u="none" strike="noStrike" dirty="0">
                          <a:latin typeface="Arial"/>
                        </a:rPr>
                        <a:t>   </a:t>
                      </a:r>
                      <a:r>
                        <a:rPr lang="en-US" sz="1600" b="0" i="0" u="none" strike="noStrike" dirty="0" smtClean="0">
                          <a:latin typeface="Arial"/>
                        </a:rPr>
                        <a:t>15.5</a:t>
                      </a:r>
                      <a:endParaRPr lang="en-US" sz="1600" b="0" i="0" u="none" strike="noStrike" dirty="0">
                        <a:latin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ctr"/>
                      <a:r>
                        <a:rPr lang="en-US" sz="1600" b="0" i="0" u="none" strike="noStrike" dirty="0" smtClean="0">
                          <a:latin typeface="Arial"/>
                        </a:rPr>
                        <a:t>82.0</a:t>
                      </a:r>
                      <a:endParaRPr lang="en-US" sz="1600" b="0" i="0" u="none" strike="noStrike" dirty="0">
                        <a:latin typeface="Arial"/>
                      </a:endParaRPr>
                    </a:p>
                  </a:txBody>
                  <a:tcPr marL="0" marR="0" marT="0" marB="0" anchor="ctr">
                    <a:lnL w="12700" cmpd="sng">
                      <a:noFill/>
                      <a:prstDash val="solid"/>
                    </a:lnL>
                    <a:lnR>
                      <a:noFill/>
                    </a:lnR>
                    <a:lnT>
                      <a:noFill/>
                    </a:lnT>
                    <a:lnB>
                      <a:noFill/>
                    </a:lnB>
                    <a:lnTlToBr w="12700" cmpd="sng">
                      <a:noFill/>
                      <a:prstDash val="solid"/>
                    </a:lnTlToBr>
                    <a:lnBlToTr w="12700" cmpd="sng">
                      <a:noFill/>
                      <a:prstDash val="solid"/>
                    </a:lnBlToTr>
                  </a:tcPr>
                </a:tc>
                <a:tc>
                  <a:txBody>
                    <a:bodyPr/>
                    <a:lstStyle/>
                    <a:p>
                      <a:endParaRPr lang="en-US"/>
                    </a:p>
                  </a:txBody>
                  <a:tcPr marL="0" marR="0" marT="0" marB="0" anchor="ctr">
                    <a:lnL>
                      <a:noFill/>
                    </a:lnL>
                    <a:lnR>
                      <a:noFill/>
                    </a:lnR>
                    <a:lnT>
                      <a:noFill/>
                    </a:lnT>
                    <a:lnB>
                      <a:noFill/>
                    </a:lnB>
                    <a:blipFill rotWithShape="0">
                      <a:blip r:embed="rId2"/>
                      <a:stretch>
                        <a:fillRect l="-732821" t="-337500" r="-513" b="-1535000"/>
                      </a:stretch>
                    </a:blipFill>
                  </a:tcPr>
                </a:tc>
                <a:extLst>
                  <a:ext uri="{0D108BD9-81ED-4DB2-BD59-A6C34878D82A}">
                    <a16:rowId xmlns:a16="http://schemas.microsoft.com/office/drawing/2014/main" val="10002"/>
                  </a:ext>
                </a:extLst>
              </a:tr>
              <a:tr h="274320">
                <a:tc>
                  <a:txBody>
                    <a:bodyPr/>
                    <a:lstStyle/>
                    <a:p>
                      <a:pPr algn="ctr" fontAlgn="ctr"/>
                      <a:r>
                        <a:rPr lang="mn-MN" sz="1600" b="0" i="0" u="none" strike="noStrike">
                          <a:latin typeface="Arial"/>
                        </a:rPr>
                        <a:t>Үүнээс: </a:t>
                      </a: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gridSpan="2">
                  <a:txBody>
                    <a:bodyPr/>
                    <a:lstStyle/>
                    <a:p>
                      <a:pPr algn="ctr"/>
                      <a:endParaRPr lang="en-US"/>
                    </a:p>
                  </a:txBody>
                  <a:tcPr marL="0" marR="0" marT="0" marB="0" anchor="ctr">
                    <a:lnL>
                      <a:noFill/>
                    </a:lnL>
                    <a:lnR>
                      <a:noFill/>
                    </a:lnR>
                    <a:lnT>
                      <a:noFill/>
                    </a:lnT>
                    <a:lnB>
                      <a:noFill/>
                    </a:lnB>
                  </a:tcPr>
                </a:tc>
                <a:tc hMerge="1">
                  <a:txBody>
                    <a:bodyPr/>
                    <a:lstStyle/>
                    <a:p>
                      <a:pPr algn="l" fontAlgn="ctr"/>
                      <a:endParaRPr lang="en-US" sz="1600" b="0" i="0" u="none" strike="noStrike">
                        <a:latin typeface="Arial"/>
                      </a:endParaRPr>
                    </a:p>
                  </a:txBody>
                  <a:tcPr marL="0" marR="0" marT="0" marB="0" anchor="ctr">
                    <a:lnL>
                      <a:noFill/>
                    </a:lnL>
                    <a:lnR>
                      <a:noFill/>
                    </a:lnR>
                    <a:lnT>
                      <a:noFill/>
                    </a:lnT>
                    <a:lnB>
                      <a:noFill/>
                    </a:lnB>
                  </a:tcPr>
                </a:tc>
                <a:tc gridSpan="2">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hMerge="1">
                  <a:txBody>
                    <a:bodyPr/>
                    <a:lstStyle/>
                    <a:p>
                      <a:endParaRPr lang="en-US"/>
                    </a:p>
                  </a:txBody>
                  <a:tcP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ctr"/>
                      <a:endParaRPr lang="en-US" sz="1600" b="0" i="0" u="none" strike="noStrike" dirty="0">
                        <a:latin typeface="Arial"/>
                      </a:endParaRPr>
                    </a:p>
                  </a:txBody>
                  <a:tcPr marL="0" marR="0" marT="0" marB="0" anchor="ctr">
                    <a:lnL w="12700" cmpd="sng">
                      <a:noFill/>
                      <a:prstDash val="solid"/>
                    </a:lnL>
                    <a:lnR>
                      <a:noFill/>
                    </a:lnR>
                    <a:lnT>
                      <a:noFill/>
                    </a:lnT>
                    <a:lnB>
                      <a:noFill/>
                    </a:lnB>
                    <a:lnTlToBr w="12700" cmpd="sng">
                      <a:noFill/>
                      <a:prstDash val="solid"/>
                    </a:lnTlToBr>
                    <a:lnBlToTr w="12700" cmpd="sng">
                      <a:noFill/>
                      <a:prstDash val="solid"/>
                    </a:lnBlToTr>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val="10003"/>
                  </a:ext>
                </a:extLst>
              </a:tr>
              <a:tr h="243840">
                <a:tc>
                  <a:txBody>
                    <a:bodyPr/>
                    <a:lstStyle/>
                    <a:p>
                      <a:pPr algn="l" fontAlgn="ctr"/>
                      <a:r>
                        <a:rPr lang="mn-MN" sz="1600" b="0" i="0" u="none" strike="noStrike" dirty="0">
                          <a:latin typeface="Arial"/>
                        </a:rPr>
                        <a:t>        - Өвчнөөр хорогдсон мал</a:t>
                      </a:r>
                    </a:p>
                  </a:txBody>
                  <a:tcPr marL="0" marR="0" marT="0" marB="0" anchor="ctr">
                    <a:lnL>
                      <a:noFill/>
                    </a:lnL>
                    <a:lnR>
                      <a:noFill/>
                    </a:lnR>
                    <a:lnT>
                      <a:noFill/>
                    </a:lnT>
                    <a:lnB>
                      <a:noFill/>
                    </a:lnB>
                  </a:tcPr>
                </a:tc>
                <a:tc>
                  <a:txBody>
                    <a:bodyPr/>
                    <a:lstStyle/>
                    <a:p>
                      <a:pPr algn="ctr" fontAlgn="ctr"/>
                      <a:r>
                        <a:rPr lang="mn-MN" sz="1600" b="0" i="0" u="none" strike="noStrike">
                          <a:latin typeface="Arial"/>
                        </a:rPr>
                        <a:t>мянган толгой</a:t>
                      </a:r>
                    </a:p>
                  </a:txBody>
                  <a:tcPr marL="0" marR="0" marT="0" marB="0" anchor="ctr">
                    <a:lnL>
                      <a:noFill/>
                    </a:lnL>
                    <a:lnR>
                      <a:noFill/>
                    </a:lnR>
                    <a:lnT>
                      <a:noFill/>
                    </a:lnT>
                    <a:lnB>
                      <a:noFill/>
                    </a:lnB>
                  </a:tcPr>
                </a:tc>
                <a:tc gridSpan="2">
                  <a:txBody>
                    <a:bodyPr/>
                    <a:lstStyle/>
                    <a:p>
                      <a:pPr algn="ctr" fontAlgn="b"/>
                      <a:r>
                        <a:rPr lang="en-US" sz="1600" b="0" i="0" u="none" strike="noStrike" dirty="0">
                          <a:latin typeface="Arial"/>
                        </a:rPr>
                        <a:t> </a:t>
                      </a:r>
                      <a:r>
                        <a:rPr lang="en-US" sz="1600" b="0" i="0" u="none" strike="noStrike" dirty="0" smtClean="0">
                          <a:latin typeface="Arial"/>
                        </a:rPr>
                        <a:t>0.63</a:t>
                      </a:r>
                      <a:endParaRPr lang="en-US" sz="1600" b="0" i="0" u="none" strike="noStrike" dirty="0">
                        <a:latin typeface="Arial"/>
                      </a:endParaRPr>
                    </a:p>
                  </a:txBody>
                  <a:tcPr marL="0" marR="0" marT="0" marB="0" anchor="b">
                    <a:lnL>
                      <a:noFill/>
                    </a:lnL>
                    <a:lnR>
                      <a:noFill/>
                    </a:lnR>
                    <a:lnT>
                      <a:noFill/>
                    </a:lnT>
                    <a:lnB>
                      <a:noFill/>
                    </a:lnB>
                  </a:tcPr>
                </a:tc>
                <a:tc hMerge="1">
                  <a:txBody>
                    <a:bodyPr/>
                    <a:lstStyle/>
                    <a:p>
                      <a:pPr algn="r" fontAlgn="b"/>
                      <a:endParaRPr lang="en-US" sz="1600" b="0" i="0" u="none" strike="noStrike">
                        <a:latin typeface="Arial"/>
                      </a:endParaRPr>
                    </a:p>
                  </a:txBody>
                  <a:tcPr marL="0" marR="0" marT="0" marB="0" anchor="b">
                    <a:lnL>
                      <a:noFill/>
                    </a:lnL>
                    <a:lnR>
                      <a:noFill/>
                    </a:lnR>
                    <a:lnT>
                      <a:noFill/>
                    </a:lnT>
                    <a:lnB>
                      <a:noFill/>
                    </a:lnB>
                  </a:tcPr>
                </a:tc>
                <a:tc gridSpan="2">
                  <a:txBody>
                    <a:bodyPr/>
                    <a:lstStyle/>
                    <a:p>
                      <a:pPr algn="ctr" fontAlgn="b"/>
                      <a:r>
                        <a:rPr lang="en-US" sz="1600" b="0" i="0" u="none" strike="noStrike" dirty="0">
                          <a:latin typeface="Arial"/>
                        </a:rPr>
                        <a:t> </a:t>
                      </a:r>
                      <a:r>
                        <a:rPr lang="en-US" sz="1600" b="0" i="0" u="none" strike="noStrike" dirty="0" smtClean="0">
                          <a:latin typeface="Arial"/>
                        </a:rPr>
                        <a:t>0.025</a:t>
                      </a:r>
                      <a:endParaRPr lang="en-US" sz="1600" b="0" i="0" u="none" strike="noStrike" dirty="0">
                        <a:latin typeface="Arial"/>
                      </a:endParaRPr>
                    </a:p>
                  </a:txBody>
                  <a:tcPr marL="0" marR="0" marT="0" marB="0" anchor="b">
                    <a:lnL>
                      <a:noFill/>
                    </a:lnL>
                    <a:lnR>
                      <a:noFill/>
                    </a:lnR>
                    <a:lnT>
                      <a:noFill/>
                    </a:lnT>
                    <a:lnB>
                      <a:noFill/>
                    </a:lnB>
                  </a:tcPr>
                </a:tc>
                <a:tc hMerge="1">
                  <a:txBody>
                    <a:bodyPr/>
                    <a:lstStyle/>
                    <a:p>
                      <a:endParaRPr lang="en-US"/>
                    </a:p>
                  </a:txBody>
                  <a:tcPr>
                    <a:lnL>
                      <a:noFill/>
                    </a:lnL>
                    <a:lnR>
                      <a:noFill/>
                    </a:lnR>
                    <a:lnT>
                      <a:noFill/>
                    </a:lnT>
                    <a:lnB>
                      <a:noFill/>
                    </a:lnB>
                  </a:tcPr>
                </a:tc>
                <a:tc>
                  <a:txBody>
                    <a:bodyPr/>
                    <a:lstStyle/>
                    <a:p>
                      <a:pPr algn="ctr" fontAlgn="b"/>
                      <a:r>
                        <a:rPr lang="en-US" sz="1600" b="0" i="0" u="none" strike="noStrike" dirty="0">
                          <a:latin typeface="Arial"/>
                        </a:rPr>
                        <a:t> </a:t>
                      </a:r>
                      <a:r>
                        <a:rPr lang="en-US" sz="1600" b="0" i="0" u="none" strike="noStrike" dirty="0" smtClean="0">
                          <a:latin typeface="Arial"/>
                        </a:rPr>
                        <a:t>   0.003</a:t>
                      </a:r>
                      <a:endParaRPr lang="en-US" sz="1600" b="0" i="0" u="none" strike="noStrike" dirty="0">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r>
                        <a:rPr lang="en-US" sz="1600" b="0" i="0" u="none" strike="noStrike" dirty="0" smtClean="0">
                          <a:latin typeface="Arial"/>
                        </a:rPr>
                        <a:t>0.057</a:t>
                      </a:r>
                      <a:endParaRPr lang="en-US" sz="1600" b="0" i="0" u="none" strike="noStrike" dirty="0">
                        <a:latin typeface="Arial"/>
                      </a:endParaRPr>
                    </a:p>
                  </a:txBody>
                  <a:tcPr marL="0" marR="0" marT="0" marB="0" anchor="b">
                    <a:lnL w="12700" cmpd="sng">
                      <a:noFill/>
                      <a:prstDash val="solid"/>
                    </a:lnL>
                    <a:lnR>
                      <a:noFill/>
                    </a:lnR>
                    <a:lnT>
                      <a:noFill/>
                    </a:lnT>
                    <a:lnB>
                      <a:noFill/>
                    </a:lnB>
                    <a:lnTlToBr w="12700" cmpd="sng">
                      <a:noFill/>
                      <a:prstDash val="solid"/>
                    </a:lnTlToBr>
                    <a:lnBlToTr w="12700" cmpd="sng">
                      <a:noFill/>
                      <a:prstDash val="solid"/>
                    </a:lnBlToTr>
                  </a:tcPr>
                </a:tc>
                <a:tc>
                  <a:txBody>
                    <a:bodyPr/>
                    <a:lstStyle/>
                    <a:p>
                      <a:endParaRPr lang="en-US"/>
                    </a:p>
                  </a:txBody>
                  <a:tcPr marL="0" marR="0" marT="0" marB="0" anchor="ctr">
                    <a:lnL>
                      <a:noFill/>
                    </a:lnL>
                    <a:lnR>
                      <a:noFill/>
                    </a:lnR>
                    <a:lnT>
                      <a:noFill/>
                    </a:lnT>
                    <a:lnB>
                      <a:noFill/>
                    </a:lnB>
                    <a:blipFill rotWithShape="0">
                      <a:blip r:embed="rId2"/>
                      <a:stretch>
                        <a:fillRect l="-732821" t="-550000" r="-513" b="-1322500"/>
                      </a:stretch>
                    </a:blipFill>
                  </a:tcPr>
                </a:tc>
                <a:extLst>
                  <a:ext uri="{0D108BD9-81ED-4DB2-BD59-A6C34878D82A}">
                    <a16:rowId xmlns:a16="http://schemas.microsoft.com/office/drawing/2014/main" val="10004"/>
                  </a:ext>
                </a:extLst>
              </a:tr>
              <a:tr h="487680">
                <a:tc>
                  <a:txBody>
                    <a:bodyPr/>
                    <a:lstStyle/>
                    <a:p>
                      <a:pPr algn="l" fontAlgn="ctr"/>
                      <a:r>
                        <a:rPr lang="mn-MN" sz="1600" b="0" i="0" u="none" strike="noStrike" dirty="0">
                          <a:latin typeface="Arial"/>
                        </a:rPr>
                        <a:t>Аж үйлдвэрийн салбарын нийт үйлдвэрлэл:</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төгрөг</a:t>
                      </a:r>
                      <a:endParaRPr lang="mn-MN" sz="1600" b="0" i="0" u="none" strike="noStrike" dirty="0">
                        <a:latin typeface="Arial"/>
                      </a:endParaRPr>
                    </a:p>
                  </a:txBody>
                  <a:tcPr marL="0" marR="0" marT="0" marB="0" anchor="ctr">
                    <a:lnL>
                      <a:noFill/>
                    </a:lnL>
                    <a:lnR>
                      <a:noFill/>
                    </a:lnR>
                    <a:lnT>
                      <a:noFill/>
                    </a:lnT>
                    <a:lnB>
                      <a:noFill/>
                    </a:lnB>
                  </a:tcPr>
                </a:tc>
                <a:tc gridSpan="2">
                  <a:txBody>
                    <a:bodyPr/>
                    <a:lstStyle/>
                    <a:p>
                      <a:pPr algn="ctr" fontAlgn="ctr"/>
                      <a:r>
                        <a:rPr lang="en-US" sz="1600" b="0" i="0" u="none" strike="noStrike" dirty="0" smtClean="0">
                          <a:latin typeface="Arial"/>
                        </a:rPr>
                        <a:t>4832.5</a:t>
                      </a:r>
                      <a:endParaRPr lang="en-US" sz="1600" b="0" i="0" u="none" strike="noStrike" dirty="0">
                        <a:latin typeface="Arial"/>
                      </a:endParaRPr>
                    </a:p>
                  </a:txBody>
                  <a:tcPr marL="0" marR="0" marT="0" marB="0" anchor="ctr">
                    <a:lnL>
                      <a:noFill/>
                    </a:lnL>
                    <a:lnR>
                      <a:noFill/>
                    </a:lnR>
                    <a:lnT>
                      <a:noFill/>
                    </a:lnT>
                    <a:lnB>
                      <a:noFill/>
                    </a:lnB>
                  </a:tcPr>
                </a:tc>
                <a:tc hMerge="1">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gridSpan="2">
                  <a:txBody>
                    <a:bodyPr/>
                    <a:lstStyle/>
                    <a:p>
                      <a:pPr algn="ctr" fontAlgn="ctr"/>
                      <a:r>
                        <a:rPr lang="en-US" sz="1600" b="0" i="0" u="none" strike="noStrike" dirty="0" smtClean="0">
                          <a:latin typeface="Arial"/>
                        </a:rPr>
                        <a:t>4423.2</a:t>
                      </a:r>
                      <a:endParaRPr lang="en-US" sz="1600" b="0" i="0" u="none" strike="noStrike" dirty="0">
                        <a:latin typeface="Arial"/>
                      </a:endParaRPr>
                    </a:p>
                  </a:txBody>
                  <a:tcPr marL="0" marR="0" marT="0" marB="0" anchor="ctr">
                    <a:lnL>
                      <a:noFill/>
                    </a:lnL>
                    <a:lnR>
                      <a:noFill/>
                    </a:lnR>
                    <a:lnT>
                      <a:noFill/>
                    </a:lnT>
                    <a:lnB>
                      <a:noFill/>
                    </a:lnB>
                  </a:tcPr>
                </a:tc>
                <a:tc hMerge="1">
                  <a:txBody>
                    <a:bodyPr/>
                    <a:lstStyle/>
                    <a:p>
                      <a:endParaRPr lang="en-US"/>
                    </a:p>
                  </a:txBody>
                  <a:tcPr>
                    <a:lnL>
                      <a:noFill/>
                    </a:lnL>
                    <a:lnR>
                      <a:noFill/>
                    </a:lnR>
                    <a:lnT>
                      <a:noFill/>
                    </a:lnT>
                    <a:lnB>
                      <a:noFill/>
                    </a:lnB>
                  </a:tcPr>
                </a:tc>
                <a:tc>
                  <a:txBody>
                    <a:bodyPr/>
                    <a:lstStyle/>
                    <a:p>
                      <a:pPr algn="ctr" fontAlgn="ctr"/>
                      <a:r>
                        <a:rPr lang="en-US" sz="1600" b="0" i="0" u="none" strike="noStrike" dirty="0" smtClean="0">
                          <a:latin typeface="Arial"/>
                        </a:rPr>
                        <a:t>   8182.4 </a:t>
                      </a:r>
                      <a:endParaRPr lang="en-US" sz="1600" b="0" i="0" u="none" strike="noStrike" dirty="0">
                        <a:latin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ctr"/>
                      <a:r>
                        <a:rPr lang="en-US" sz="1600" b="0" i="0" u="none" strike="noStrike" dirty="0" smtClean="0">
                          <a:latin typeface="Arial"/>
                        </a:rPr>
                        <a:t>7943.9</a:t>
                      </a:r>
                      <a:endParaRPr lang="en-US" sz="1600" b="0" i="0" u="none" strike="noStrike" dirty="0">
                        <a:latin typeface="Arial"/>
                      </a:endParaRPr>
                    </a:p>
                  </a:txBody>
                  <a:tcPr marL="0" marR="0" marT="0" marB="0" anchor="ctr">
                    <a:lnL w="12700" cmpd="sng">
                      <a:noFill/>
                      <a:prstDash val="solid"/>
                    </a:lnL>
                    <a:lnR>
                      <a:noFill/>
                    </a:lnR>
                    <a:lnT>
                      <a:noFill/>
                    </a:lnT>
                    <a:lnB>
                      <a:noFill/>
                    </a:lnB>
                    <a:lnTlToBr w="12700" cmpd="sng">
                      <a:noFill/>
                      <a:prstDash val="solid"/>
                    </a:lnTlToBr>
                    <a:lnBlToTr w="12700" cmpd="sng">
                      <a:noFill/>
                      <a:prstDash val="solid"/>
                    </a:lnBlToTr>
                  </a:tcPr>
                </a:tc>
                <a:tc>
                  <a:txBody>
                    <a:bodyPr/>
                    <a:lstStyle/>
                    <a:p>
                      <a:pPr algn="ctr" fontAlgn="ctr"/>
                      <a:r>
                        <a:rPr lang="en-US" sz="1600" b="0" i="0" u="none" strike="noStrike" dirty="0" smtClean="0">
                          <a:latin typeface="Arial"/>
                        </a:rPr>
                        <a:t>97.1</a:t>
                      </a: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val="10005"/>
                  </a:ext>
                </a:extLst>
              </a:tr>
              <a:tr h="274320">
                <a:tc>
                  <a:txBody>
                    <a:bodyPr/>
                    <a:lstStyle/>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gridSpan="2">
                  <a:txBody>
                    <a:bodyPr/>
                    <a:lstStyle/>
                    <a:p>
                      <a:pPr algn="ctr"/>
                      <a:endParaRPr lang="en-US"/>
                    </a:p>
                  </a:txBody>
                  <a:tcPr marL="0" marR="0" marT="0" marB="0" anchor="ctr">
                    <a:lnL>
                      <a:noFill/>
                    </a:lnL>
                    <a:lnR>
                      <a:noFill/>
                    </a:lnR>
                    <a:lnT>
                      <a:noFill/>
                    </a:lnT>
                    <a:lnB>
                      <a:noFill/>
                    </a:lnB>
                  </a:tcPr>
                </a:tc>
                <a:tc hMerge="1">
                  <a:txBody>
                    <a:bodyPr/>
                    <a:lstStyle/>
                    <a:p>
                      <a:pPr algn="r" fontAlgn="ctr"/>
                      <a:endParaRPr lang="en-US" sz="1600" b="0" i="0" u="none" strike="noStrike">
                        <a:solidFill>
                          <a:srgbClr val="FF0000"/>
                        </a:solidFill>
                        <a:latin typeface="Arial"/>
                      </a:endParaRPr>
                    </a:p>
                  </a:txBody>
                  <a:tcPr marL="0" marR="0" marT="0" marB="0" anchor="ctr">
                    <a:lnL>
                      <a:noFill/>
                    </a:lnL>
                    <a:lnR>
                      <a:noFill/>
                    </a:lnR>
                    <a:lnT>
                      <a:noFill/>
                    </a:lnT>
                    <a:lnB>
                      <a:noFill/>
                    </a:lnB>
                  </a:tcPr>
                </a:tc>
                <a:tc gridSpan="2">
                  <a:txBody>
                    <a:bodyPr/>
                    <a:lstStyle/>
                    <a:p>
                      <a:pPr algn="ctr" fontAlgn="ctr"/>
                      <a:endParaRPr lang="en-US" sz="1600" b="0" i="0" u="none" strike="noStrike">
                        <a:solidFill>
                          <a:srgbClr val="FF0000"/>
                        </a:solidFill>
                        <a:latin typeface="Arial"/>
                      </a:endParaRPr>
                    </a:p>
                  </a:txBody>
                  <a:tcPr marL="0" marR="0" marT="0" marB="0" anchor="ctr">
                    <a:lnL>
                      <a:noFill/>
                    </a:lnL>
                    <a:lnR>
                      <a:noFill/>
                    </a:lnR>
                    <a:lnT>
                      <a:noFill/>
                    </a:lnT>
                    <a:lnB>
                      <a:noFill/>
                    </a:lnB>
                  </a:tcPr>
                </a:tc>
                <a:tc hMerge="1">
                  <a:txBody>
                    <a:bodyPr/>
                    <a:lstStyle/>
                    <a:p>
                      <a:endParaRPr lang="en-US"/>
                    </a:p>
                  </a:txBody>
                  <a:tcPr>
                    <a:lnL>
                      <a:noFill/>
                    </a:lnL>
                    <a:lnR>
                      <a:noFill/>
                    </a:lnR>
                    <a:lnT>
                      <a:noFill/>
                    </a:lnT>
                    <a:lnB>
                      <a:noFill/>
                    </a:lnB>
                  </a:tcPr>
                </a:tc>
                <a:tc>
                  <a:txBody>
                    <a:bodyPr/>
                    <a:lstStyle/>
                    <a:p>
                      <a:pPr algn="ctr" fontAlgn="ctr"/>
                      <a:endParaRPr lang="en-US" sz="1600" b="0" i="0" u="none" strike="noStrike" dirty="0">
                        <a:solidFill>
                          <a:srgbClr val="FF0000"/>
                        </a:solidFill>
                        <a:latin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ctr"/>
                      <a:endParaRPr lang="en-US" sz="1600" b="0" i="0" u="none" strike="noStrike" dirty="0">
                        <a:solidFill>
                          <a:srgbClr val="FF0000"/>
                        </a:solidFill>
                        <a:latin typeface="Arial"/>
                      </a:endParaRPr>
                    </a:p>
                  </a:txBody>
                  <a:tcPr marL="0" marR="0" marT="0" marB="0" anchor="ctr">
                    <a:lnL w="12700" cmpd="sng">
                      <a:noFill/>
                      <a:prstDash val="solid"/>
                    </a:lnL>
                    <a:lnR>
                      <a:noFill/>
                    </a:lnR>
                    <a:lnT>
                      <a:noFill/>
                    </a:lnT>
                    <a:lnB>
                      <a:noFill/>
                    </a:lnB>
                    <a:lnTlToBr w="12700" cmpd="sng">
                      <a:noFill/>
                      <a:prstDash val="solid"/>
                    </a:lnTlToBr>
                    <a:lnBlToTr w="12700" cmpd="sng">
                      <a:noFill/>
                      <a:prstDash val="solid"/>
                    </a:lnBlToTr>
                  </a:tcPr>
                </a:tc>
                <a:tc>
                  <a:txBody>
                    <a:bodyPr/>
                    <a:lstStyle/>
                    <a:p>
                      <a:pPr algn="ctr" fontAlgn="ctr"/>
                      <a:endParaRPr lang="en-US" sz="1600" b="0" i="0" u="none" strike="noStrike" dirty="0">
                        <a:solidFill>
                          <a:srgbClr val="FF0000"/>
                        </a:solidFill>
                        <a:latin typeface="Arial"/>
                      </a:endParaRPr>
                    </a:p>
                  </a:txBody>
                  <a:tcPr marL="0" marR="0" marT="0" marB="0" anchor="ctr">
                    <a:lnL>
                      <a:noFill/>
                    </a:lnL>
                    <a:lnR>
                      <a:noFill/>
                    </a:lnR>
                    <a:lnT>
                      <a:noFill/>
                    </a:lnT>
                    <a:lnB>
                      <a:noFill/>
                    </a:lnB>
                  </a:tcPr>
                </a:tc>
                <a:extLst>
                  <a:ext uri="{0D108BD9-81ED-4DB2-BD59-A6C34878D82A}">
                    <a16:rowId xmlns:a16="http://schemas.microsoft.com/office/drawing/2014/main" val="10006"/>
                  </a:ext>
                </a:extLst>
              </a:tr>
              <a:tr h="48768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mn-MN" sz="1600" b="0" i="0" u="none" strike="noStrike" dirty="0" smtClean="0">
                          <a:latin typeface="Arial"/>
                        </a:rPr>
                        <a:t>Үүнээс: </a:t>
                      </a:r>
                    </a:p>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gridSpan="2">
                  <a:txBody>
                    <a:bodyPr/>
                    <a:lstStyle/>
                    <a:p>
                      <a:pPr algn="ctr"/>
                      <a:endParaRPr lang="en-US"/>
                    </a:p>
                  </a:txBody>
                  <a:tcPr marL="0" marR="0" marT="0" marB="0" anchor="ctr">
                    <a:lnL>
                      <a:noFill/>
                    </a:lnL>
                    <a:lnR>
                      <a:noFill/>
                    </a:lnR>
                    <a:lnT>
                      <a:noFill/>
                    </a:lnT>
                    <a:lnB>
                      <a:noFill/>
                    </a:lnB>
                  </a:tcPr>
                </a:tc>
                <a:tc hMerge="1">
                  <a:txBody>
                    <a:bodyPr/>
                    <a:lstStyle/>
                    <a:p>
                      <a:pPr algn="r" fontAlgn="ctr"/>
                      <a:endParaRPr lang="en-US" sz="1600" b="0" i="0" u="none" strike="noStrike">
                        <a:latin typeface="Arial"/>
                      </a:endParaRPr>
                    </a:p>
                  </a:txBody>
                  <a:tcPr marL="0" marR="0" marT="0" marB="0" anchor="ctr">
                    <a:lnL>
                      <a:noFill/>
                    </a:lnL>
                    <a:lnR>
                      <a:noFill/>
                    </a:lnR>
                    <a:lnT>
                      <a:noFill/>
                    </a:lnT>
                    <a:lnB>
                      <a:noFill/>
                    </a:lnB>
                  </a:tcPr>
                </a:tc>
                <a:tc gridSpan="2">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hMerge="1">
                  <a:txBody>
                    <a:bodyPr/>
                    <a:lstStyle/>
                    <a:p>
                      <a:endParaRPr lang="en-US"/>
                    </a:p>
                  </a:txBody>
                  <a:tcP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ctr"/>
                      <a:endParaRPr lang="en-US" sz="1600" b="0" i="0" u="none" strike="noStrike" dirty="0">
                        <a:latin typeface="Arial"/>
                      </a:endParaRPr>
                    </a:p>
                  </a:txBody>
                  <a:tcPr marL="0" marR="0" marT="0" marB="0" anchor="ctr">
                    <a:lnL w="12700" cmpd="sng">
                      <a:noFill/>
                      <a:prstDash val="solid"/>
                    </a:lnL>
                    <a:lnR>
                      <a:noFill/>
                    </a:lnR>
                    <a:lnT>
                      <a:noFill/>
                    </a:lnT>
                    <a:lnB>
                      <a:noFill/>
                    </a:lnB>
                    <a:lnTlToBr w="12700" cmpd="sng">
                      <a:noFill/>
                      <a:prstDash val="solid"/>
                    </a:lnTlToBr>
                    <a:lnBlToTr w="12700" cmpd="sng">
                      <a:noFill/>
                      <a:prstDash val="solid"/>
                    </a:lnBlToTr>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val="10007"/>
                  </a:ext>
                </a:extLst>
              </a:tr>
              <a:tr h="243840">
                <a:tc>
                  <a:txBody>
                    <a:bodyPr/>
                    <a:lstStyle/>
                    <a:p>
                      <a:pPr algn="l" fontAlgn="ctr"/>
                      <a:r>
                        <a:rPr lang="en-US" sz="1600" b="0" i="0" u="none" strike="noStrike" baseline="0" dirty="0" smtClean="0">
                          <a:latin typeface="Arial"/>
                        </a:rPr>
                        <a:t>      </a:t>
                      </a:r>
                      <a:r>
                        <a:rPr lang="mn-MN" sz="1600" b="0" i="0" u="none" strike="noStrike" dirty="0" smtClean="0">
                          <a:latin typeface="Arial"/>
                        </a:rPr>
                        <a:t> </a:t>
                      </a:r>
                      <a:r>
                        <a:rPr lang="mn-MN" sz="1600" b="0" i="0" u="none" strike="noStrike" dirty="0">
                          <a:latin typeface="Arial"/>
                        </a:rPr>
                        <a:t>- Боловсруулах аж үйлдвэр</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a:t>
                      </a:r>
                      <a:r>
                        <a:rPr lang="mn-MN" sz="1600" b="0" i="0" u="none" strike="noStrike" dirty="0">
                          <a:latin typeface="Arial"/>
                        </a:rPr>
                        <a:t>төгрөг</a:t>
                      </a:r>
                    </a:p>
                  </a:txBody>
                  <a:tcPr marL="0" marR="0" marT="0" marB="0" anchor="ctr">
                    <a:lnL>
                      <a:noFill/>
                    </a:lnL>
                    <a:lnR>
                      <a:noFill/>
                    </a:lnR>
                    <a:lnT>
                      <a:noFill/>
                    </a:lnT>
                    <a:lnB>
                      <a:noFill/>
                    </a:lnB>
                  </a:tcPr>
                </a:tc>
                <a:tc gridSpan="2">
                  <a:txBody>
                    <a:bodyPr/>
                    <a:lstStyle/>
                    <a:p>
                      <a:pPr algn="ctr" fontAlgn="ctr"/>
                      <a:r>
                        <a:rPr lang="en-US" sz="1600" b="0" i="0" u="none" strike="noStrike" dirty="0">
                          <a:latin typeface="Arial"/>
                        </a:rPr>
                        <a:t> </a:t>
                      </a:r>
                      <a:r>
                        <a:rPr lang="en-US" sz="1600" b="0" i="0" u="none" strike="noStrike" dirty="0" smtClean="0">
                          <a:latin typeface="Arial"/>
                        </a:rPr>
                        <a:t>2159.7</a:t>
                      </a:r>
                      <a:endParaRPr lang="en-US" sz="1600" b="0" i="0" u="none" strike="noStrike" dirty="0">
                        <a:latin typeface="Arial"/>
                      </a:endParaRPr>
                    </a:p>
                  </a:txBody>
                  <a:tcPr marL="0" marR="0" marT="0" marB="0" anchor="ctr">
                    <a:lnL>
                      <a:noFill/>
                    </a:lnL>
                    <a:lnR>
                      <a:noFill/>
                    </a:lnR>
                    <a:lnT>
                      <a:noFill/>
                    </a:lnT>
                    <a:lnB>
                      <a:noFill/>
                    </a:lnB>
                  </a:tcPr>
                </a:tc>
                <a:tc hMerge="1">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gridSpan="2">
                  <a:txBody>
                    <a:bodyPr/>
                    <a:lstStyle/>
                    <a:p>
                      <a:pPr algn="ctr" fontAlgn="ctr"/>
                      <a:r>
                        <a:rPr lang="en-US" sz="1600" b="0" i="0" u="none" strike="noStrike" dirty="0" smtClean="0">
                          <a:latin typeface="Arial"/>
                        </a:rPr>
                        <a:t>1399.1</a:t>
                      </a:r>
                      <a:endParaRPr lang="en-US" sz="1600" b="0" i="0" u="none" strike="noStrike" dirty="0">
                        <a:latin typeface="Arial"/>
                      </a:endParaRPr>
                    </a:p>
                  </a:txBody>
                  <a:tcPr marL="0" marR="0" marT="0" marB="0" anchor="ctr">
                    <a:lnL>
                      <a:noFill/>
                    </a:lnL>
                    <a:lnR>
                      <a:noFill/>
                    </a:lnR>
                    <a:lnT>
                      <a:noFill/>
                    </a:lnT>
                    <a:lnB>
                      <a:noFill/>
                    </a:lnB>
                  </a:tcPr>
                </a:tc>
                <a:tc hMerge="1">
                  <a:txBody>
                    <a:bodyPr/>
                    <a:lstStyle/>
                    <a:p>
                      <a:endParaRPr lang="en-US"/>
                    </a:p>
                  </a:txBody>
                  <a:tcPr>
                    <a:lnL>
                      <a:noFill/>
                    </a:lnL>
                    <a:lnR>
                      <a:noFill/>
                    </a:lnR>
                    <a:lnT>
                      <a:noFill/>
                    </a:lnT>
                    <a:lnB>
                      <a:noFill/>
                    </a:lnB>
                  </a:tcPr>
                </a:tc>
                <a:tc>
                  <a:txBody>
                    <a:bodyPr/>
                    <a:lstStyle/>
                    <a:p>
                      <a:pPr algn="ctr" fontAlgn="ctr"/>
                      <a:r>
                        <a:rPr lang="en-US" sz="1600" b="0" i="0" u="none" strike="noStrike" dirty="0" smtClean="0">
                          <a:latin typeface="Arial"/>
                        </a:rPr>
                        <a:t>   5047.0</a:t>
                      </a:r>
                      <a:endParaRPr lang="en-US" sz="1600" b="0" i="0" u="none" strike="noStrike" dirty="0">
                        <a:latin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ctr"/>
                      <a:r>
                        <a:rPr lang="en-US" sz="1600" b="0" i="0" u="none" strike="noStrike" dirty="0" smtClean="0">
                          <a:latin typeface="Arial"/>
                        </a:rPr>
                        <a:t>3725.0</a:t>
                      </a:r>
                      <a:endParaRPr lang="en-US" sz="1600" b="0" i="0" u="none" strike="noStrike" dirty="0">
                        <a:latin typeface="Arial"/>
                      </a:endParaRPr>
                    </a:p>
                  </a:txBody>
                  <a:tcPr marL="0" marR="0" marT="0" marB="0" anchor="ctr">
                    <a:lnL w="12700" cmpd="sng">
                      <a:noFill/>
                      <a:prstDash val="solid"/>
                    </a:lnL>
                    <a:lnR>
                      <a:noFill/>
                    </a:lnR>
                    <a:lnT>
                      <a:noFill/>
                    </a:lnT>
                    <a:lnB>
                      <a:noFill/>
                    </a:lnB>
                    <a:lnTlToBr w="12700" cmpd="sng">
                      <a:noFill/>
                      <a:prstDash val="solid"/>
                    </a:lnTlToBr>
                    <a:lnBlToTr w="12700" cmpd="sng">
                      <a:noFill/>
                      <a:prstDash val="solid"/>
                    </a:lnBlToTr>
                  </a:tcPr>
                </a:tc>
                <a:tc>
                  <a:txBody>
                    <a:bodyPr/>
                    <a:lstStyle/>
                    <a:p>
                      <a:pPr algn="ctr" fontAlgn="ctr"/>
                      <a:r>
                        <a:rPr lang="en-US" sz="1600" b="0" i="0" u="none" strike="noStrike" dirty="0" smtClean="0">
                          <a:latin typeface="Arial"/>
                        </a:rPr>
                        <a:t>73.8</a:t>
                      </a: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val="10008"/>
                  </a:ext>
                </a:extLst>
              </a:tr>
              <a:tr h="487680">
                <a:tc>
                  <a:txBody>
                    <a:bodyPr/>
                    <a:lstStyle/>
                    <a:p>
                      <a:pPr algn="l" rtl="0" fontAlgn="ctr"/>
                      <a:r>
                        <a:rPr lang="mn-MN" sz="1600" b="0" i="0" u="none" strike="noStrike" dirty="0">
                          <a:latin typeface="Arial"/>
                        </a:rPr>
                        <a:t>     - Цахилгаан, дулааны эрчим хүч үйлдвэрлэл, усан хангамж</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a:t>
                      </a:r>
                      <a:r>
                        <a:rPr lang="mn-MN" sz="1600" b="0" i="0" u="none" strike="noStrike" dirty="0">
                          <a:latin typeface="Arial"/>
                        </a:rPr>
                        <a:t>төгрөг</a:t>
                      </a:r>
                    </a:p>
                  </a:txBody>
                  <a:tcPr marL="0" marR="0" marT="0" marB="0" anchor="ctr">
                    <a:lnL>
                      <a:noFill/>
                    </a:lnL>
                    <a:lnR>
                      <a:noFill/>
                    </a:lnR>
                    <a:lnT>
                      <a:noFill/>
                    </a:lnT>
                    <a:lnB>
                      <a:noFill/>
                    </a:lnB>
                  </a:tcPr>
                </a:tc>
                <a:tc gridSpan="2">
                  <a:txBody>
                    <a:bodyPr/>
                    <a:lstStyle/>
                    <a:p>
                      <a:pPr algn="ctr" fontAlgn="ctr"/>
                      <a:r>
                        <a:rPr lang="en-US" sz="1600" b="0" i="0" u="none" strike="noStrike" dirty="0" smtClean="0">
                          <a:latin typeface="Arial"/>
                        </a:rPr>
                        <a:t>2672.8</a:t>
                      </a:r>
                      <a:endParaRPr lang="en-US" sz="1600" b="0" i="0" u="none" strike="noStrike" dirty="0">
                        <a:latin typeface="Arial"/>
                      </a:endParaRPr>
                    </a:p>
                  </a:txBody>
                  <a:tcPr marL="0" marR="0" marT="0" marB="0" anchor="ctr">
                    <a:lnL>
                      <a:noFill/>
                    </a:lnL>
                    <a:lnR>
                      <a:noFill/>
                    </a:lnR>
                    <a:lnT>
                      <a:noFill/>
                    </a:lnT>
                    <a:lnB>
                      <a:noFill/>
                    </a:lnB>
                  </a:tcPr>
                </a:tc>
                <a:tc hMerge="1">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gridSpan="2">
                  <a:txBody>
                    <a:bodyPr/>
                    <a:lstStyle/>
                    <a:p>
                      <a:pPr algn="ctr" fontAlgn="ctr"/>
                      <a:r>
                        <a:rPr lang="en-US" sz="1600" b="0" i="0" u="none" strike="noStrike" dirty="0" smtClean="0">
                          <a:latin typeface="Arial"/>
                        </a:rPr>
                        <a:t>3024.1</a:t>
                      </a:r>
                      <a:endParaRPr lang="en-US" sz="1600" b="0" i="0" u="none" strike="noStrike" dirty="0">
                        <a:latin typeface="Arial"/>
                      </a:endParaRPr>
                    </a:p>
                  </a:txBody>
                  <a:tcPr marL="0" marR="0" marT="0" marB="0" anchor="ctr">
                    <a:lnL>
                      <a:noFill/>
                    </a:lnL>
                    <a:lnR>
                      <a:noFill/>
                    </a:lnR>
                    <a:lnT>
                      <a:noFill/>
                    </a:lnT>
                    <a:lnB>
                      <a:noFill/>
                    </a:lnB>
                  </a:tcPr>
                </a:tc>
                <a:tc hMerge="1">
                  <a:txBody>
                    <a:bodyPr/>
                    <a:lstStyle/>
                    <a:p>
                      <a:endParaRPr lang="en-US"/>
                    </a:p>
                  </a:txBody>
                  <a:tcPr>
                    <a:lnL>
                      <a:noFill/>
                    </a:lnL>
                    <a:lnR>
                      <a:noFill/>
                    </a:lnR>
                    <a:lnT>
                      <a:noFill/>
                    </a:lnT>
                    <a:lnB>
                      <a:noFill/>
                    </a:lnB>
                  </a:tcPr>
                </a:tc>
                <a:tc>
                  <a:txBody>
                    <a:bodyPr/>
                    <a:lstStyle/>
                    <a:p>
                      <a:pPr algn="ctr" fontAlgn="ctr"/>
                      <a:r>
                        <a:rPr lang="en-US" sz="1600" b="0" i="0" u="none" strike="noStrike" dirty="0" smtClean="0">
                          <a:latin typeface="Arial"/>
                        </a:rPr>
                        <a:t>3135.0</a:t>
                      </a:r>
                      <a:endParaRPr lang="en-US" sz="1600" b="0" i="0" u="none" strike="noStrike" dirty="0">
                        <a:latin typeface="Arial"/>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ctr"/>
                      <a:r>
                        <a:rPr lang="en-US" sz="1600" b="0" i="0" u="none" strike="noStrike" dirty="0" smtClean="0">
                          <a:latin typeface="Arial"/>
                        </a:rPr>
                        <a:t>4218.9</a:t>
                      </a:r>
                      <a:endParaRPr lang="en-US" sz="1600" b="0" i="0" u="none" strike="noStrike" dirty="0">
                        <a:latin typeface="Arial"/>
                      </a:endParaRPr>
                    </a:p>
                  </a:txBody>
                  <a:tcPr marL="0" marR="0" marT="0" marB="0" anchor="ctr">
                    <a:lnL w="12700" cmpd="sng">
                      <a:noFill/>
                      <a:prstDash val="solid"/>
                    </a:lnL>
                    <a:lnR>
                      <a:noFill/>
                    </a:lnR>
                    <a:lnT>
                      <a:noFill/>
                    </a:lnT>
                    <a:lnB>
                      <a:noFill/>
                    </a:lnB>
                    <a:lnTlToBr w="12700" cmpd="sng">
                      <a:noFill/>
                      <a:prstDash val="solid"/>
                    </a:lnTlToBr>
                    <a:lnBlToTr w="12700" cmpd="sng">
                      <a:noFill/>
                      <a:prstDash val="solid"/>
                    </a:lnBlToTr>
                  </a:tcPr>
                </a:tc>
                <a:tc>
                  <a:txBody>
                    <a:bodyPr/>
                    <a:lstStyle/>
                    <a:p>
                      <a:pPr algn="ctr" fontAlgn="ctr"/>
                      <a:r>
                        <a:rPr lang="en-US" sz="1600" b="0" i="0" u="none" strike="noStrike" dirty="0" smtClean="0">
                          <a:latin typeface="Arial"/>
                        </a:rPr>
                        <a:t>134.6</a:t>
                      </a: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a16="http://schemas.microsoft.com/office/drawing/2014/main" val="10009"/>
                  </a:ext>
                </a:extLst>
              </a:tr>
              <a:tr h="274320">
                <a:tc>
                  <a:txBody>
                    <a:bodyPr/>
                    <a:lstStyle/>
                    <a:p>
                      <a:pPr algn="l" rtl="0"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gridSpan="2">
                  <a:txBody>
                    <a:bodyPr/>
                    <a:lstStyle/>
                    <a:p>
                      <a:pPr algn="ctr"/>
                      <a:endParaRPr lang="en-US"/>
                    </a:p>
                  </a:txBody>
                  <a:tcPr marL="0" marR="0" marT="0" marB="0" anchor="ctr">
                    <a:lnL>
                      <a:noFill/>
                    </a:lnL>
                    <a:lnR>
                      <a:noFill/>
                    </a:lnR>
                    <a:lnT>
                      <a:noFill/>
                    </a:lnT>
                    <a:lnB>
                      <a:noFill/>
                    </a:lnB>
                    <a:solidFill>
                      <a:srgbClr val="FFFFFF"/>
                    </a:solidFill>
                  </a:tcPr>
                </a:tc>
                <a:tc hMerge="1">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gridSpan="2">
                  <a:txBody>
                    <a:bodyPr/>
                    <a:lstStyle/>
                    <a:p>
                      <a:pPr algn="ctr" fontAlgn="ctr"/>
                      <a:endParaRPr lang="en-US" sz="1600" b="0" i="0" u="none" strike="noStrike">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0"/>
                  </a:ext>
                </a:extLst>
              </a:tr>
              <a:tr h="343929">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gridSpan="2">
                  <a:txBody>
                    <a:bodyPr/>
                    <a:lstStyle/>
                    <a:p>
                      <a:pPr algn="ctr"/>
                      <a:endParaRPr lang="en-US"/>
                    </a:p>
                  </a:txBody>
                  <a:tcPr marL="0" marR="0" marT="0" marB="0" anchor="ctr">
                    <a:lnL>
                      <a:noFill/>
                    </a:lnL>
                    <a:lnR>
                      <a:noFill/>
                    </a:lnR>
                    <a:lnT>
                      <a:noFill/>
                    </a:lnT>
                    <a:lnB>
                      <a:noFill/>
                    </a:lnB>
                    <a:solidFill>
                      <a:srgbClr val="FFFFFF"/>
                    </a:solidFill>
                  </a:tcPr>
                </a:tc>
                <a:tc hMerge="1">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gridSpan="2">
                  <a:txBody>
                    <a:bodyPr/>
                    <a:lstStyle/>
                    <a:p>
                      <a:pPr algn="ct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hMerge="1">
                  <a:txBody>
                    <a:bodyPr/>
                    <a:lstStyle/>
                    <a:p>
                      <a:endParaRPr lang="en-US"/>
                    </a:p>
                  </a:txBody>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1"/>
                  </a:ext>
                </a:extLst>
              </a:tr>
              <a:tr h="274320">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gridSpan="2">
                  <a:txBody>
                    <a:bodyPr/>
                    <a:lstStyle/>
                    <a:p>
                      <a:pPr algn="ctr"/>
                      <a:endParaRPr lang="en-US"/>
                    </a:p>
                  </a:txBody>
                  <a:tcPr marL="0" marR="0" marT="0" marB="0" anchor="ctr">
                    <a:lnL>
                      <a:noFill/>
                    </a:lnL>
                    <a:lnR>
                      <a:noFill/>
                    </a:lnR>
                    <a:lnT>
                      <a:noFill/>
                    </a:lnT>
                    <a:lnB>
                      <a:noFill/>
                    </a:lnB>
                    <a:solidFill>
                      <a:srgbClr val="FFFFFF"/>
                    </a:solidFill>
                  </a:tcPr>
                </a:tc>
                <a:tc hMerge="1">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gridSpan="2">
                  <a:txBody>
                    <a:bodyPr/>
                    <a:lstStyle/>
                    <a:p>
                      <a:pPr algn="ct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hMerge="1">
                  <a:txBody>
                    <a:bodyPr/>
                    <a:lstStyle/>
                    <a:p>
                      <a:endParaRPr lang="en-US"/>
                    </a:p>
                  </a:txBody>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2"/>
                  </a:ext>
                </a:extLst>
              </a:tr>
              <a:tr h="343929">
                <a:tc>
                  <a:txBody>
                    <a:bodyPr/>
                    <a:lstStyle/>
                    <a:p>
                      <a:pPr algn="ctr" fontAlgn="b"/>
                      <a:endParaRPr lang="mn-MN"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mn-MN"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a:endParaRPr lang="en-US"/>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6" name="Text Box 1">
            <a:extLst>
              <a:ext uri="{FF2B5EF4-FFF2-40B4-BE49-F238E27FC236}">
                <a16:creationId xmlns:a16="http://schemas.microsoft.com/office/drawing/2014/main" id="{A96AEFC2-56E1-42C5-BC4C-FD825177E1BE}"/>
              </a:ext>
            </a:extLst>
          </p:cNvPr>
          <p:cNvSpPr txBox="1">
            <a:spLocks noChangeArrowheads="1"/>
          </p:cNvSpPr>
          <p:nvPr/>
        </p:nvSpPr>
        <p:spPr bwMode="auto">
          <a:xfrm flipH="1">
            <a:off x="10972800" y="1447800"/>
            <a:ext cx="152400" cy="152400"/>
          </a:xfrm>
          <a:prstGeom prst="rect">
            <a:avLst/>
          </a:prstGeom>
          <a:solidFill>
            <a:srgbClr val="FFFFFF"/>
          </a:solid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mn-MN" sz="1000" b="0" i="0" strike="noStrike" dirty="0">
                <a:solidFill>
                  <a:srgbClr val="000000"/>
                </a:solidFill>
              </a:rPr>
              <a:t>%</a:t>
            </a:r>
          </a:p>
        </p:txBody>
      </p:sp>
      <p:cxnSp>
        <p:nvCxnSpPr>
          <p:cNvPr id="7" name="Straight Connector 6">
            <a:extLst>
              <a:ext uri="{FF2B5EF4-FFF2-40B4-BE49-F238E27FC236}">
                <a16:creationId xmlns:a16="http://schemas.microsoft.com/office/drawing/2014/main" id="{F60C0CC9-77C9-4D11-9C2F-903EDF477596}"/>
              </a:ext>
            </a:extLst>
          </p:cNvPr>
          <p:cNvCxnSpPr/>
          <p:nvPr/>
        </p:nvCxnSpPr>
        <p:spPr>
          <a:xfrm>
            <a:off x="10134600" y="1524000"/>
            <a:ext cx="768914" cy="0"/>
          </a:xfrm>
          <a:prstGeom prst="line">
            <a:avLst/>
          </a:prstGeom>
          <a:ln w="3175"/>
        </p:spPr>
        <p:style>
          <a:lnRef idx="1">
            <a:schemeClr val="dk1"/>
          </a:lnRef>
          <a:fillRef idx="0">
            <a:schemeClr val="dk1"/>
          </a:fillRef>
          <a:effectRef idx="0">
            <a:schemeClr val="dk1"/>
          </a:effectRef>
          <a:fontRef idx="minor">
            <a:schemeClr val="tx1"/>
          </a:fontRef>
        </p:style>
      </p:cxnSp>
      <p:graphicFrame>
        <p:nvGraphicFramePr>
          <p:cNvPr id="11" name="Table 10"/>
          <p:cNvGraphicFramePr>
            <a:graphicFrameLocks noGrp="1"/>
          </p:cNvGraphicFramePr>
          <p:nvPr/>
        </p:nvGraphicFramePr>
        <p:xfrm>
          <a:off x="1219200" y="6324600"/>
          <a:ext cx="2006600" cy="335280"/>
        </p:xfrm>
        <a:graphic>
          <a:graphicData uri="http://schemas.openxmlformats.org/drawingml/2006/table">
            <a:tbl>
              <a:tblPr/>
              <a:tblGrid>
                <a:gridCol w="2006600">
                  <a:extLst>
                    <a:ext uri="{9D8B030D-6E8A-4147-A177-3AD203B41FA5}">
                      <a16:colId xmlns:a16="http://schemas.microsoft.com/office/drawing/2014/main" val="20000"/>
                    </a:ext>
                  </a:extLst>
                </a:gridCol>
              </a:tblGrid>
              <a:tr h="161925">
                <a:tc>
                  <a:txBody>
                    <a:bodyPr/>
                    <a:lstStyle/>
                    <a:p>
                      <a:pPr algn="l" fontAlgn="b"/>
                      <a:r>
                        <a:rPr lang="mn-MN" sz="1100" b="0" i="1" u="none" strike="noStrike" dirty="0">
                          <a:latin typeface="Arial"/>
                        </a:rPr>
                        <a:t>    </a:t>
                      </a:r>
                      <a:r>
                        <a:rPr lang="mn-MN" sz="1100" b="0" i="1" u="none" strike="noStrike" dirty="0" smtClean="0">
                          <a:latin typeface="Arial"/>
                        </a:rPr>
                        <a:t>1 </a:t>
                      </a:r>
                      <a:r>
                        <a:rPr lang="mn-MN" sz="1100" b="0" i="1" u="none" strike="noStrike" dirty="0">
                          <a:latin typeface="Arial"/>
                        </a:rPr>
                        <a:t>Урьдчилсан гүйцэтгэл</a:t>
                      </a:r>
                    </a:p>
                  </a:txBody>
                  <a:tcPr marL="0" marR="0" marT="0" marB="0" anchor="ctr">
                    <a:lnL>
                      <a:noFill/>
                    </a:lnL>
                    <a:lnR>
                      <a:noFill/>
                    </a:lnR>
                    <a:lnT>
                      <a:noFill/>
                    </a:lnT>
                    <a:lnB>
                      <a:noFill/>
                    </a:lnB>
                  </a:tcPr>
                </a:tc>
                <a:extLst>
                  <a:ext uri="{0D108BD9-81ED-4DB2-BD59-A6C34878D82A}">
                    <a16:rowId xmlns:a16="http://schemas.microsoft.com/office/drawing/2014/main" val="10000"/>
                  </a:ext>
                </a:extLst>
              </a:tr>
              <a:tr h="161925">
                <a:tc>
                  <a:txBody>
                    <a:bodyPr/>
                    <a:lstStyle/>
                    <a:p>
                      <a:pPr algn="l" fontAlgn="ctr"/>
                      <a:r>
                        <a:rPr lang="mn-MN" sz="1100" b="0" i="1" u="none" strike="noStrike" dirty="0">
                          <a:latin typeface="Arial"/>
                        </a:rPr>
                        <a:t>    </a:t>
                      </a:r>
                      <a:r>
                        <a:rPr lang="mn-MN" sz="1100" b="0" i="1" u="none" strike="noStrike" dirty="0" smtClean="0">
                          <a:latin typeface="Arial"/>
                        </a:rPr>
                        <a:t>2 Дахин </a:t>
                      </a:r>
                      <a:r>
                        <a:rPr lang="mn-MN" sz="1100" b="0" i="1" u="none" strike="noStrike" dirty="0">
                          <a:latin typeface="Arial"/>
                        </a:rPr>
                        <a:t>их</a:t>
                      </a:r>
                    </a:p>
                  </a:txBody>
                  <a:tcPr marL="0" marR="0"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cxnSp>
        <p:nvCxnSpPr>
          <p:cNvPr id="4" name="Straight Connector 3"/>
          <p:cNvCxnSpPr/>
          <p:nvPr/>
        </p:nvCxnSpPr>
        <p:spPr>
          <a:xfrm>
            <a:off x="6019800" y="992187"/>
            <a:ext cx="0" cy="578961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7" name="Rectangle 10"/>
          <p:cNvSpPr>
            <a:spLocks noChangeArrowheads="1"/>
          </p:cNvSpPr>
          <p:nvPr/>
        </p:nvSpPr>
        <p:spPr bwMode="auto">
          <a:xfrm>
            <a:off x="6656387" y="909935"/>
            <a:ext cx="4468813" cy="461665"/>
          </a:xfrm>
          <a:prstGeom prst="rect">
            <a:avLst/>
          </a:prstGeom>
          <a:noFill/>
          <a:ln w="9525">
            <a:noFill/>
            <a:miter lim="800000"/>
            <a:headEnd/>
            <a:tailEnd/>
          </a:ln>
        </p:spPr>
        <p:txBody>
          <a:bodyPr wrap="square">
            <a:spAutoFit/>
          </a:bodyPr>
          <a:lstStyle/>
          <a:p>
            <a:pPr algn="ctr"/>
            <a:r>
              <a:rPr lang="mn-MN" altLang="en-US" sz="1200" b="1" dirty="0">
                <a:solidFill>
                  <a:srgbClr val="000000"/>
                </a:solidFill>
                <a:latin typeface="Arial" pitchFamily="34" charset="0"/>
                <a:cs typeface="Arial" pitchFamily="34" charset="0"/>
              </a:rPr>
              <a:t>БҮРТГЭЛТЭЙ АЖИЛГҮЙ ИРГЭД</a:t>
            </a:r>
            <a:r>
              <a:rPr lang="en-US" altLang="en-US" sz="1200" b="1" dirty="0">
                <a:solidFill>
                  <a:srgbClr val="000000"/>
                </a:solidFill>
                <a:latin typeface="Arial" pitchFamily="34" charset="0"/>
                <a:cs typeface="Arial" pitchFamily="34" charset="0"/>
              </a:rPr>
              <a:t>,</a:t>
            </a:r>
            <a:r>
              <a:rPr lang="mn-MN" altLang="en-US" sz="1200" b="1"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боловсролын түвшнээр</a:t>
            </a:r>
            <a:r>
              <a:rPr lang="en-US" altLang="en-US" sz="1200"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 </a:t>
            </a:r>
            <a:r>
              <a:rPr lang="mn-MN" altLang="en-US" sz="1200" dirty="0" smtClean="0">
                <a:solidFill>
                  <a:srgbClr val="000000"/>
                </a:solidFill>
                <a:latin typeface="Arial" pitchFamily="34" charset="0"/>
                <a:cs typeface="Arial" pitchFamily="34" charset="0"/>
              </a:rPr>
              <a:t>20</a:t>
            </a:r>
            <a:r>
              <a:rPr lang="en-US" altLang="en-US" sz="1200" dirty="0" smtClean="0">
                <a:solidFill>
                  <a:srgbClr val="000000"/>
                </a:solidFill>
                <a:latin typeface="Arial" pitchFamily="34" charset="0"/>
                <a:cs typeface="Arial" pitchFamily="34" charset="0"/>
              </a:rPr>
              <a:t>20 </a:t>
            </a:r>
            <a:r>
              <a:rPr lang="mn-MN" altLang="en-US" sz="1200" dirty="0" smtClean="0">
                <a:solidFill>
                  <a:srgbClr val="000000"/>
                </a:solidFill>
                <a:latin typeface="Arial" pitchFamily="34" charset="0"/>
                <a:cs typeface="Arial" pitchFamily="34" charset="0"/>
              </a:rPr>
              <a:t>оны </a:t>
            </a:r>
            <a:r>
              <a:rPr lang="en-US" altLang="en-US" sz="1200" dirty="0" smtClean="0">
                <a:solidFill>
                  <a:srgbClr val="000000"/>
                </a:solidFill>
                <a:latin typeface="Arial" pitchFamily="34" charset="0"/>
                <a:cs typeface="Arial" pitchFamily="34" charset="0"/>
              </a:rPr>
              <a:t>4 </a:t>
            </a:r>
            <a:r>
              <a:rPr lang="mn-MN" altLang="en-US" sz="1200" dirty="0" smtClean="0">
                <a:solidFill>
                  <a:srgbClr val="000000"/>
                </a:solidFill>
                <a:latin typeface="Arial" pitchFamily="34" charset="0"/>
                <a:cs typeface="Arial" pitchFamily="34" charset="0"/>
              </a:rPr>
              <a:t>дүгээр </a:t>
            </a:r>
            <a:r>
              <a:rPr lang="mn-MN" altLang="en-US" sz="1200" dirty="0">
                <a:solidFill>
                  <a:srgbClr val="000000"/>
                </a:solidFill>
                <a:latin typeface="Arial" pitchFamily="34" charset="0"/>
                <a:cs typeface="Arial" pitchFamily="34" charset="0"/>
              </a:rPr>
              <a:t>сарын эцэст</a:t>
            </a:r>
            <a:r>
              <a:rPr lang="en-US" altLang="en-US" sz="1200" dirty="0">
                <a:solidFill>
                  <a:srgbClr val="000000"/>
                </a:solidFill>
                <a:latin typeface="Arial" pitchFamily="34" charset="0"/>
                <a:cs typeface="Arial" pitchFamily="34" charset="0"/>
              </a:rPr>
              <a:t>,</a:t>
            </a:r>
            <a:r>
              <a:rPr lang="mn-MN" altLang="en-US" sz="1200" dirty="0">
                <a:solidFill>
                  <a:srgbClr val="000000"/>
                </a:solidFill>
                <a:latin typeface="Arial" pitchFamily="34" charset="0"/>
                <a:cs typeface="Arial" pitchFamily="34" charset="0"/>
              </a:rPr>
              <a:t> хувиар</a:t>
            </a:r>
            <a:endParaRPr lang="en-US" altLang="en-US" sz="1200" dirty="0">
              <a:solidFill>
                <a:srgbClr val="000000"/>
              </a:solidFill>
              <a:latin typeface="Arial" pitchFamily="34" charset="0"/>
              <a:cs typeface="Arial" pitchFamily="34" charset="0"/>
            </a:endParaRPr>
          </a:p>
        </p:txBody>
      </p:sp>
      <p:sp>
        <p:nvSpPr>
          <p:cNvPr id="8" name="Rectangle 10"/>
          <p:cNvSpPr>
            <a:spLocks noChangeArrowheads="1"/>
          </p:cNvSpPr>
          <p:nvPr/>
        </p:nvSpPr>
        <p:spPr bwMode="auto">
          <a:xfrm>
            <a:off x="1741488" y="885825"/>
            <a:ext cx="3135312" cy="461962"/>
          </a:xfrm>
          <a:prstGeom prst="rect">
            <a:avLst/>
          </a:prstGeom>
          <a:noFill/>
          <a:ln w="9525">
            <a:noFill/>
            <a:miter lim="800000"/>
            <a:headEnd/>
            <a:tailEnd/>
          </a:ln>
        </p:spPr>
        <p:txBody>
          <a:bodyPr>
            <a:spAutoFit/>
          </a:bodyPr>
          <a:lstStyle/>
          <a:p>
            <a:pPr algn="ctr"/>
            <a:r>
              <a:rPr lang="mn-MN" altLang="en-US" sz="1200" b="1" dirty="0">
                <a:solidFill>
                  <a:srgbClr val="000000"/>
                </a:solidFill>
                <a:latin typeface="Arial" pitchFamily="34" charset="0"/>
                <a:cs typeface="Arial" pitchFamily="34" charset="0"/>
              </a:rPr>
              <a:t>БҮРТГЭЛТЭЙ АЖИЛГҮЙ ИРГЭД</a:t>
            </a:r>
            <a:r>
              <a:rPr lang="en-US" altLang="en-US" sz="1200" b="1" dirty="0">
                <a:solidFill>
                  <a:srgbClr val="000000"/>
                </a:solidFill>
                <a:latin typeface="Arial" pitchFamily="34" charset="0"/>
                <a:cs typeface="Arial" pitchFamily="34" charset="0"/>
              </a:rPr>
              <a:t>,  </a:t>
            </a:r>
            <a:endParaRPr lang="mn-MN" altLang="en-US" sz="1200" b="1" dirty="0">
              <a:solidFill>
                <a:srgbClr val="000000"/>
              </a:solidFill>
              <a:latin typeface="Arial" pitchFamily="34" charset="0"/>
              <a:cs typeface="Arial" pitchFamily="34" charset="0"/>
            </a:endParaRPr>
          </a:p>
          <a:p>
            <a:pPr algn="ctr"/>
            <a:r>
              <a:rPr lang="mn-MN" altLang="en-US" sz="1200" dirty="0" smtClean="0">
                <a:solidFill>
                  <a:srgbClr val="000000"/>
                </a:solidFill>
                <a:latin typeface="Arial" pitchFamily="34" charset="0"/>
                <a:cs typeface="Arial" pitchFamily="34" charset="0"/>
              </a:rPr>
              <a:t>сарын эцэст </a:t>
            </a:r>
            <a:endParaRPr lang="en-US" altLang="en-US" sz="1200" dirty="0">
              <a:solidFill>
                <a:srgbClr val="000000"/>
              </a:solidFill>
              <a:latin typeface="Arial" pitchFamily="34" charset="0"/>
              <a:cs typeface="Arial" pitchFamily="34" charset="0"/>
            </a:endParaRPr>
          </a:p>
        </p:txBody>
      </p:sp>
      <p:pic>
        <p:nvPicPr>
          <p:cNvPr id="15" name="Picture 1"/>
          <p:cNvPicPr>
            <a:picLocks noChangeAspect="1"/>
          </p:cNvPicPr>
          <p:nvPr/>
        </p:nvPicPr>
        <p:blipFill>
          <a:blip r:embed="rId2" cstate="print"/>
          <a:srcRect/>
          <a:stretch>
            <a:fillRect/>
          </a:stretch>
        </p:blipFill>
        <p:spPr bwMode="auto">
          <a:xfrm>
            <a:off x="1295400" y="1524000"/>
            <a:ext cx="4038600" cy="5159384"/>
          </a:xfrm>
          <a:prstGeom prst="rect">
            <a:avLst/>
          </a:prstGeom>
          <a:noFill/>
          <a:ln w="9525">
            <a:noFill/>
            <a:miter lim="800000"/>
            <a:headEnd/>
            <a:tailEnd/>
          </a:ln>
        </p:spPr>
      </p:pic>
      <p:sp>
        <p:nvSpPr>
          <p:cNvPr id="16" name="Rectangle 1"/>
          <p:cNvSpPr>
            <a:spLocks noChangeArrowheads="1"/>
          </p:cNvSpPr>
          <p:nvPr/>
        </p:nvSpPr>
        <p:spPr bwMode="auto">
          <a:xfrm>
            <a:off x="2819400" y="5105400"/>
            <a:ext cx="2174875" cy="769441"/>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a:t>
            </a:r>
            <a:r>
              <a:rPr lang="mn-MN" sz="1000" b="1" dirty="0" smtClean="0">
                <a:solidFill>
                  <a:schemeClr val="bg1"/>
                </a:solidFill>
                <a:latin typeface="Arial" pitchFamily="34" charset="0"/>
                <a:cs typeface="Arial" pitchFamily="34" charset="0"/>
              </a:rPr>
              <a:t>Аймгийн </a:t>
            </a:r>
            <a:r>
              <a:rPr lang="mn-MN" sz="1000" b="1" dirty="0">
                <a:solidFill>
                  <a:schemeClr val="bg1"/>
                </a:solidFill>
                <a:latin typeface="Arial" pitchFamily="34" charset="0"/>
                <a:cs typeface="Arial" pitchFamily="34" charset="0"/>
              </a:rPr>
              <a:t>хэмжээнд бүртгэлтэй ажилгүй иргэдийн </a:t>
            </a:r>
            <a:r>
              <a:rPr lang="en-US" sz="1000" b="1" dirty="0" smtClean="0">
                <a:solidFill>
                  <a:schemeClr val="bg1"/>
                </a:solidFill>
                <a:latin typeface="Arial" pitchFamily="34" charset="0"/>
                <a:cs typeface="Arial" pitchFamily="34" charset="0"/>
              </a:rPr>
              <a:t>44.3 </a:t>
            </a:r>
            <a:r>
              <a:rPr lang="mn-MN" sz="1000" b="1" dirty="0" smtClean="0">
                <a:solidFill>
                  <a:schemeClr val="bg1"/>
                </a:solidFill>
                <a:latin typeface="Arial" pitchFamily="34" charset="0"/>
                <a:cs typeface="Arial" pitchFamily="34" charset="0"/>
              </a:rPr>
              <a:t>хувийг </a:t>
            </a:r>
            <a:r>
              <a:rPr lang="mn-MN" sz="1000" b="1" dirty="0">
                <a:solidFill>
                  <a:schemeClr val="bg1"/>
                </a:solidFill>
                <a:latin typeface="Arial" pitchFamily="34" charset="0"/>
                <a:cs typeface="Arial" pitchFamily="34" charset="0"/>
              </a:rPr>
              <a:t>15-34 насны залуучууд эзэлж байна.</a:t>
            </a:r>
            <a:endParaRPr lang="en-US" sz="1000" b="1" dirty="0">
              <a:solidFill>
                <a:schemeClr val="bg1"/>
              </a:solidFill>
              <a:latin typeface="Arial" pitchFamily="34" charset="0"/>
              <a:cs typeface="Arial" pitchFamily="34" charset="0"/>
            </a:endParaRPr>
          </a:p>
        </p:txBody>
      </p:sp>
      <p:sp>
        <p:nvSpPr>
          <p:cNvPr id="17" name="Rectangle 13"/>
          <p:cNvSpPr>
            <a:spLocks noChangeArrowheads="1"/>
          </p:cNvSpPr>
          <p:nvPr/>
        </p:nvSpPr>
        <p:spPr bwMode="auto">
          <a:xfrm>
            <a:off x="4343400" y="1600200"/>
            <a:ext cx="1370012" cy="46166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400" b="1" dirty="0" smtClean="0">
                <a:solidFill>
                  <a:srgbClr val="00329B"/>
                </a:solidFill>
                <a:latin typeface="Arial" pitchFamily="34" charset="0"/>
                <a:cs typeface="Arial" pitchFamily="34" charset="0"/>
              </a:rPr>
              <a:t>765</a:t>
            </a:r>
          </a:p>
        </p:txBody>
      </p:sp>
      <p:sp>
        <p:nvSpPr>
          <p:cNvPr id="18" name="Rectangle 13"/>
          <p:cNvSpPr>
            <a:spLocks noChangeArrowheads="1"/>
          </p:cNvSpPr>
          <p:nvPr/>
        </p:nvSpPr>
        <p:spPr bwMode="auto">
          <a:xfrm>
            <a:off x="4343400" y="2514600"/>
            <a:ext cx="1370013" cy="5238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itchFamily="34" charset="0"/>
                <a:cs typeface="Arial" pitchFamily="34" charset="0"/>
              </a:rPr>
              <a:t>916</a:t>
            </a:r>
            <a:endParaRPr lang="mn-MN" altLang="en-US" sz="2800" b="1" dirty="0">
              <a:solidFill>
                <a:srgbClr val="00329B"/>
              </a:solidFill>
              <a:latin typeface="Arial" pitchFamily="34" charset="0"/>
              <a:cs typeface="Arial" pitchFamily="34" charset="0"/>
            </a:endParaRPr>
          </a:p>
        </p:txBody>
      </p:sp>
      <p:sp>
        <p:nvSpPr>
          <p:cNvPr id="19" name="Rectangle 13"/>
          <p:cNvSpPr>
            <a:spLocks noChangeArrowheads="1"/>
          </p:cNvSpPr>
          <p:nvPr/>
        </p:nvSpPr>
        <p:spPr bwMode="auto">
          <a:xfrm>
            <a:off x="4191000" y="3505200"/>
            <a:ext cx="1612900" cy="5847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itchFamily="34" charset="0"/>
                <a:cs typeface="Arial" pitchFamily="34" charset="0"/>
              </a:rPr>
              <a:t>40</a:t>
            </a:r>
            <a:endParaRPr lang="mn-MN" altLang="en-US" sz="3200" b="1" dirty="0">
              <a:solidFill>
                <a:srgbClr val="00329B"/>
              </a:solidFill>
              <a:latin typeface="Arial" pitchFamily="34" charset="0"/>
              <a:cs typeface="Arial" pitchFamily="34" charset="0"/>
            </a:endParaRPr>
          </a:p>
        </p:txBody>
      </p:sp>
      <p:sp>
        <p:nvSpPr>
          <p:cNvPr id="20" name="Rectangle 13"/>
          <p:cNvSpPr>
            <a:spLocks noChangeArrowheads="1"/>
          </p:cNvSpPr>
          <p:nvPr/>
        </p:nvSpPr>
        <p:spPr bwMode="auto">
          <a:xfrm>
            <a:off x="1752600" y="1719262"/>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2019 IV</a:t>
            </a:r>
            <a:endParaRPr lang="mn-MN" altLang="en-US" sz="1100" b="1" dirty="0">
              <a:solidFill>
                <a:schemeClr val="bg1"/>
              </a:solidFill>
              <a:latin typeface="Arial" pitchFamily="34" charset="0"/>
              <a:cs typeface="Arial" pitchFamily="34" charset="0"/>
            </a:endParaRPr>
          </a:p>
        </p:txBody>
      </p:sp>
      <p:sp>
        <p:nvSpPr>
          <p:cNvPr id="21" name="Rectangle 13"/>
          <p:cNvSpPr>
            <a:spLocks noChangeArrowheads="1"/>
          </p:cNvSpPr>
          <p:nvPr/>
        </p:nvSpPr>
        <p:spPr bwMode="auto">
          <a:xfrm>
            <a:off x="1752600"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2020 IV</a:t>
            </a:r>
            <a:endParaRPr lang="mn-MN" altLang="en-US" sz="11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2020 IV</a:t>
            </a:r>
            <a:endParaRPr lang="mn-MN" altLang="en-US" sz="1100" b="1" dirty="0">
              <a:solidFill>
                <a:schemeClr val="bg1"/>
              </a:solidFill>
              <a:latin typeface="Arial" pitchFamily="34" charset="0"/>
              <a:cs typeface="Arial" pitchFamily="34" charset="0"/>
            </a:endParaRPr>
          </a:p>
        </p:txBody>
      </p:sp>
      <p:pic>
        <p:nvPicPr>
          <p:cNvPr id="55297" name="Picture 1" descr="\\exchange_server\TAMGIIN GAZAR\OLON NIITTEI HARILTSAH HELTES\Khanui.L\icons\Untitled-1.png"/>
          <p:cNvPicPr>
            <a:picLocks noChangeAspect="1" noChangeArrowheads="1"/>
          </p:cNvPicPr>
          <p:nvPr/>
        </p:nvPicPr>
        <p:blipFill>
          <a:blip r:embed="rId3" cstate="print"/>
          <a:srcRect/>
          <a:stretch>
            <a:fillRect/>
          </a:stretch>
        </p:blipFill>
        <p:spPr bwMode="auto">
          <a:xfrm>
            <a:off x="1143000" y="838200"/>
            <a:ext cx="685800" cy="685800"/>
          </a:xfrm>
          <a:prstGeom prst="rect">
            <a:avLst/>
          </a:prstGeom>
          <a:noFill/>
        </p:spPr>
      </p:pic>
      <p:pic>
        <p:nvPicPr>
          <p:cNvPr id="24" name="Picture 1" descr="\\exchange_server\TAMGIIN GAZAR\OLON NIITTEI HARILTSAH HELTES\Khanui.L\icons\Untitled-1.png"/>
          <p:cNvPicPr>
            <a:picLocks noChangeAspect="1" noChangeArrowheads="1"/>
          </p:cNvPicPr>
          <p:nvPr/>
        </p:nvPicPr>
        <p:blipFill>
          <a:blip r:embed="rId3" cstate="print"/>
          <a:srcRect/>
          <a:stretch>
            <a:fillRect/>
          </a:stretch>
        </p:blipFill>
        <p:spPr bwMode="auto">
          <a:xfrm>
            <a:off x="6096000" y="838200"/>
            <a:ext cx="685800" cy="68580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6375634" y="1905001"/>
            <a:ext cx="5159141"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smtClean="0">
                <a:solidFill>
                  <a:schemeClr val="bg1"/>
                </a:solidFill>
                <a:latin typeface="Arial" pitchFamily="34" charset="0"/>
                <a:cs typeface="Arial" pitchFamily="34" charset="0"/>
              </a:rPr>
              <a:t>ХҮН АМ, НИЙГМИЙН ҮЗҮҮЛЭЛТ- Нийгмийн даатгал, халамж</a:t>
            </a:r>
            <a:endParaRPr lang="mn-MN" sz="2400" b="1">
              <a:solidFill>
                <a:schemeClr val="bg1"/>
              </a:solidFill>
              <a:latin typeface="Arial" pitchFamily="34" charset="0"/>
              <a:cs typeface="Arial" pitchFamily="34" charset="0"/>
            </a:endParaRPr>
          </a:p>
        </p:txBody>
      </p:sp>
      <p:cxnSp>
        <p:nvCxnSpPr>
          <p:cNvPr id="5" name="Straight Connector 4"/>
          <p:cNvCxnSpPr/>
          <p:nvPr/>
        </p:nvCxnSpPr>
        <p:spPr>
          <a:xfrm flipH="1">
            <a:off x="6333066" y="856191"/>
            <a:ext cx="1" cy="2497981"/>
          </a:xfrm>
          <a:prstGeom prst="line">
            <a:avLst/>
          </a:prstGeom>
          <a:ln w="127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9200" y="3886200"/>
            <a:ext cx="10591802" cy="76200"/>
          </a:xfrm>
          <a:prstGeom prst="line">
            <a:avLst/>
          </a:prstGeom>
          <a:ln w="15875">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53249" name="Picture 1" descr="\\exchange_server\TAMGIIN GAZAR\OLON NIITTEI HARILTSAH HELTES\Khanui.L\icons\Untitled-13.png"/>
          <p:cNvPicPr>
            <a:picLocks noChangeAspect="1" noChangeArrowheads="1"/>
          </p:cNvPicPr>
          <p:nvPr/>
        </p:nvPicPr>
        <p:blipFill>
          <a:blip r:embed="rId2" cstate="print"/>
          <a:srcRect/>
          <a:stretch>
            <a:fillRect/>
          </a:stretch>
        </p:blipFill>
        <p:spPr bwMode="auto">
          <a:xfrm>
            <a:off x="5943600" y="3276600"/>
            <a:ext cx="685800" cy="685800"/>
          </a:xfrm>
          <a:prstGeom prst="rect">
            <a:avLst/>
          </a:prstGeom>
          <a:noFill/>
        </p:spPr>
      </p:pic>
      <p:sp>
        <p:nvSpPr>
          <p:cNvPr id="29697" name="Rectangle 1"/>
          <p:cNvSpPr>
            <a:spLocks noChangeArrowheads="1"/>
          </p:cNvSpPr>
          <p:nvPr/>
        </p:nvSpPr>
        <p:spPr bwMode="auto">
          <a:xfrm>
            <a:off x="1524000" y="699700"/>
            <a:ext cx="42672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Нийгмийн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даатгалын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сангийн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mn-MN"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зарлага</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2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a:t>
            </a:r>
            <a:r>
              <a:rPr kumimoji="0" lang="en-US" sz="12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сая</a:t>
            </a:r>
            <a:r>
              <a:rPr kumimoji="0" lang="en-US" sz="12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2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төгрө</a:t>
            </a:r>
            <a:r>
              <a:rPr kumimoji="0" lang="mn-MN" sz="12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г</a:t>
            </a:r>
            <a:r>
              <a:rPr kumimoji="0" lang="en-US" sz="12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a:t>
            </a:r>
            <a:endParaRPr kumimoji="0" lang="mn-MN" sz="1200"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6705600" y="700445"/>
            <a:ext cx="457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Нийгмийн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даатгалын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сангийн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орлого</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mn-MN"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төрлөөр</a:t>
            </a:r>
            <a:r>
              <a:rPr kumimoji="0" lang="mn-MN"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хувиар</a:t>
            </a:r>
            <a:endParaRPr kumimoji="0" lang="mn-MN" sz="1600" i="0" u="none" strike="noStrike" cap="none" normalizeH="0" baseline="0" dirty="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1143000" y="3975899"/>
            <a:ext cx="4800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Аймгийн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хэмжээнд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сангаас</a:t>
            </a:r>
            <a:r>
              <a:rPr lang="en-US" sz="2000" dirty="0" smtClean="0">
                <a:latin typeface="Arial" pitchFamily="34" charset="0"/>
                <a:cs typeface="Arial" pitchFamily="34" charset="0"/>
              </a:rPr>
              <a:t> </a:t>
            </a:r>
            <a:r>
              <a:rPr lang="mn-MN" sz="2000" dirty="0" smtClean="0">
                <a:latin typeface="Arial" pitchFamily="34" charset="0"/>
                <a:cs typeface="Arial" pitchFamily="34" charset="0"/>
              </a:rPr>
              <a:t>эхний 4 сард </a:t>
            </a:r>
            <a:r>
              <a:rPr lang="en-US" sz="2000" dirty="0" smtClean="0">
                <a:latin typeface="Arial" pitchFamily="34" charset="0"/>
                <a:cs typeface="Arial" pitchFamily="34" charset="0"/>
              </a:rPr>
              <a:t>11.4 </a:t>
            </a:r>
            <a:r>
              <a:rPr lang="en-US" sz="2000" dirty="0" err="1" smtClean="0">
                <a:latin typeface="Arial" pitchFamily="34" charset="0"/>
                <a:cs typeface="Arial" pitchFamily="34" charset="0"/>
              </a:rPr>
              <a:t>мянган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хүнд</a:t>
            </a:r>
            <a:r>
              <a:rPr lang="en-US" sz="2000" dirty="0" smtClean="0">
                <a:latin typeface="Arial" pitchFamily="34" charset="0"/>
                <a:cs typeface="Arial" pitchFamily="34" charset="0"/>
              </a:rPr>
              <a:t> </a:t>
            </a:r>
            <a:r>
              <a:rPr lang="mn-MN" sz="2000" dirty="0" smtClean="0">
                <a:latin typeface="Arial" pitchFamily="34" charset="0"/>
                <a:cs typeface="Arial" pitchFamily="34" charset="0"/>
              </a:rPr>
              <a:t>17.4</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тэрбум</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тэтгэвэр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тэтгэмж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олгож</a:t>
            </a:r>
            <a:r>
              <a:rPr lang="en-US" sz="2000" dirty="0" smtClean="0">
                <a:latin typeface="Arial" pitchFamily="34" charset="0"/>
                <a:cs typeface="Arial" pitchFamily="34" charset="0"/>
              </a:rPr>
              <a:t>,</a:t>
            </a:r>
            <a:r>
              <a:rPr lang="mn-MN" sz="2000" dirty="0" smtClean="0">
                <a:latin typeface="Arial" pitchFamily="34" charset="0"/>
                <a:cs typeface="Arial" pitchFamily="34" charset="0"/>
              </a:rPr>
              <a:t> 6.0</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тэрбум</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шимтгэлийн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орлогыг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төвлөрүүл</a:t>
            </a:r>
            <a:r>
              <a:rPr lang="mn-MN" sz="2000" dirty="0" smtClean="0">
                <a:latin typeface="Arial" pitchFamily="34" charset="0"/>
                <a:cs typeface="Arial" pitchFamily="34" charset="0"/>
              </a:rPr>
              <a:t>с</a:t>
            </a:r>
            <a:r>
              <a:rPr lang="en-US" sz="2000" dirty="0" err="1" smtClean="0">
                <a:latin typeface="Arial" pitchFamily="34" charset="0"/>
                <a:cs typeface="Arial" pitchFamily="34" charset="0"/>
              </a:rPr>
              <a:t>эн</a:t>
            </a:r>
            <a:r>
              <a:rPr lang="mn-MN" sz="2000" dirty="0" smtClean="0">
                <a:latin typeface="Arial" pitchFamily="34" charset="0"/>
                <a:cs typeface="Arial" pitchFamily="34" charset="0"/>
              </a:rPr>
              <a:t> байна. </a:t>
            </a:r>
            <a:endParaRPr lang="en-US" sz="2000" dirty="0" smtClean="0">
              <a:latin typeface="Arial" pitchFamily="34" charset="0"/>
              <a:cs typeface="Arial" pitchFamily="34" charset="0"/>
            </a:endParaRPr>
          </a:p>
          <a:p>
            <a:pPr algn="just"/>
            <a:r>
              <a:rPr lang="mn-MN" sz="2000" dirty="0" smtClean="0">
                <a:latin typeface="Arial" pitchFamily="34" charset="0"/>
                <a:cs typeface="Arial" pitchFamily="34" charset="0"/>
              </a:rPr>
              <a:t> </a:t>
            </a:r>
            <a:endParaRPr lang="en-US" sz="2000" dirty="0" smtClean="0">
              <a:latin typeface="Arial" pitchFamily="34" charset="0"/>
              <a:cs typeface="Arial"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mn-M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mn-MN"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0" name="Rectangle 4"/>
          <p:cNvSpPr>
            <a:spLocks noChangeArrowheads="1"/>
          </p:cNvSpPr>
          <p:nvPr/>
        </p:nvSpPr>
        <p:spPr bwMode="auto">
          <a:xfrm>
            <a:off x="6629400" y="4192490"/>
            <a:ext cx="51054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en-US" sz="2000" dirty="0" err="1" smtClean="0">
                <a:latin typeface="Arial" pitchFamily="34" charset="0"/>
                <a:cs typeface="Arial" pitchFamily="34" charset="0"/>
              </a:rPr>
              <a:t>Эхний</a:t>
            </a:r>
            <a:r>
              <a:rPr lang="en-US" sz="2000" dirty="0" smtClean="0">
                <a:latin typeface="Arial" pitchFamily="34" charset="0"/>
                <a:cs typeface="Arial" pitchFamily="34" charset="0"/>
              </a:rPr>
              <a:t> </a:t>
            </a:r>
            <a:r>
              <a:rPr lang="mn-MN" sz="2000" dirty="0" smtClean="0">
                <a:latin typeface="Arial" pitchFamily="34" charset="0"/>
                <a:cs typeface="Arial" pitchFamily="34" charset="0"/>
              </a:rPr>
              <a:t>4 сард </a:t>
            </a:r>
            <a:r>
              <a:rPr lang="en-US" sz="2000" dirty="0" smtClean="0">
                <a:latin typeface="Arial" pitchFamily="34" charset="0"/>
                <a:cs typeface="Arial" pitchFamily="34" charset="0"/>
              </a:rPr>
              <a:t>71.</a:t>
            </a:r>
            <a:r>
              <a:rPr lang="mn-MN" sz="2000" dirty="0" smtClean="0">
                <a:latin typeface="Arial" pitchFamily="34" charset="0"/>
                <a:cs typeface="Arial" pitchFamily="34" charset="0"/>
              </a:rPr>
              <a:t>4 мянган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хүн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хамрагдсаны</a:t>
            </a:r>
            <a:r>
              <a:rPr lang="en-US" sz="2000" dirty="0" smtClean="0">
                <a:latin typeface="Arial" pitchFamily="34" charset="0"/>
                <a:cs typeface="Arial" pitchFamily="34" charset="0"/>
              </a:rPr>
              <a:t> 4.0 </a:t>
            </a:r>
            <a:r>
              <a:rPr lang="mn-MN" sz="2000" dirty="0" smtClean="0">
                <a:latin typeface="Arial" pitchFamily="34" charset="0"/>
                <a:cs typeface="Arial" pitchFamily="34" charset="0"/>
              </a:rPr>
              <a:t>мянган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хүн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дурын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хамрагдсан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байна</a:t>
            </a:r>
            <a:r>
              <a:rPr lang="en-US" sz="2000" dirty="0" smtClean="0">
                <a:latin typeface="Arial" pitchFamily="34" charset="0"/>
                <a:cs typeface="Arial" pitchFamily="34" charset="0"/>
              </a:rPr>
              <a:t>.</a:t>
            </a:r>
            <a:r>
              <a:rPr lang="mn-MN" sz="2000" b="1" dirty="0" smtClean="0">
                <a:latin typeface="Arial" pitchFamily="34" charset="0"/>
                <a:cs typeface="Arial" pitchFamily="34" charset="0"/>
              </a:rPr>
              <a:t>  </a:t>
            </a:r>
            <a:r>
              <a:rPr lang="en-US" sz="2000" b="1" dirty="0" smtClean="0">
                <a:latin typeface="Arial" pitchFamily="34" charset="0"/>
                <a:cs typeface="Arial" pitchFamily="34" charset="0"/>
              </a:rPr>
              <a:t>  </a:t>
            </a:r>
            <a:endParaRPr lang="en-US" sz="2000" dirty="0" smtClean="0">
              <a:latin typeface="Arial" pitchFamily="34" charset="0"/>
              <a:cs typeface="Arial" pitchFamily="34" charset="0"/>
            </a:endParaRPr>
          </a:p>
          <a:p>
            <a:pPr lvl="0" indent="457200" algn="just" fontAlgn="base">
              <a:spcBef>
                <a:spcPct val="0"/>
              </a:spcBef>
              <a:spcAft>
                <a:spcPct val="0"/>
              </a:spcAf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mn-MN"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6705600" y="1219200"/>
            <a:ext cx="4657725" cy="2695575"/>
          </a:xfrm>
          <a:prstGeom prst="rect">
            <a:avLst/>
          </a:prstGeom>
          <a:noFill/>
          <a:ln w="9525">
            <a:noFill/>
            <a:miter lim="800000"/>
            <a:headEnd/>
            <a:tailEnd/>
          </a:ln>
        </p:spPr>
      </p:pic>
      <p:graphicFrame>
        <p:nvGraphicFramePr>
          <p:cNvPr id="13" name="Chart 12"/>
          <p:cNvGraphicFramePr/>
          <p:nvPr/>
        </p:nvGraphicFramePr>
        <p:xfrm>
          <a:off x="1524000" y="1295400"/>
          <a:ext cx="4343400" cy="2362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smtClean="0">
                <a:solidFill>
                  <a:schemeClr val="bg1"/>
                </a:solidFill>
                <a:latin typeface="Arial" pitchFamily="34" charset="0"/>
                <a:cs typeface="Arial" pitchFamily="34" charset="0"/>
              </a:rPr>
              <a:t>ХҮН АМ, НИЙГМИЙН ҮЗҮҮЛЭЛТ- Нийгмийн даатгал, халамж</a:t>
            </a:r>
            <a:endParaRPr lang="mn-MN" sz="2400" b="1">
              <a:solidFill>
                <a:schemeClr val="bg1"/>
              </a:solidFill>
              <a:latin typeface="Arial" pitchFamily="34" charset="0"/>
              <a:cs typeface="Arial" pitchFamily="34" charset="0"/>
            </a:endParaRPr>
          </a:p>
        </p:txBody>
      </p:sp>
      <p:cxnSp>
        <p:nvCxnSpPr>
          <p:cNvPr id="5" name="Straight Connector 4"/>
          <p:cNvCxnSpPr/>
          <p:nvPr/>
        </p:nvCxnSpPr>
        <p:spPr>
          <a:xfrm flipH="1">
            <a:off x="6333066" y="856191"/>
            <a:ext cx="1" cy="2497981"/>
          </a:xfrm>
          <a:prstGeom prst="line">
            <a:avLst/>
          </a:prstGeom>
          <a:ln w="127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9200" y="4724400"/>
            <a:ext cx="10591802" cy="76200"/>
          </a:xfrm>
          <a:prstGeom prst="line">
            <a:avLst/>
          </a:prstGeom>
          <a:ln w="15875">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53249" name="Picture 1" descr="\\exchange_server\TAMGIIN GAZAR\OLON NIITTEI HARILTSAH HELTES\Khanui.L\icons\Untitled-13.png"/>
          <p:cNvPicPr>
            <a:picLocks noChangeAspect="1" noChangeArrowheads="1"/>
          </p:cNvPicPr>
          <p:nvPr/>
        </p:nvPicPr>
        <p:blipFill>
          <a:blip r:embed="rId2" cstate="print"/>
          <a:srcRect/>
          <a:stretch>
            <a:fillRect/>
          </a:stretch>
        </p:blipFill>
        <p:spPr bwMode="auto">
          <a:xfrm>
            <a:off x="5943600" y="4191000"/>
            <a:ext cx="685800" cy="685800"/>
          </a:xfrm>
          <a:prstGeom prst="rect">
            <a:avLst/>
          </a:prstGeom>
          <a:noFill/>
        </p:spPr>
      </p:pic>
      <p:sp>
        <p:nvSpPr>
          <p:cNvPr id="29697" name="Rectangle 1"/>
          <p:cNvSpPr>
            <a:spLocks noChangeArrowheads="1"/>
          </p:cNvSpPr>
          <p:nvPr/>
        </p:nvSpPr>
        <p:spPr bwMode="auto">
          <a:xfrm>
            <a:off x="1371600" y="730479"/>
            <a:ext cx="457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dirty="0" err="1" smtClean="0">
                <a:latin typeface="Arial" pitchFamily="34" charset="0"/>
                <a:cs typeface="Arial" pitchFamily="34" charset="0"/>
              </a:rPr>
              <a:t>Халамжийн</a:t>
            </a:r>
            <a:r>
              <a:rPr lang="en-US" dirty="0" smtClean="0">
                <a:latin typeface="Arial" pitchFamily="34" charset="0"/>
                <a:cs typeface="Arial" pitchFamily="34" charset="0"/>
              </a:rPr>
              <a:t> </a:t>
            </a:r>
            <a:r>
              <a:rPr lang="en-US" dirty="0" err="1" smtClean="0">
                <a:latin typeface="Arial" pitchFamily="34" charset="0"/>
                <a:cs typeface="Arial" pitchFamily="34" charset="0"/>
              </a:rPr>
              <a:t>сангийн</a:t>
            </a:r>
            <a:r>
              <a:rPr lang="en-US" dirty="0" smtClean="0">
                <a:latin typeface="Arial" pitchFamily="34" charset="0"/>
                <a:cs typeface="Arial" pitchFamily="34" charset="0"/>
              </a:rPr>
              <a:t> </a:t>
            </a:r>
            <a:r>
              <a:rPr lang="en-US" dirty="0" err="1" smtClean="0">
                <a:latin typeface="Arial" pitchFamily="34" charset="0"/>
                <a:cs typeface="Arial" pitchFamily="34" charset="0"/>
              </a:rPr>
              <a:t>зарцуулалт</a:t>
            </a:r>
            <a:r>
              <a:rPr lang="en-US" dirty="0" smtClean="0">
                <a:latin typeface="Arial" pitchFamily="34" charset="0"/>
                <a:cs typeface="Arial" pitchFamily="34" charset="0"/>
              </a:rPr>
              <a:t> </a:t>
            </a:r>
            <a:endParaRPr lang="mn-MN" dirty="0" smtClean="0">
              <a:latin typeface="Arial" pitchFamily="34" charset="0"/>
              <a:cs typeface="Arial" pitchFamily="34" charset="0"/>
            </a:endParaRPr>
          </a:p>
          <a:p>
            <a:pPr algn="ctr" fontAlgn="base">
              <a:spcBef>
                <a:spcPct val="0"/>
              </a:spcBef>
              <a:spcAft>
                <a:spcPct val="0"/>
              </a:spcAft>
            </a:pPr>
            <a:r>
              <a:rPr lang="mn-MN" sz="1400" dirty="0" smtClean="0">
                <a:latin typeface="Arial" pitchFamily="34" charset="0"/>
                <a:cs typeface="Arial" pitchFamily="34" charset="0"/>
              </a:rPr>
              <a:t>/</a:t>
            </a:r>
            <a:r>
              <a:rPr lang="en-US" sz="1400" dirty="0" err="1" smtClean="0">
                <a:latin typeface="Arial" pitchFamily="34" charset="0"/>
                <a:cs typeface="Arial" pitchFamily="34" charset="0"/>
              </a:rPr>
              <a:t>сая</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төгрөг</a:t>
            </a:r>
            <a:r>
              <a:rPr lang="mn-MN" sz="1400" dirty="0" smtClean="0">
                <a:latin typeface="Arial" pitchFamily="34" charset="0"/>
                <a:cs typeface="Arial" pitchFamily="34" charset="0"/>
              </a:rPr>
              <a:t>/</a:t>
            </a:r>
            <a:endParaRPr kumimoji="0" lang="mn-MN" sz="140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6333066" y="1141513"/>
            <a:ext cx="533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algn="just" fontAlgn="base">
              <a:spcBef>
                <a:spcPct val="0"/>
              </a:spcBef>
              <a:spcAft>
                <a:spcPct val="0"/>
              </a:spcAft>
            </a:pPr>
            <a:r>
              <a:rPr lang="en-US" sz="2000" dirty="0" err="1" smtClean="0">
                <a:latin typeface="Arial" pitchFamily="34" charset="0"/>
                <a:cs typeface="Arial" pitchFamily="34" charset="0"/>
              </a:rPr>
              <a:t>Халамжийн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сангийн</a:t>
            </a:r>
            <a:r>
              <a:rPr lang="mn-MN" sz="2000" dirty="0" smtClean="0">
                <a:latin typeface="Arial" pitchFamily="34" charset="0"/>
                <a:cs typeface="Arial" pitchFamily="34" charset="0"/>
              </a:rPr>
              <a:t> үйл ажиллагааны эхний </a:t>
            </a:r>
            <a:r>
              <a:rPr lang="en-US" sz="2000" dirty="0" smtClean="0">
                <a:latin typeface="Arial" pitchFamily="34" charset="0"/>
                <a:cs typeface="Arial" pitchFamily="34" charset="0"/>
              </a:rPr>
              <a:t>4</a:t>
            </a:r>
            <a:r>
              <a:rPr lang="mn-MN" sz="2000" dirty="0" smtClean="0">
                <a:latin typeface="Arial" pitchFamily="34" charset="0"/>
                <a:cs typeface="Arial" pitchFamily="34" charset="0"/>
              </a:rPr>
              <a:t> сарын мэдээгээр халамжийн тэтгэвэр 1506 хүнд 1305.2 сая төгрөг, нийгмийн халамжийн үйлчилгээ болон хөнгөлөлт  23585 хүнд 2195.9 сая төгрөг нийт 25091 хүнд 3501.1 сая төгрөгийн тэтгэвэр, тэтгэмж, хөнгөлөлтийг үзүүлсэн байна</a:t>
            </a:r>
            <a:r>
              <a:rPr kumimoji="0" lang="mn-MN"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mn-MN"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524000" y="1447800"/>
            <a:ext cx="440055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cxnSp>
        <p:nvCxnSpPr>
          <p:cNvPr id="5" name="Straight Connector 4"/>
          <p:cNvCxnSpPr/>
          <p:nvPr/>
        </p:nvCxnSpPr>
        <p:spPr>
          <a:xfrm flipH="1">
            <a:off x="5943600" y="1066800"/>
            <a:ext cx="5664" cy="551519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p:cNvPicPr>
          <p:nvPr/>
        </p:nvPicPr>
        <p:blipFill>
          <a:blip r:embed="rId2" cstate="print"/>
          <a:srcRect/>
          <a:stretch>
            <a:fillRect/>
          </a:stretch>
        </p:blipFill>
        <p:spPr bwMode="auto">
          <a:xfrm>
            <a:off x="1185442" y="851240"/>
            <a:ext cx="4564062" cy="5946310"/>
          </a:xfrm>
          <a:prstGeom prst="rect">
            <a:avLst/>
          </a:prstGeom>
          <a:noFill/>
          <a:ln w="9525">
            <a:noFill/>
            <a:miter lim="800000"/>
            <a:headEnd/>
            <a:tailEnd/>
          </a:ln>
        </p:spPr>
      </p:pic>
      <p:pic>
        <p:nvPicPr>
          <p:cNvPr id="12" name="Picture 1"/>
          <p:cNvPicPr>
            <a:picLocks noChangeAspect="1"/>
          </p:cNvPicPr>
          <p:nvPr/>
        </p:nvPicPr>
        <p:blipFill>
          <a:blip r:embed="rId3" cstate="print"/>
          <a:srcRect/>
          <a:stretch>
            <a:fillRect/>
          </a:stretch>
        </p:blipFill>
        <p:spPr bwMode="auto">
          <a:xfrm>
            <a:off x="6713538" y="871538"/>
            <a:ext cx="4194452" cy="5638800"/>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4" name="Rectangle 13"/>
          <p:cNvSpPr>
            <a:spLocks noChangeArrowheads="1"/>
          </p:cNvSpPr>
          <p:nvPr/>
        </p:nvSpPr>
        <p:spPr bwMode="auto">
          <a:xfrm>
            <a:off x="1371600" y="1752600"/>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2018 I- I</a:t>
            </a:r>
            <a:r>
              <a:rPr lang="en-US" altLang="en-US" sz="1100" b="1" dirty="0">
                <a:solidFill>
                  <a:schemeClr val="bg1"/>
                </a:solidFill>
                <a:latin typeface="Arial" pitchFamily="34" charset="0"/>
              </a:rPr>
              <a:t>V</a:t>
            </a:r>
            <a:endParaRPr lang="mn-MN" altLang="en-US" sz="1100" b="1" dirty="0">
              <a:solidFill>
                <a:schemeClr val="bg1"/>
              </a:solidFill>
              <a:latin typeface="Arial" pitchFamily="34" charset="0"/>
            </a:endParaRPr>
          </a:p>
        </p:txBody>
      </p:sp>
      <p:sp>
        <p:nvSpPr>
          <p:cNvPr id="15" name="Rectangle 13"/>
          <p:cNvSpPr>
            <a:spLocks noChangeArrowheads="1"/>
          </p:cNvSpPr>
          <p:nvPr/>
        </p:nvSpPr>
        <p:spPr bwMode="auto">
          <a:xfrm>
            <a:off x="1401762" y="3429000"/>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2019 I-IV</a:t>
            </a:r>
            <a:endParaRPr lang="mn-MN" altLang="en-US" sz="1100" b="1" dirty="0">
              <a:solidFill>
                <a:schemeClr val="bg1"/>
              </a:solidFill>
              <a:latin typeface="Arial" pitchFamily="34" charset="0"/>
            </a:endParaRPr>
          </a:p>
        </p:txBody>
      </p:sp>
      <p:sp>
        <p:nvSpPr>
          <p:cNvPr id="16" name="Rectangle 13"/>
          <p:cNvSpPr>
            <a:spLocks noChangeArrowheads="1"/>
          </p:cNvSpPr>
          <p:nvPr/>
        </p:nvSpPr>
        <p:spPr bwMode="auto">
          <a:xfrm>
            <a:off x="1417638" y="3810000"/>
            <a:ext cx="958850"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2020 I-IV</a:t>
            </a:r>
            <a:endParaRPr lang="mn-MN" altLang="en-US" sz="1100" b="1" dirty="0">
              <a:solidFill>
                <a:schemeClr val="bg1"/>
              </a:solidFill>
              <a:latin typeface="Arial" pitchFamily="34" charset="0"/>
            </a:endParaRPr>
          </a:p>
        </p:txBody>
      </p:sp>
      <p:sp>
        <p:nvSpPr>
          <p:cNvPr id="17" name="Rectangle 1"/>
          <p:cNvSpPr>
            <a:spLocks noChangeArrowheads="1"/>
          </p:cNvSpPr>
          <p:nvPr/>
        </p:nvSpPr>
        <p:spPr bwMode="auto">
          <a:xfrm>
            <a:off x="2969611" y="4737440"/>
            <a:ext cx="2448849" cy="1246495"/>
          </a:xfrm>
          <a:prstGeom prst="rect">
            <a:avLst/>
          </a:prstGeom>
          <a:noFill/>
          <a:ln w="9525">
            <a:noFill/>
            <a:miter lim="800000"/>
            <a:headEnd/>
            <a:tailEnd/>
          </a:ln>
        </p:spPr>
        <p:txBody>
          <a:bodyPr wrap="square">
            <a:spAutoFit/>
          </a:bodyPr>
          <a:lstStyle/>
          <a:p>
            <a:pPr algn="just"/>
            <a:r>
              <a:rPr lang="mn-MN" sz="1200" b="1" dirty="0">
                <a:solidFill>
                  <a:schemeClr val="bg1"/>
                </a:solidFill>
                <a:latin typeface="Arial" pitchFamily="34" charset="0"/>
              </a:rPr>
              <a:t> </a:t>
            </a:r>
          </a:p>
          <a:p>
            <a:pPr algn="just"/>
            <a:r>
              <a:rPr lang="mn-MN" sz="1050" b="1" dirty="0" smtClean="0">
                <a:latin typeface="Arial" pitchFamily="34" charset="0"/>
              </a:rPr>
              <a:t>20</a:t>
            </a:r>
            <a:r>
              <a:rPr lang="en-US" sz="1050" b="1" dirty="0" smtClean="0">
                <a:latin typeface="Arial" pitchFamily="34" charset="0"/>
              </a:rPr>
              <a:t>20 </a:t>
            </a:r>
            <a:r>
              <a:rPr lang="mn-MN" sz="1050" b="1" dirty="0" smtClean="0">
                <a:latin typeface="Arial" pitchFamily="34" charset="0"/>
              </a:rPr>
              <a:t>оны</a:t>
            </a:r>
            <a:r>
              <a:rPr lang="en-US" sz="1050" b="1" dirty="0" smtClean="0">
                <a:latin typeface="Arial" pitchFamily="34" charset="0"/>
              </a:rPr>
              <a:t> 5 </a:t>
            </a:r>
            <a:r>
              <a:rPr lang="mn-MN" sz="1050" b="1" dirty="0" smtClean="0">
                <a:latin typeface="Arial" pitchFamily="34" charset="0"/>
              </a:rPr>
              <a:t>сарын 1 ны байдлаар 4</a:t>
            </a:r>
            <a:r>
              <a:rPr lang="en-US" sz="1050" b="1" dirty="0" smtClean="0">
                <a:latin typeface="Arial" pitchFamily="34" charset="0"/>
              </a:rPr>
              <a:t>37</a:t>
            </a:r>
            <a:r>
              <a:rPr lang="mn-MN" sz="1050" b="1" dirty="0" smtClean="0">
                <a:latin typeface="Arial" pitchFamily="34" charset="0"/>
              </a:rPr>
              <a:t> эх </a:t>
            </a:r>
            <a:r>
              <a:rPr lang="mn-MN" sz="1050" b="1" dirty="0">
                <a:latin typeface="Arial" pitchFamily="34" charset="0"/>
              </a:rPr>
              <a:t>амаржиж, </a:t>
            </a:r>
            <a:r>
              <a:rPr lang="mn-MN" sz="1050" b="1" dirty="0" smtClean="0">
                <a:latin typeface="Arial" pitchFamily="34" charset="0"/>
              </a:rPr>
              <a:t>4</a:t>
            </a:r>
            <a:r>
              <a:rPr lang="en-US" sz="1050" b="1" dirty="0" smtClean="0">
                <a:latin typeface="Arial" pitchFamily="34" charset="0"/>
              </a:rPr>
              <a:t>40</a:t>
            </a:r>
            <a:r>
              <a:rPr lang="mn-MN" sz="1050" b="1" dirty="0" smtClean="0">
                <a:latin typeface="Arial" pitchFamily="34" charset="0"/>
              </a:rPr>
              <a:t> хүүхэд </a:t>
            </a:r>
            <a:r>
              <a:rPr lang="mn-MN" sz="1050" b="1" dirty="0">
                <a:latin typeface="Arial" pitchFamily="34" charset="0"/>
              </a:rPr>
              <a:t>төрүүлсэн нь өмнөх </a:t>
            </a:r>
            <a:r>
              <a:rPr lang="mn-MN" sz="1050" b="1" dirty="0" smtClean="0">
                <a:latin typeface="Arial" pitchFamily="34" charset="0"/>
              </a:rPr>
              <a:t>оноос амаржсан </a:t>
            </a:r>
            <a:r>
              <a:rPr lang="mn-MN" sz="1050" b="1" dirty="0">
                <a:latin typeface="Arial" pitchFamily="34" charset="0"/>
              </a:rPr>
              <a:t>эх </a:t>
            </a:r>
            <a:r>
              <a:rPr lang="en-US" sz="1050" b="1" dirty="0" smtClean="0">
                <a:latin typeface="Arial" pitchFamily="34" charset="0"/>
              </a:rPr>
              <a:t>17</a:t>
            </a:r>
            <a:r>
              <a:rPr lang="en-US" sz="1050" b="1" dirty="0">
                <a:latin typeface="Arial" pitchFamily="34" charset="0"/>
              </a:rPr>
              <a:t> </a:t>
            </a:r>
            <a:r>
              <a:rPr lang="mn-MN" sz="1050" b="1" dirty="0" smtClean="0">
                <a:latin typeface="Arial" pitchFamily="34" charset="0"/>
              </a:rPr>
              <a:t>(96.3%)-аар</a:t>
            </a:r>
            <a:r>
              <a:rPr lang="mn-MN" sz="1050" b="1" dirty="0">
                <a:latin typeface="Arial" pitchFamily="34" charset="0"/>
              </a:rPr>
              <a:t>,  </a:t>
            </a:r>
            <a:r>
              <a:rPr lang="mn-MN" sz="1050" b="1" dirty="0" smtClean="0">
                <a:latin typeface="Arial" pitchFamily="34" charset="0"/>
              </a:rPr>
              <a:t> буурсан байна.</a:t>
            </a:r>
            <a:endParaRPr lang="en-US" sz="1050" b="1" dirty="0">
              <a:latin typeface="Arial" pitchFamily="34" charset="0"/>
            </a:endParaRPr>
          </a:p>
          <a:p>
            <a:pPr algn="just"/>
            <a:endParaRPr lang="en-US" sz="1050" b="1" dirty="0">
              <a:solidFill>
                <a:schemeClr val="bg1"/>
              </a:solidFill>
              <a:latin typeface="Arial" pitchFamily="34" charset="0"/>
            </a:endParaRPr>
          </a:p>
        </p:txBody>
      </p:sp>
      <p:sp>
        <p:nvSpPr>
          <p:cNvPr id="18" name="Rectangle 13"/>
          <p:cNvSpPr>
            <a:spLocks noChangeArrowheads="1"/>
          </p:cNvSpPr>
          <p:nvPr/>
        </p:nvSpPr>
        <p:spPr bwMode="auto">
          <a:xfrm>
            <a:off x="3762375" y="1998663"/>
            <a:ext cx="1876425" cy="5238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anose="020B0604020202020204" pitchFamily="34" charset="0"/>
              </a:rPr>
              <a:t>484</a:t>
            </a:r>
            <a:endParaRPr lang="mn-MN" altLang="en-US" sz="2800" b="1" dirty="0">
              <a:solidFill>
                <a:srgbClr val="00329B"/>
              </a:solidFill>
              <a:latin typeface="Arial" panose="020B0604020202020204" pitchFamily="34" charset="0"/>
            </a:endParaRPr>
          </a:p>
        </p:txBody>
      </p:sp>
      <p:sp>
        <p:nvSpPr>
          <p:cNvPr id="19" name="Rectangle 13"/>
          <p:cNvSpPr>
            <a:spLocks noChangeArrowheads="1"/>
          </p:cNvSpPr>
          <p:nvPr/>
        </p:nvSpPr>
        <p:spPr bwMode="auto">
          <a:xfrm>
            <a:off x="3911600" y="2876550"/>
            <a:ext cx="1539875" cy="584200"/>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anose="020B0604020202020204" pitchFamily="34" charset="0"/>
              </a:rPr>
              <a:t>454</a:t>
            </a:r>
            <a:endParaRPr lang="mn-MN" altLang="en-US" sz="3200" b="1" dirty="0">
              <a:solidFill>
                <a:srgbClr val="00329B"/>
              </a:solidFill>
              <a:latin typeface="Arial" panose="020B0604020202020204" pitchFamily="34" charset="0"/>
            </a:endParaRPr>
          </a:p>
        </p:txBody>
      </p:sp>
      <p:sp>
        <p:nvSpPr>
          <p:cNvPr id="20" name="Rectangle 13"/>
          <p:cNvSpPr>
            <a:spLocks noChangeArrowheads="1"/>
          </p:cNvSpPr>
          <p:nvPr/>
        </p:nvSpPr>
        <p:spPr bwMode="auto">
          <a:xfrm>
            <a:off x="3843337" y="4002088"/>
            <a:ext cx="1612900" cy="646112"/>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600" b="1" dirty="0" smtClean="0">
                <a:solidFill>
                  <a:srgbClr val="00329B"/>
                </a:solidFill>
                <a:latin typeface="Arial" panose="020B0604020202020204" pitchFamily="34" charset="0"/>
              </a:rPr>
              <a:t>437</a:t>
            </a:r>
            <a:endParaRPr lang="mn-MN" altLang="en-US" sz="3600" b="1" dirty="0">
              <a:solidFill>
                <a:srgbClr val="00329B"/>
              </a:solidFill>
              <a:latin typeface="Arial" panose="020B0604020202020204" pitchFamily="34" charset="0"/>
            </a:endParaRPr>
          </a:p>
        </p:txBody>
      </p:sp>
      <p:sp>
        <p:nvSpPr>
          <p:cNvPr id="21" name="Rectangle 13"/>
          <p:cNvSpPr>
            <a:spLocks noChangeArrowheads="1"/>
          </p:cNvSpPr>
          <p:nvPr/>
        </p:nvSpPr>
        <p:spPr bwMode="auto">
          <a:xfrm>
            <a:off x="9324975" y="1676400"/>
            <a:ext cx="1876425" cy="5238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anose="020B0604020202020204" pitchFamily="34" charset="0"/>
              </a:rPr>
              <a:t>4</a:t>
            </a:r>
            <a:r>
              <a:rPr lang="mn-MN" altLang="en-US" sz="2800" b="1" dirty="0" smtClean="0">
                <a:solidFill>
                  <a:srgbClr val="00329B"/>
                </a:solidFill>
                <a:latin typeface="Arial" panose="020B0604020202020204" pitchFamily="34" charset="0"/>
              </a:rPr>
              <a:t>87</a:t>
            </a:r>
            <a:endParaRPr lang="mn-MN" altLang="en-US" sz="2800" b="1" dirty="0">
              <a:solidFill>
                <a:srgbClr val="00329B"/>
              </a:solidFill>
              <a:latin typeface="Arial" panose="020B0604020202020204" pitchFamily="34" charset="0"/>
            </a:endParaRPr>
          </a:p>
        </p:txBody>
      </p:sp>
      <p:sp>
        <p:nvSpPr>
          <p:cNvPr id="22" name="Rectangle 13"/>
          <p:cNvSpPr>
            <a:spLocks noChangeArrowheads="1"/>
          </p:cNvSpPr>
          <p:nvPr/>
        </p:nvSpPr>
        <p:spPr bwMode="auto">
          <a:xfrm>
            <a:off x="9367837" y="2495550"/>
            <a:ext cx="1876425" cy="584200"/>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anose="020B0604020202020204" pitchFamily="34" charset="0"/>
              </a:rPr>
              <a:t>4</a:t>
            </a:r>
            <a:r>
              <a:rPr lang="mn-MN" altLang="en-US" sz="3200" b="1" dirty="0" smtClean="0">
                <a:solidFill>
                  <a:srgbClr val="00329B"/>
                </a:solidFill>
                <a:latin typeface="Arial" panose="020B0604020202020204" pitchFamily="34" charset="0"/>
              </a:rPr>
              <a:t>54</a:t>
            </a:r>
            <a:endParaRPr lang="mn-MN" altLang="en-US" sz="3200" b="1" dirty="0">
              <a:solidFill>
                <a:srgbClr val="00329B"/>
              </a:solidFill>
              <a:latin typeface="Arial" panose="020B0604020202020204" pitchFamily="34" charset="0"/>
            </a:endParaRPr>
          </a:p>
        </p:txBody>
      </p:sp>
      <p:sp>
        <p:nvSpPr>
          <p:cNvPr id="23" name="Rectangle 13"/>
          <p:cNvSpPr>
            <a:spLocks noChangeArrowheads="1"/>
          </p:cNvSpPr>
          <p:nvPr/>
        </p:nvSpPr>
        <p:spPr bwMode="auto">
          <a:xfrm>
            <a:off x="9415462" y="3240088"/>
            <a:ext cx="1706563" cy="646112"/>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mn-MN" altLang="en-US" sz="3600" b="1" dirty="0" smtClean="0">
                <a:solidFill>
                  <a:srgbClr val="00329B"/>
                </a:solidFill>
                <a:latin typeface="Arial" panose="020B0604020202020204" pitchFamily="34" charset="0"/>
              </a:rPr>
              <a:t>440</a:t>
            </a:r>
            <a:endParaRPr lang="mn-MN" altLang="en-US" sz="3600" b="1" dirty="0">
              <a:solidFill>
                <a:srgbClr val="00329B"/>
              </a:solidFill>
              <a:latin typeface="Arial" panose="020B0604020202020204" pitchFamily="34" charset="0"/>
            </a:endParaRPr>
          </a:p>
        </p:txBody>
      </p:sp>
      <p:sp>
        <p:nvSpPr>
          <p:cNvPr id="24" name="Rectangle 1"/>
          <p:cNvSpPr>
            <a:spLocks noChangeArrowheads="1"/>
          </p:cNvSpPr>
          <p:nvPr/>
        </p:nvSpPr>
        <p:spPr bwMode="auto">
          <a:xfrm>
            <a:off x="8001000" y="4870847"/>
            <a:ext cx="2440590" cy="861774"/>
          </a:xfrm>
          <a:prstGeom prst="rect">
            <a:avLst/>
          </a:prstGeom>
          <a:noFill/>
          <a:ln w="9525">
            <a:noFill/>
            <a:miter lim="800000"/>
            <a:headEnd/>
            <a:tailEnd/>
          </a:ln>
        </p:spPr>
        <p:txBody>
          <a:bodyPr wrap="square">
            <a:spAutoFit/>
          </a:bodyPr>
          <a:lstStyle/>
          <a:p>
            <a:pPr algn="just">
              <a:spcBef>
                <a:spcPts val="750"/>
              </a:spcBef>
            </a:pPr>
            <a:r>
              <a:rPr lang="mn-MN" sz="1000" b="1" dirty="0" smtClean="0">
                <a:latin typeface="Arial" pitchFamily="34" charset="0"/>
                <a:cs typeface="Arial" pitchFamily="34" charset="0"/>
              </a:rPr>
              <a:t>201</a:t>
            </a:r>
            <a:r>
              <a:rPr lang="en-US" sz="1000" b="1" dirty="0" smtClean="0">
                <a:latin typeface="Arial" pitchFamily="34" charset="0"/>
                <a:cs typeface="Arial" pitchFamily="34" charset="0"/>
              </a:rPr>
              <a:t>9</a:t>
            </a:r>
            <a:r>
              <a:rPr lang="mn-MN" sz="1000" b="1" dirty="0" smtClean="0">
                <a:latin typeface="Arial" pitchFamily="34" charset="0"/>
                <a:cs typeface="Arial" pitchFamily="34" charset="0"/>
              </a:rPr>
              <a:t> оны 5 сарын 1 ны байдлаар 440 хүүхэд шинээр мэндэлсэн нь өмнөх оны мөн үетэй харьцуулахад  14</a:t>
            </a:r>
            <a:r>
              <a:rPr lang="en-US" sz="1000" b="1" dirty="0" smtClean="0">
                <a:latin typeface="Arial" pitchFamily="34" charset="0"/>
                <a:cs typeface="Arial" pitchFamily="34" charset="0"/>
              </a:rPr>
              <a:t> (9</a:t>
            </a:r>
            <a:r>
              <a:rPr lang="mn-MN" sz="1000" b="1" dirty="0" smtClean="0">
                <a:latin typeface="Arial" pitchFamily="34" charset="0"/>
                <a:cs typeface="Arial" pitchFamily="34" charset="0"/>
              </a:rPr>
              <a:t>6</a:t>
            </a:r>
            <a:r>
              <a:rPr lang="en-US" sz="1000" b="1" dirty="0" smtClean="0">
                <a:latin typeface="Arial" pitchFamily="34" charset="0"/>
                <a:cs typeface="Arial" pitchFamily="34" charset="0"/>
              </a:rPr>
              <a:t>.</a:t>
            </a:r>
            <a:r>
              <a:rPr lang="mn-MN" sz="1000" b="1" dirty="0" smtClean="0">
                <a:latin typeface="Arial" pitchFamily="34" charset="0"/>
                <a:cs typeface="Arial" pitchFamily="34" charset="0"/>
              </a:rPr>
              <a:t>9</a:t>
            </a:r>
            <a:r>
              <a:rPr lang="en-US" sz="1000" b="1" dirty="0" smtClean="0">
                <a:latin typeface="Arial" pitchFamily="34" charset="0"/>
                <a:cs typeface="Arial" pitchFamily="34" charset="0"/>
              </a:rPr>
              <a:t>%) </a:t>
            </a:r>
            <a:r>
              <a:rPr lang="mn-MN" sz="1000" b="1" dirty="0" smtClean="0">
                <a:latin typeface="Arial" pitchFamily="34" charset="0"/>
                <a:cs typeface="Arial" pitchFamily="34" charset="0"/>
              </a:rPr>
              <a:t>аар буурсан байна</a:t>
            </a:r>
            <a:r>
              <a:rPr lang="en-US" sz="800" b="1" dirty="0" smtClean="0">
                <a:latin typeface="Arial" pitchFamily="34" charset="0"/>
                <a:cs typeface="Arial" pitchFamily="34" charset="0"/>
              </a:rPr>
              <a:t>.</a:t>
            </a:r>
            <a:r>
              <a:rPr lang="en-US" sz="800" b="1" dirty="0" smtClean="0">
                <a:solidFill>
                  <a:schemeClr val="bg1"/>
                </a:solidFill>
                <a:latin typeface="Arial" pitchFamily="34" charset="0"/>
                <a:cs typeface="Arial" pitchFamily="34" charset="0"/>
              </a:rPr>
              <a:t> </a:t>
            </a:r>
            <a:endParaRPr lang="mn-MN" sz="800" b="1" dirty="0">
              <a:solidFill>
                <a:schemeClr val="bg1"/>
              </a:solidFill>
              <a:latin typeface="Arial" pitchFamily="34" charset="0"/>
              <a:cs typeface="Arial" pitchFamily="34" charset="0"/>
            </a:endParaRPr>
          </a:p>
        </p:txBody>
      </p:sp>
      <p:sp>
        <p:nvSpPr>
          <p:cNvPr id="25" name="Rectangle 13"/>
          <p:cNvSpPr>
            <a:spLocks noChangeArrowheads="1"/>
          </p:cNvSpPr>
          <p:nvPr/>
        </p:nvSpPr>
        <p:spPr bwMode="auto">
          <a:xfrm>
            <a:off x="6400800" y="1771650"/>
            <a:ext cx="2209800" cy="261610"/>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a:solidFill>
                  <a:schemeClr val="bg1"/>
                </a:solidFill>
                <a:latin typeface="Arial" pitchFamily="34" charset="0"/>
              </a:rPr>
              <a:t>8</a:t>
            </a:r>
            <a:r>
              <a:rPr lang="en-US" altLang="en-US" sz="1100" b="1" dirty="0" smtClean="0">
                <a:solidFill>
                  <a:schemeClr val="bg1"/>
                </a:solidFill>
                <a:latin typeface="Arial" pitchFamily="34" charset="0"/>
              </a:rPr>
              <a:t> I</a:t>
            </a:r>
            <a:r>
              <a:rPr lang="mn-MN" altLang="en-US" sz="1100" b="1" dirty="0" smtClean="0">
                <a:solidFill>
                  <a:schemeClr val="bg1"/>
                </a:solidFill>
                <a:latin typeface="Arial" pitchFamily="34" charset="0"/>
              </a:rPr>
              <a:t>-</a:t>
            </a:r>
            <a:r>
              <a:rPr lang="en-US" altLang="en-US" sz="1100" b="1" dirty="0" smtClean="0">
                <a:solidFill>
                  <a:schemeClr val="bg1"/>
                </a:solidFill>
                <a:latin typeface="Arial" pitchFamily="34" charset="0"/>
              </a:rPr>
              <a:t>IV</a:t>
            </a:r>
            <a:endParaRPr lang="mn-MN" altLang="en-US" sz="1100" b="1" dirty="0">
              <a:solidFill>
                <a:schemeClr val="bg1"/>
              </a:solidFill>
              <a:latin typeface="Arial" pitchFamily="34" charset="0"/>
            </a:endParaRPr>
          </a:p>
        </p:txBody>
      </p:sp>
      <p:sp>
        <p:nvSpPr>
          <p:cNvPr id="26" name="Rectangle 13"/>
          <p:cNvSpPr>
            <a:spLocks noChangeArrowheads="1"/>
          </p:cNvSpPr>
          <p:nvPr/>
        </p:nvSpPr>
        <p:spPr bwMode="auto">
          <a:xfrm>
            <a:off x="6400800" y="2209800"/>
            <a:ext cx="2209800" cy="261610"/>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a:solidFill>
                  <a:schemeClr val="bg1"/>
                </a:solidFill>
                <a:latin typeface="Arial" pitchFamily="34" charset="0"/>
              </a:rPr>
              <a:t>9</a:t>
            </a:r>
            <a:r>
              <a:rPr lang="en-US" altLang="en-US" sz="1100" b="1" dirty="0" smtClean="0">
                <a:solidFill>
                  <a:schemeClr val="bg1"/>
                </a:solidFill>
                <a:latin typeface="Arial" pitchFamily="34" charset="0"/>
              </a:rPr>
              <a:t> I-IV</a:t>
            </a:r>
            <a:endParaRPr lang="mn-MN" altLang="en-US" sz="1100" b="1" dirty="0">
              <a:solidFill>
                <a:schemeClr val="bg1"/>
              </a:solidFill>
              <a:latin typeface="Arial" pitchFamily="34" charset="0"/>
            </a:endParaRPr>
          </a:p>
        </p:txBody>
      </p:sp>
      <p:sp>
        <p:nvSpPr>
          <p:cNvPr id="27" name="Rectangle 13"/>
          <p:cNvSpPr>
            <a:spLocks noChangeArrowheads="1"/>
          </p:cNvSpPr>
          <p:nvPr/>
        </p:nvSpPr>
        <p:spPr bwMode="auto">
          <a:xfrm>
            <a:off x="6400800" y="3810000"/>
            <a:ext cx="2209800" cy="261610"/>
          </a:xfrm>
          <a:prstGeom prst="rect">
            <a:avLst/>
          </a:prstGeom>
          <a:noFill/>
          <a:ln w="9525">
            <a:noFill/>
            <a:miter lim="800000"/>
            <a:headEnd/>
            <a:tailEnd/>
          </a:ln>
        </p:spPr>
        <p:txBody>
          <a:bodyPr wrap="square">
            <a:spAutoFit/>
          </a:bodyPr>
          <a:lstStyle/>
          <a:p>
            <a:pPr algn="ctr" fontAlgn="b"/>
            <a:r>
              <a:rPr lang="en-US" altLang="en-US" sz="1100" b="1" dirty="0" smtClean="0">
                <a:solidFill>
                  <a:schemeClr val="bg1"/>
                </a:solidFill>
                <a:latin typeface="Arial" pitchFamily="34" charset="0"/>
              </a:rPr>
              <a:t>20</a:t>
            </a:r>
            <a:r>
              <a:rPr lang="mn-MN" altLang="en-US" sz="1100" b="1" dirty="0" smtClean="0">
                <a:solidFill>
                  <a:schemeClr val="bg1"/>
                </a:solidFill>
                <a:latin typeface="Arial" pitchFamily="34" charset="0"/>
              </a:rPr>
              <a:t>20</a:t>
            </a:r>
            <a:r>
              <a:rPr lang="en-US" altLang="en-US" sz="1100" b="1" dirty="0" smtClean="0">
                <a:solidFill>
                  <a:schemeClr val="bg1"/>
                </a:solidFill>
                <a:latin typeface="Arial" pitchFamily="34" charset="0"/>
              </a:rPr>
              <a:t> I-IV</a:t>
            </a:r>
            <a:endParaRPr lang="mn-MN" altLang="en-US" sz="1100" b="1" dirty="0">
              <a:solidFill>
                <a:schemeClr val="bg1"/>
              </a:solidFill>
              <a:latin typeface="Arial" pitchFamily="34" charset="0"/>
            </a:endParaRPr>
          </a:p>
        </p:txBody>
      </p:sp>
      <p:pic>
        <p:nvPicPr>
          <p:cNvPr id="73729" name="Picture 1" descr="\\exchange_server\TAMGIIN GAZAR\OLON NIITTEI HARILTSAH HELTES\Khanui.L\icons\Untitled-14.png"/>
          <p:cNvPicPr>
            <a:picLocks noChangeAspect="1" noChangeArrowheads="1"/>
          </p:cNvPicPr>
          <p:nvPr/>
        </p:nvPicPr>
        <p:blipFill>
          <a:blip r:embed="rId4" cstate="print"/>
          <a:srcRect/>
          <a:stretch>
            <a:fillRect/>
          </a:stretch>
        </p:blipFill>
        <p:spPr bwMode="auto">
          <a:xfrm>
            <a:off x="1143000" y="762000"/>
            <a:ext cx="990600" cy="990600"/>
          </a:xfrm>
          <a:prstGeom prst="rect">
            <a:avLst/>
          </a:prstGeom>
          <a:noFill/>
        </p:spPr>
      </p:pic>
      <p:pic>
        <p:nvPicPr>
          <p:cNvPr id="28" name="Picture 1" descr="\\exchange_server\TAMGIIN GAZAR\OLON NIITTEI HARILTSAH HELTES\Khanui.L\icons\Untitled-14.png"/>
          <p:cNvPicPr>
            <a:picLocks noChangeAspect="1" noChangeArrowheads="1"/>
          </p:cNvPicPr>
          <p:nvPr/>
        </p:nvPicPr>
        <p:blipFill>
          <a:blip r:embed="rId4" cstate="print"/>
          <a:srcRect/>
          <a:stretch>
            <a:fillRect/>
          </a:stretch>
        </p:blipFill>
        <p:spPr bwMode="auto">
          <a:xfrm>
            <a:off x="6515100" y="819624"/>
            <a:ext cx="990600" cy="990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cxnSp>
        <p:nvCxnSpPr>
          <p:cNvPr id="5" name="Straight Connector 4"/>
          <p:cNvCxnSpPr/>
          <p:nvPr/>
        </p:nvCxnSpPr>
        <p:spPr>
          <a:xfrm>
            <a:off x="6400800" y="1190410"/>
            <a:ext cx="15478" cy="28194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9200" y="3733800"/>
            <a:ext cx="106680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 descr="\\exchange_server\TAMGIIN GAZAR\OLON NIITTEI HARILTSAH HELTES\Khanui.L\icons\Untitled-14.png"/>
          <p:cNvPicPr>
            <a:picLocks noChangeAspect="1" noChangeArrowheads="1"/>
          </p:cNvPicPr>
          <p:nvPr/>
        </p:nvPicPr>
        <p:blipFill>
          <a:blip r:embed="rId2" cstate="print"/>
          <a:srcRect/>
          <a:stretch>
            <a:fillRect/>
          </a:stretch>
        </p:blipFill>
        <p:spPr bwMode="auto">
          <a:xfrm>
            <a:off x="6019800" y="3235875"/>
            <a:ext cx="762000" cy="762000"/>
          </a:xfrm>
          <a:prstGeom prst="rect">
            <a:avLst/>
          </a:prstGeom>
          <a:noFill/>
        </p:spPr>
      </p:pic>
      <p:graphicFrame>
        <p:nvGraphicFramePr>
          <p:cNvPr id="13" name="Chart 12"/>
          <p:cNvGraphicFramePr>
            <a:graphicFrameLocks/>
          </p:cNvGraphicFramePr>
          <p:nvPr>
            <p:extLst>
              <p:ext uri="{D42A27DB-BD31-4B8C-83A1-F6EECF244321}">
                <p14:modId xmlns:p14="http://schemas.microsoft.com/office/powerpoint/2010/main" val="819445372"/>
              </p:ext>
            </p:extLst>
          </p:nvPr>
        </p:nvGraphicFramePr>
        <p:xfrm>
          <a:off x="1371600" y="914401"/>
          <a:ext cx="4648200" cy="2514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292169402"/>
              </p:ext>
            </p:extLst>
          </p:nvPr>
        </p:nvGraphicFramePr>
        <p:xfrm>
          <a:off x="6705600" y="990601"/>
          <a:ext cx="518160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597707848"/>
              </p:ext>
            </p:extLst>
          </p:nvPr>
        </p:nvGraphicFramePr>
        <p:xfrm>
          <a:off x="1600200" y="3886200"/>
          <a:ext cx="9906000" cy="2286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591800" y="6172200"/>
            <a:ext cx="1295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Гэмт хэрэг</a:t>
            </a:r>
            <a:endParaRPr lang="mn-MN" sz="2400" b="1" dirty="0">
              <a:solidFill>
                <a:schemeClr val="bg1"/>
              </a:solidFill>
              <a:latin typeface="Arial" pitchFamily="34" charset="0"/>
              <a:cs typeface="Arial" pitchFamily="34" charset="0"/>
            </a:endParaRPr>
          </a:p>
        </p:txBody>
      </p:sp>
      <p:sp>
        <p:nvSpPr>
          <p:cNvPr id="4" name="Rectangle 13"/>
          <p:cNvSpPr>
            <a:spLocks noChangeArrowheads="1"/>
          </p:cNvSpPr>
          <p:nvPr/>
        </p:nvSpPr>
        <p:spPr bwMode="auto">
          <a:xfrm>
            <a:off x="1443038"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6</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5" name="Rectangle 13"/>
          <p:cNvSpPr>
            <a:spLocks noChangeArrowheads="1"/>
          </p:cNvSpPr>
          <p:nvPr/>
        </p:nvSpPr>
        <p:spPr bwMode="auto">
          <a:xfrm>
            <a:off x="1443038" y="1719262"/>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5</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7" name="Rectangle 13"/>
          <p:cNvSpPr>
            <a:spLocks noChangeArrowheads="1"/>
          </p:cNvSpPr>
          <p:nvPr/>
        </p:nvSpPr>
        <p:spPr bwMode="auto">
          <a:xfrm>
            <a:off x="1443038" y="3852862"/>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7</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11" name="Rectangle 12"/>
          <p:cNvSpPr>
            <a:spLocks noChangeArrowheads="1"/>
          </p:cNvSpPr>
          <p:nvPr/>
        </p:nvSpPr>
        <p:spPr bwMode="auto">
          <a:xfrm>
            <a:off x="1479550" y="4881448"/>
            <a:ext cx="3663950" cy="1384995"/>
          </a:xfrm>
          <a:prstGeom prst="rect">
            <a:avLst/>
          </a:prstGeom>
          <a:noFill/>
          <a:ln w="9525">
            <a:noFill/>
            <a:miter lim="800000"/>
            <a:headEnd/>
            <a:tailEnd/>
          </a:ln>
        </p:spPr>
        <p:txBody>
          <a:bodyPr wrap="square">
            <a:spAutoFit/>
          </a:bodyPr>
          <a:lstStyle/>
          <a:p>
            <a:pPr algn="just"/>
            <a:r>
              <a:rPr lang="mn-MN" sz="1400" b="1" dirty="0" smtClean="0">
                <a:solidFill>
                  <a:schemeClr val="bg1"/>
                </a:solidFill>
                <a:latin typeface="Arial" pitchFamily="34" charset="0"/>
                <a:cs typeface="Arial" pitchFamily="34" charset="0"/>
              </a:rPr>
              <a:t>Улсын хэмжээгээр 2017 оны</a:t>
            </a:r>
            <a:r>
              <a:rPr lang="en-US" sz="1400" b="1" dirty="0" smtClean="0">
                <a:solidFill>
                  <a:schemeClr val="bg1"/>
                </a:solidFill>
                <a:latin typeface="Arial" pitchFamily="34" charset="0"/>
                <a:cs typeface="Arial" pitchFamily="34" charset="0"/>
              </a:rPr>
              <a:t> </a:t>
            </a:r>
            <a:r>
              <a:rPr lang="mn-MN" sz="1400" b="1" dirty="0" smtClean="0">
                <a:solidFill>
                  <a:schemeClr val="bg1"/>
                </a:solidFill>
                <a:latin typeface="Arial" pitchFamily="34" charset="0"/>
                <a:cs typeface="Arial" pitchFamily="34" charset="0"/>
              </a:rPr>
              <a:t>эхний 2 сард </a:t>
            </a:r>
            <a:r>
              <a:rPr lang="en-US" sz="1400" b="1" dirty="0" smtClean="0">
                <a:solidFill>
                  <a:schemeClr val="bg1"/>
                </a:solidFill>
                <a:latin typeface="Arial" pitchFamily="34" charset="0"/>
                <a:cs typeface="Arial" pitchFamily="34" charset="0"/>
              </a:rPr>
              <a:t>1</a:t>
            </a:r>
            <a:r>
              <a:rPr lang="mn-MN" sz="1400" b="1" dirty="0" smtClean="0">
                <a:solidFill>
                  <a:schemeClr val="bg1"/>
                </a:solidFill>
                <a:latin typeface="Arial" pitchFamily="34" charset="0"/>
                <a:cs typeface="Arial" pitchFamily="34" charset="0"/>
              </a:rPr>
              <a:t>4.1 мянган хүн эрүүлжүүлэгдэж, 1397 хүн баривчлагдсан нь өмнөх оноос эрүүлжүүлэгдсэн хүн </a:t>
            </a:r>
            <a:r>
              <a:rPr lang="en-US" sz="1400" b="1" dirty="0" smtClean="0">
                <a:solidFill>
                  <a:schemeClr val="bg1"/>
                </a:solidFill>
                <a:latin typeface="Arial" pitchFamily="34" charset="0"/>
                <a:cs typeface="Arial" pitchFamily="34" charset="0"/>
              </a:rPr>
              <a:t>1</a:t>
            </a:r>
            <a:r>
              <a:rPr lang="mn-MN" sz="1400" b="1" dirty="0" smtClean="0">
                <a:solidFill>
                  <a:schemeClr val="bg1"/>
                </a:solidFill>
                <a:latin typeface="Arial" pitchFamily="34" charset="0"/>
                <a:cs typeface="Arial" pitchFamily="34" charset="0"/>
              </a:rPr>
              <a:t>208 </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7.9</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-аар, баривчлагдсан хүн 501  </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55.9</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-ээр буурсан байна.</a:t>
            </a:r>
            <a:r>
              <a:rPr lang="en-US" sz="1400" b="1" dirty="0" smtClean="0">
                <a:solidFill>
                  <a:schemeClr val="bg1"/>
                </a:solidFill>
                <a:latin typeface="Arial" pitchFamily="34" charset="0"/>
                <a:cs typeface="Arial" pitchFamily="34" charset="0"/>
              </a:rPr>
              <a:t>         </a:t>
            </a:r>
            <a:endParaRPr lang="en-US" sz="1400" b="1" dirty="0">
              <a:solidFill>
                <a:schemeClr val="bg1"/>
              </a:solidFill>
              <a:latin typeface="Arial" pitchFamily="34" charset="0"/>
              <a:cs typeface="Arial" pitchFamily="34" charset="0"/>
            </a:endParaRPr>
          </a:p>
        </p:txBody>
      </p:sp>
      <p:cxnSp>
        <p:nvCxnSpPr>
          <p:cNvPr id="12" name="Straight Connector 11"/>
          <p:cNvCxnSpPr/>
          <p:nvPr/>
        </p:nvCxnSpPr>
        <p:spPr>
          <a:xfrm>
            <a:off x="5943600" y="1047750"/>
            <a:ext cx="0" cy="291465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72200" y="3962400"/>
            <a:ext cx="5715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1201" name="Picture 1" descr="\\exchange_server\TAMGIIN GAZAR\OLON NIITTEI HARILTSAH HELTES\Khanui.L\icons\Untitled-16.png"/>
          <p:cNvPicPr>
            <a:picLocks noChangeAspect="1" noChangeArrowheads="1"/>
          </p:cNvPicPr>
          <p:nvPr/>
        </p:nvPicPr>
        <p:blipFill>
          <a:blip r:embed="rId2" cstate="print"/>
          <a:srcRect/>
          <a:stretch>
            <a:fillRect/>
          </a:stretch>
        </p:blipFill>
        <p:spPr bwMode="auto">
          <a:xfrm>
            <a:off x="5638800" y="3657600"/>
            <a:ext cx="685800" cy="685800"/>
          </a:xfrm>
          <a:prstGeom prst="rect">
            <a:avLst/>
          </a:prstGeom>
          <a:noFill/>
        </p:spPr>
      </p:pic>
      <p:pic>
        <p:nvPicPr>
          <p:cNvPr id="24" name="Picture 5"/>
          <p:cNvPicPr>
            <a:picLocks noChangeAspect="1"/>
          </p:cNvPicPr>
          <p:nvPr/>
        </p:nvPicPr>
        <p:blipFill>
          <a:blip r:embed="rId3" cstate="print"/>
          <a:srcRect/>
          <a:stretch>
            <a:fillRect/>
          </a:stretch>
        </p:blipFill>
        <p:spPr bwMode="auto">
          <a:xfrm>
            <a:off x="1157288" y="800100"/>
            <a:ext cx="4349750" cy="6019800"/>
          </a:xfrm>
          <a:prstGeom prst="rect">
            <a:avLst/>
          </a:prstGeom>
          <a:noFill/>
          <a:ln w="9525">
            <a:noFill/>
            <a:miter lim="800000"/>
            <a:headEnd/>
            <a:tailEnd/>
          </a:ln>
        </p:spPr>
      </p:pic>
      <p:sp>
        <p:nvSpPr>
          <p:cNvPr id="25" name="Rectangle 13"/>
          <p:cNvSpPr>
            <a:spLocks noChangeArrowheads="1"/>
          </p:cNvSpPr>
          <p:nvPr/>
        </p:nvSpPr>
        <p:spPr bwMode="auto">
          <a:xfrm>
            <a:off x="1524000" y="1676400"/>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2018 I-IV</a:t>
            </a:r>
            <a:endParaRPr lang="mn-MN" altLang="en-US" sz="1100" b="1" dirty="0">
              <a:solidFill>
                <a:schemeClr val="bg1"/>
              </a:solidFill>
              <a:latin typeface="Arial" pitchFamily="34" charset="0"/>
            </a:endParaRPr>
          </a:p>
        </p:txBody>
      </p:sp>
      <p:sp>
        <p:nvSpPr>
          <p:cNvPr id="26" name="Rectangle 13"/>
          <p:cNvSpPr>
            <a:spLocks noChangeArrowheads="1"/>
          </p:cNvSpPr>
          <p:nvPr/>
        </p:nvSpPr>
        <p:spPr bwMode="auto">
          <a:xfrm>
            <a:off x="1477963"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2019 I-IV</a:t>
            </a:r>
            <a:endParaRPr lang="mn-MN" altLang="en-US" sz="1100" b="1" dirty="0">
              <a:solidFill>
                <a:schemeClr val="bg1"/>
              </a:solidFill>
              <a:latin typeface="Arial" pitchFamily="34" charset="0"/>
            </a:endParaRPr>
          </a:p>
        </p:txBody>
      </p:sp>
      <p:sp>
        <p:nvSpPr>
          <p:cNvPr id="27" name="Rectangle 13"/>
          <p:cNvSpPr>
            <a:spLocks noChangeArrowheads="1"/>
          </p:cNvSpPr>
          <p:nvPr/>
        </p:nvSpPr>
        <p:spPr bwMode="auto">
          <a:xfrm>
            <a:off x="1447800" y="3810000"/>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2020 I-IV</a:t>
            </a:r>
            <a:endParaRPr lang="mn-MN" altLang="en-US" sz="1100" b="1" dirty="0">
              <a:solidFill>
                <a:schemeClr val="bg1"/>
              </a:solidFill>
              <a:latin typeface="Arial" pitchFamily="34" charset="0"/>
            </a:endParaRPr>
          </a:p>
        </p:txBody>
      </p:sp>
      <p:sp>
        <p:nvSpPr>
          <p:cNvPr id="28" name="Rectangle 13"/>
          <p:cNvSpPr>
            <a:spLocks noChangeArrowheads="1"/>
          </p:cNvSpPr>
          <p:nvPr/>
        </p:nvSpPr>
        <p:spPr bwMode="auto">
          <a:xfrm>
            <a:off x="3505200" y="1600200"/>
            <a:ext cx="1876425" cy="523875"/>
          </a:xfrm>
          <a:prstGeom prst="rect">
            <a:avLst/>
          </a:prstGeom>
          <a:noFill/>
          <a:ln w="9525">
            <a:noFill/>
            <a:miter lim="800000"/>
            <a:headEnd/>
            <a:tailEnd/>
          </a:ln>
        </p:spPr>
        <p:txBody>
          <a:bodyPr>
            <a:spAutoFit/>
          </a:bodyPr>
          <a:lstStyle/>
          <a:p>
            <a:pPr algn="ctr" fontAlgn="b"/>
            <a:r>
              <a:rPr lang="en-US" altLang="en-US" sz="2800" b="1" dirty="0" smtClean="0">
                <a:solidFill>
                  <a:srgbClr val="CC0000"/>
                </a:solidFill>
                <a:latin typeface="Arial" pitchFamily="34" charset="0"/>
              </a:rPr>
              <a:t>76</a:t>
            </a:r>
            <a:endParaRPr lang="mn-MN" altLang="en-US" sz="2800" b="1" dirty="0">
              <a:solidFill>
                <a:srgbClr val="CC0000"/>
              </a:solidFill>
              <a:latin typeface="Arial" pitchFamily="34" charset="0"/>
            </a:endParaRPr>
          </a:p>
        </p:txBody>
      </p:sp>
      <p:sp>
        <p:nvSpPr>
          <p:cNvPr id="29" name="Rectangle 13"/>
          <p:cNvSpPr>
            <a:spLocks noChangeArrowheads="1"/>
          </p:cNvSpPr>
          <p:nvPr/>
        </p:nvSpPr>
        <p:spPr bwMode="auto">
          <a:xfrm>
            <a:off x="3803650" y="2405062"/>
            <a:ext cx="1876425" cy="584200"/>
          </a:xfrm>
          <a:prstGeom prst="rect">
            <a:avLst/>
          </a:prstGeom>
          <a:noFill/>
          <a:ln w="9525">
            <a:noFill/>
            <a:miter lim="800000"/>
            <a:headEnd/>
            <a:tailEnd/>
          </a:ln>
        </p:spPr>
        <p:txBody>
          <a:bodyPr>
            <a:spAutoFit/>
          </a:bodyPr>
          <a:lstStyle/>
          <a:p>
            <a:pPr algn="ctr" fontAlgn="b"/>
            <a:r>
              <a:rPr lang="en-US" altLang="en-US" sz="3200" b="1" dirty="0" smtClean="0">
                <a:solidFill>
                  <a:srgbClr val="C00000"/>
                </a:solidFill>
                <a:latin typeface="Arial" pitchFamily="34" charset="0"/>
              </a:rPr>
              <a:t>101</a:t>
            </a:r>
            <a:endParaRPr lang="mn-MN" altLang="en-US" sz="3200" b="1" dirty="0">
              <a:solidFill>
                <a:srgbClr val="C00000"/>
              </a:solidFill>
              <a:latin typeface="Arial" pitchFamily="34" charset="0"/>
            </a:endParaRPr>
          </a:p>
        </p:txBody>
      </p:sp>
      <p:sp>
        <p:nvSpPr>
          <p:cNvPr id="30" name="Rectangle 13"/>
          <p:cNvSpPr>
            <a:spLocks noChangeArrowheads="1"/>
          </p:cNvSpPr>
          <p:nvPr/>
        </p:nvSpPr>
        <p:spPr bwMode="auto">
          <a:xfrm>
            <a:off x="3810000" y="3240087"/>
            <a:ext cx="1876425" cy="646113"/>
          </a:xfrm>
          <a:prstGeom prst="rect">
            <a:avLst/>
          </a:prstGeom>
          <a:noFill/>
          <a:ln w="9525">
            <a:noFill/>
            <a:miter lim="800000"/>
            <a:headEnd/>
            <a:tailEnd/>
          </a:ln>
        </p:spPr>
        <p:txBody>
          <a:bodyPr>
            <a:spAutoFit/>
          </a:bodyPr>
          <a:lstStyle/>
          <a:p>
            <a:pPr algn="ctr" fontAlgn="b"/>
            <a:r>
              <a:rPr lang="en-US" altLang="en-US" sz="3600" b="1" dirty="0" smtClean="0">
                <a:solidFill>
                  <a:srgbClr val="C00000"/>
                </a:solidFill>
                <a:latin typeface="Arial" pitchFamily="34" charset="0"/>
              </a:rPr>
              <a:t>82</a:t>
            </a:r>
            <a:endParaRPr lang="mn-MN" altLang="en-US" sz="3600" b="1" dirty="0">
              <a:solidFill>
                <a:srgbClr val="C00000"/>
              </a:solidFill>
              <a:latin typeface="Arial" pitchFamily="34" charset="0"/>
            </a:endParaRPr>
          </a:p>
        </p:txBody>
      </p:sp>
      <p:sp>
        <p:nvSpPr>
          <p:cNvPr id="31" name="Rectangle 12"/>
          <p:cNvSpPr>
            <a:spLocks noChangeArrowheads="1"/>
          </p:cNvSpPr>
          <p:nvPr/>
        </p:nvSpPr>
        <p:spPr bwMode="auto">
          <a:xfrm>
            <a:off x="1676400" y="4800600"/>
            <a:ext cx="3321050" cy="1815882"/>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
            <a:r>
              <a:rPr lang="mn-MN" sz="1600" dirty="0">
                <a:latin typeface="Arial" panose="020B0604020202020204" pitchFamily="34" charset="0"/>
                <a:cs typeface="Arial" panose="020B0604020202020204" pitchFamily="34" charset="0"/>
              </a:rPr>
              <a:t>Аймгийн хэмжээгээр </a:t>
            </a:r>
            <a:r>
              <a:rPr lang="en-US" sz="1600" dirty="0" smtClean="0">
                <a:latin typeface="Arial" panose="020B0604020202020204" pitchFamily="34" charset="0"/>
                <a:cs typeface="Arial" panose="020B0604020202020204" pitchFamily="34" charset="0"/>
              </a:rPr>
              <a:t>82</a:t>
            </a:r>
            <a:r>
              <a:rPr lang="mn-MN" sz="16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гэмт хэрэг бүртгэгдсэнээс </a:t>
            </a:r>
            <a:r>
              <a:rPr lang="en-US" sz="1600" dirty="0" smtClean="0">
                <a:latin typeface="Arial" panose="020B0604020202020204" pitchFamily="34" charset="0"/>
                <a:cs typeface="Arial" panose="020B0604020202020204" pitchFamily="34" charset="0"/>
              </a:rPr>
              <a:t>31.7</a:t>
            </a:r>
            <a:r>
              <a:rPr lang="mn-MN" sz="16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хувийг иргэдийн эрх чөлөө эрүүл мэндийн эсрэг гэмт хэрэг, </a:t>
            </a:r>
            <a:r>
              <a:rPr lang="mn-MN" sz="1600" dirty="0" smtClean="0">
                <a:latin typeface="Arial" panose="020B0604020202020204" pitchFamily="34" charset="0"/>
                <a:cs typeface="Arial" panose="020B0604020202020204" pitchFamily="34" charset="0"/>
              </a:rPr>
              <a:t>4</a:t>
            </a:r>
            <a:r>
              <a:rPr lang="en-US" sz="1600" dirty="0" smtClean="0">
                <a:latin typeface="Arial" panose="020B0604020202020204" pitchFamily="34" charset="0"/>
                <a:cs typeface="Arial" panose="020B0604020202020204" pitchFamily="34" charset="0"/>
              </a:rPr>
              <a:t>3.9</a:t>
            </a:r>
            <a:r>
              <a:rPr lang="mn-MN" sz="16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хувь нь бусдын өмчлөлийн эсрэг гэмт хэрэг, </a:t>
            </a:r>
            <a:r>
              <a:rPr lang="en-US" sz="1600" dirty="0" smtClean="0">
                <a:latin typeface="Arial" panose="020B0604020202020204" pitchFamily="34" charset="0"/>
                <a:cs typeface="Arial" panose="020B0604020202020204" pitchFamily="34" charset="0"/>
              </a:rPr>
              <a:t>2</a:t>
            </a:r>
            <a:r>
              <a:rPr lang="mn-MN" sz="1600" dirty="0" smtClean="0">
                <a:latin typeface="Arial" panose="020B0604020202020204" pitchFamily="34" charset="0"/>
                <a:cs typeface="Arial" panose="020B0604020202020204" pitchFamily="34" charset="0"/>
              </a:rPr>
              <a:t>4.</a:t>
            </a:r>
            <a:r>
              <a:rPr lang="en-US" sz="1600" dirty="0" smtClean="0">
                <a:latin typeface="Arial" panose="020B0604020202020204" pitchFamily="34" charset="0"/>
                <a:cs typeface="Arial" panose="020B0604020202020204" pitchFamily="34" charset="0"/>
              </a:rPr>
              <a:t>4</a:t>
            </a:r>
            <a:r>
              <a:rPr lang="mn-MN" sz="16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хувийг бусад төрлийн гэмт хэрэг эзэлж байна.</a:t>
            </a:r>
            <a:endParaRPr lang="en-US" sz="1600" dirty="0">
              <a:latin typeface="Arial" pitchFamily="34" charset="0"/>
              <a:cs typeface="Arial" pitchFamily="34" charset="0"/>
            </a:endParaRPr>
          </a:p>
        </p:txBody>
      </p:sp>
      <p:graphicFrame>
        <p:nvGraphicFramePr>
          <p:cNvPr id="21" name="Chart 20"/>
          <p:cNvGraphicFramePr>
            <a:graphicFrameLocks/>
          </p:cNvGraphicFramePr>
          <p:nvPr>
            <p:extLst>
              <p:ext uri="{D42A27DB-BD31-4B8C-83A1-F6EECF244321}">
                <p14:modId xmlns:p14="http://schemas.microsoft.com/office/powerpoint/2010/main" val="3201928723"/>
              </p:ext>
            </p:extLst>
          </p:nvPr>
        </p:nvGraphicFramePr>
        <p:xfrm>
          <a:off x="6372092" y="1162050"/>
          <a:ext cx="5368926" cy="2381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ext uri="{D42A27DB-BD31-4B8C-83A1-F6EECF244321}">
                <p14:modId xmlns:p14="http://schemas.microsoft.com/office/powerpoint/2010/main" val="1886535168"/>
              </p:ext>
            </p:extLst>
          </p:nvPr>
        </p:nvGraphicFramePr>
        <p:xfrm>
          <a:off x="6324600" y="4114800"/>
          <a:ext cx="5070551" cy="2286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4919</TotalTime>
  <Words>1251</Words>
  <Application>Microsoft Office PowerPoint</Application>
  <PresentationFormat>Widescreen</PresentationFormat>
  <Paragraphs>367</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ЭДИЙН ЗАСГИЙН ҮЗҮҮЛЭЛТ- Хөдөө аж ахуй</vt:lpstr>
      <vt:lpstr>ЭДИЙН ЗАСГИЙН ҮЗҮҮЛЭЛТ- Хөдөө аж ахуй</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Unurbat</cp:lastModifiedBy>
  <cp:revision>690</cp:revision>
  <cp:lastPrinted>2016-10-18T07:11:49Z</cp:lastPrinted>
  <dcterms:created xsi:type="dcterms:W3CDTF">2016-10-10T07:15:58Z</dcterms:created>
  <dcterms:modified xsi:type="dcterms:W3CDTF">2020-07-27T07:29:56Z</dcterms:modified>
</cp:coreProperties>
</file>