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0" r:id="rId3"/>
    <p:sldId id="259" r:id="rId4"/>
    <p:sldId id="298" r:id="rId5"/>
    <p:sldId id="299" r:id="rId6"/>
    <p:sldId id="300" r:id="rId7"/>
    <p:sldId id="296" r:id="rId8"/>
    <p:sldId id="297" r:id="rId9"/>
    <p:sldId id="262" r:id="rId10"/>
    <p:sldId id="285" r:id="rId11"/>
    <p:sldId id="301" r:id="rId12"/>
    <p:sldId id="293" r:id="rId13"/>
    <p:sldId id="292" r:id="rId14"/>
    <p:sldId id="271" r:id="rId15"/>
    <p:sldId id="295" r:id="rId16"/>
    <p:sldId id="284" r:id="rId17"/>
  </p:sldIdLst>
  <p:sldSz cx="12192000" cy="6858000"/>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88C"/>
    <a:srgbClr val="0A2882"/>
    <a:srgbClr val="0033CC"/>
    <a:srgbClr val="DC7D0F"/>
    <a:srgbClr val="558237"/>
    <a:srgbClr val="0A2878"/>
    <a:srgbClr val="192887"/>
    <a:srgbClr val="003269"/>
    <a:srgbClr val="FFCC00"/>
    <a:srgbClr val="548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63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yamdorj.E\Desktop\eruul-mend-hvsnegt.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D:\D%20DISK\heltes%202020\emhetgel\unku%20emhetgel%20hagas%20jil.xlsx" TargetMode="External"/><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1" Type="http://schemas.openxmlformats.org/officeDocument/2006/relationships/oleObject" Target="file:///D:\2019%20taniltsuulah%20medee\2019.%206-sariin-taniltsuulah-medee%20ets.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oleObject" Target="file:///C:\Users\Nyamdorj.E\Desktop\ERUUL%20MEN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yamdorj.E\Desktop\ERUUL%20MEN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Nyamka%20document\document\emhetgel-nymka.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D:\Nyamka%20document\document\emhetgel-nymka.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oleObject" Target="file:///D:\Nyamka%20document\document\emhetgel-nymk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Nyamka%20document\document\emhetgel-nymka.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mn-MN" b="1"/>
              <a:t>Халдварт өвчнөөр өвчлөгчид, </a:t>
            </a:r>
            <a:r>
              <a:rPr lang="mn-MN" sz="1100" b="1" i="1"/>
              <a:t>сараар, хүнээр</a:t>
            </a:r>
            <a:endParaRPr lang="en-US" sz="1100" b="1" i="1"/>
          </a:p>
        </c:rich>
      </c:tx>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2"/>
              </a:solidFill>
              <a:ln w="9525">
                <a:solidFill>
                  <a:schemeClr val="accent1"/>
                </a:solidFill>
              </a:ln>
              <a:effectLst/>
            </c:spPr>
          </c:marker>
          <c:cat>
            <c:strRef>
              <c:f>'ХБХурал-2'!$AK$7:$CA$7</c:f>
              <c:strCache>
                <c:ptCount val="43"/>
                <c:pt idx="0">
                  <c:v>2017.I</c:v>
                </c:pt>
                <c:pt idx="1">
                  <c:v>II</c:v>
                </c:pt>
                <c:pt idx="2">
                  <c:v>III</c:v>
                </c:pt>
                <c:pt idx="3">
                  <c:v>IV</c:v>
                </c:pt>
                <c:pt idx="4">
                  <c:v>V</c:v>
                </c:pt>
                <c:pt idx="5">
                  <c:v>VI</c:v>
                </c:pt>
                <c:pt idx="6">
                  <c:v>VII</c:v>
                </c:pt>
                <c:pt idx="7">
                  <c:v>VIII</c:v>
                </c:pt>
                <c:pt idx="8">
                  <c:v>IX</c:v>
                </c:pt>
                <c:pt idx="9">
                  <c:v>X</c:v>
                </c:pt>
                <c:pt idx="10">
                  <c:v>XI</c:v>
                </c:pt>
                <c:pt idx="11">
                  <c:v>XII</c:v>
                </c:pt>
                <c:pt idx="12">
                  <c:v>2018.I</c:v>
                </c:pt>
                <c:pt idx="13">
                  <c:v>II</c:v>
                </c:pt>
                <c:pt idx="14">
                  <c:v>III</c:v>
                </c:pt>
                <c:pt idx="15">
                  <c:v>IV</c:v>
                </c:pt>
                <c:pt idx="16">
                  <c:v>V</c:v>
                </c:pt>
                <c:pt idx="17">
                  <c:v>VI</c:v>
                </c:pt>
                <c:pt idx="18">
                  <c:v>VII</c:v>
                </c:pt>
                <c:pt idx="19">
                  <c:v>VIII</c:v>
                </c:pt>
                <c:pt idx="20">
                  <c:v>IX</c:v>
                </c:pt>
                <c:pt idx="21">
                  <c:v>X</c:v>
                </c:pt>
                <c:pt idx="22">
                  <c:v>XI</c:v>
                </c:pt>
                <c:pt idx="23">
                  <c:v>XII</c:v>
                </c:pt>
                <c:pt idx="24">
                  <c:v>2019.I</c:v>
                </c:pt>
                <c:pt idx="25">
                  <c:v>II</c:v>
                </c:pt>
                <c:pt idx="26">
                  <c:v> III</c:v>
                </c:pt>
                <c:pt idx="27">
                  <c:v>IV</c:v>
                </c:pt>
                <c:pt idx="28">
                  <c:v>V</c:v>
                </c:pt>
                <c:pt idx="29">
                  <c:v>VI</c:v>
                </c:pt>
                <c:pt idx="30">
                  <c:v>VII </c:v>
                </c:pt>
                <c:pt idx="31">
                  <c:v>VII</c:v>
                </c:pt>
                <c:pt idx="32">
                  <c:v>VIII</c:v>
                </c:pt>
                <c:pt idx="33">
                  <c:v>IX</c:v>
                </c:pt>
                <c:pt idx="34">
                  <c:v>X</c:v>
                </c:pt>
                <c:pt idx="35">
                  <c:v>XI</c:v>
                </c:pt>
                <c:pt idx="36">
                  <c:v>XII</c:v>
                </c:pt>
                <c:pt idx="37">
                  <c:v>2020.I</c:v>
                </c:pt>
                <c:pt idx="38">
                  <c:v>II</c:v>
                </c:pt>
                <c:pt idx="39">
                  <c:v>III</c:v>
                </c:pt>
                <c:pt idx="40">
                  <c:v>IV</c:v>
                </c:pt>
                <c:pt idx="41">
                  <c:v>V</c:v>
                </c:pt>
                <c:pt idx="42">
                  <c:v>VI</c:v>
                </c:pt>
              </c:strCache>
            </c:strRef>
          </c:cat>
          <c:val>
            <c:numRef>
              <c:f>'ХБХурал-2'!$AK$6:$CA$6</c:f>
              <c:numCache>
                <c:formatCode>General</c:formatCode>
                <c:ptCount val="43"/>
                <c:pt idx="0">
                  <c:v>70</c:v>
                </c:pt>
                <c:pt idx="1">
                  <c:v>36</c:v>
                </c:pt>
                <c:pt idx="2">
                  <c:v>52</c:v>
                </c:pt>
                <c:pt idx="3">
                  <c:v>47</c:v>
                </c:pt>
                <c:pt idx="4">
                  <c:v>49</c:v>
                </c:pt>
                <c:pt idx="5">
                  <c:v>54</c:v>
                </c:pt>
                <c:pt idx="6">
                  <c:v>32</c:v>
                </c:pt>
                <c:pt idx="7">
                  <c:v>17</c:v>
                </c:pt>
                <c:pt idx="8">
                  <c:v>31</c:v>
                </c:pt>
                <c:pt idx="9">
                  <c:v>15</c:v>
                </c:pt>
                <c:pt idx="10">
                  <c:v>30</c:v>
                </c:pt>
                <c:pt idx="11">
                  <c:v>24</c:v>
                </c:pt>
                <c:pt idx="12">
                  <c:v>26</c:v>
                </c:pt>
                <c:pt idx="13">
                  <c:v>15</c:v>
                </c:pt>
                <c:pt idx="14">
                  <c:v>44</c:v>
                </c:pt>
                <c:pt idx="15">
                  <c:v>40</c:v>
                </c:pt>
                <c:pt idx="16">
                  <c:v>43</c:v>
                </c:pt>
                <c:pt idx="17">
                  <c:v>58</c:v>
                </c:pt>
                <c:pt idx="18">
                  <c:v>37</c:v>
                </c:pt>
                <c:pt idx="19">
                  <c:v>25</c:v>
                </c:pt>
                <c:pt idx="20">
                  <c:v>21</c:v>
                </c:pt>
                <c:pt idx="21">
                  <c:v>41</c:v>
                </c:pt>
                <c:pt idx="22">
                  <c:v>66</c:v>
                </c:pt>
                <c:pt idx="23">
                  <c:v>49</c:v>
                </c:pt>
                <c:pt idx="24">
                  <c:v>53</c:v>
                </c:pt>
                <c:pt idx="25">
                  <c:v>38</c:v>
                </c:pt>
                <c:pt idx="26">
                  <c:v>57</c:v>
                </c:pt>
                <c:pt idx="27">
                  <c:v>102</c:v>
                </c:pt>
                <c:pt idx="28">
                  <c:v>80</c:v>
                </c:pt>
                <c:pt idx="29">
                  <c:v>82</c:v>
                </c:pt>
                <c:pt idx="30">
                  <c:v>53</c:v>
                </c:pt>
                <c:pt idx="31">
                  <c:v>42</c:v>
                </c:pt>
                <c:pt idx="32">
                  <c:v>47</c:v>
                </c:pt>
                <c:pt idx="33">
                  <c:v>70</c:v>
                </c:pt>
                <c:pt idx="34">
                  <c:v>70</c:v>
                </c:pt>
                <c:pt idx="35">
                  <c:v>52</c:v>
                </c:pt>
                <c:pt idx="36">
                  <c:v>42</c:v>
                </c:pt>
                <c:pt idx="37">
                  <c:v>52</c:v>
                </c:pt>
                <c:pt idx="38">
                  <c:v>42</c:v>
                </c:pt>
                <c:pt idx="39">
                  <c:v>38</c:v>
                </c:pt>
                <c:pt idx="40">
                  <c:v>38</c:v>
                </c:pt>
                <c:pt idx="41">
                  <c:v>43</c:v>
                </c:pt>
                <c:pt idx="42">
                  <c:v>60</c:v>
                </c:pt>
              </c:numCache>
            </c:numRef>
          </c:val>
          <c:smooth val="0"/>
          <c:extLst>
            <c:ext xmlns:c16="http://schemas.microsoft.com/office/drawing/2014/chart" uri="{C3380CC4-5D6E-409C-BE32-E72D297353CC}">
              <c16:uniqueId val="{00000000-3348-401E-AAF0-CEB48D94533B}"/>
            </c:ext>
          </c:extLst>
        </c:ser>
        <c:ser>
          <c:idx val="1"/>
          <c:order val="1"/>
          <c:tx>
            <c:strRef>
              <c:f>'ХБХурал-2'!$AK$6:$CA$6</c:f>
              <c:strCache>
                <c:ptCount val="43"/>
                <c:pt idx="0">
                  <c:v>70</c:v>
                </c:pt>
                <c:pt idx="1">
                  <c:v>36</c:v>
                </c:pt>
                <c:pt idx="2">
                  <c:v>52</c:v>
                </c:pt>
                <c:pt idx="3">
                  <c:v>47</c:v>
                </c:pt>
                <c:pt idx="4">
                  <c:v>49</c:v>
                </c:pt>
                <c:pt idx="5">
                  <c:v>54</c:v>
                </c:pt>
                <c:pt idx="6">
                  <c:v>32</c:v>
                </c:pt>
                <c:pt idx="7">
                  <c:v>17</c:v>
                </c:pt>
                <c:pt idx="8">
                  <c:v>31</c:v>
                </c:pt>
                <c:pt idx="9">
                  <c:v>15</c:v>
                </c:pt>
                <c:pt idx="10">
                  <c:v>30</c:v>
                </c:pt>
                <c:pt idx="11">
                  <c:v>24</c:v>
                </c:pt>
                <c:pt idx="12">
                  <c:v>26</c:v>
                </c:pt>
                <c:pt idx="13">
                  <c:v>15</c:v>
                </c:pt>
                <c:pt idx="14">
                  <c:v>44</c:v>
                </c:pt>
                <c:pt idx="15">
                  <c:v>40</c:v>
                </c:pt>
                <c:pt idx="16">
                  <c:v>43</c:v>
                </c:pt>
                <c:pt idx="17">
                  <c:v>58</c:v>
                </c:pt>
                <c:pt idx="18">
                  <c:v>37</c:v>
                </c:pt>
                <c:pt idx="19">
                  <c:v>25</c:v>
                </c:pt>
                <c:pt idx="20">
                  <c:v>21</c:v>
                </c:pt>
                <c:pt idx="21">
                  <c:v>41</c:v>
                </c:pt>
                <c:pt idx="22">
                  <c:v>66</c:v>
                </c:pt>
                <c:pt idx="23">
                  <c:v>49</c:v>
                </c:pt>
                <c:pt idx="24">
                  <c:v>53</c:v>
                </c:pt>
                <c:pt idx="25">
                  <c:v>38</c:v>
                </c:pt>
                <c:pt idx="26">
                  <c:v>57</c:v>
                </c:pt>
                <c:pt idx="27">
                  <c:v>102</c:v>
                </c:pt>
                <c:pt idx="28">
                  <c:v>80</c:v>
                </c:pt>
                <c:pt idx="29">
                  <c:v>82</c:v>
                </c:pt>
                <c:pt idx="30">
                  <c:v>53</c:v>
                </c:pt>
                <c:pt idx="31">
                  <c:v>42</c:v>
                </c:pt>
                <c:pt idx="32">
                  <c:v>47</c:v>
                </c:pt>
                <c:pt idx="33">
                  <c:v>70</c:v>
                </c:pt>
                <c:pt idx="34">
                  <c:v>70</c:v>
                </c:pt>
                <c:pt idx="35">
                  <c:v>52</c:v>
                </c:pt>
                <c:pt idx="36">
                  <c:v>42</c:v>
                </c:pt>
                <c:pt idx="37">
                  <c:v>52</c:v>
                </c:pt>
                <c:pt idx="38">
                  <c:v>42</c:v>
                </c:pt>
                <c:pt idx="39">
                  <c:v>38</c:v>
                </c:pt>
                <c:pt idx="40">
                  <c:v>38</c:v>
                </c:pt>
                <c:pt idx="41">
                  <c:v>43</c:v>
                </c:pt>
                <c:pt idx="42">
                  <c:v>60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Lit>
              <c:formatCode>General</c:formatCode>
              <c:ptCount val="1"/>
              <c:pt idx="0">
                <c:v>1</c:v>
              </c:pt>
            </c:numLit>
          </c:val>
          <c:smooth val="0"/>
          <c:extLst>
            <c:ext xmlns:c16="http://schemas.microsoft.com/office/drawing/2014/chart" uri="{C3380CC4-5D6E-409C-BE32-E72D297353CC}">
              <c16:uniqueId val="{00000000-E8C8-45E2-A0E5-E5DAD353AE91}"/>
            </c:ext>
          </c:extLst>
        </c:ser>
        <c:dLbls>
          <c:showLegendKey val="0"/>
          <c:showVal val="0"/>
          <c:showCatName val="0"/>
          <c:showSerName val="0"/>
          <c:showPercent val="0"/>
          <c:showBubbleSize val="0"/>
        </c:dLbls>
        <c:marker val="1"/>
        <c:smooth val="0"/>
        <c:axId val="110678784"/>
        <c:axId val="111813376"/>
      </c:lineChart>
      <c:catAx>
        <c:axId val="11067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1813376"/>
        <c:crosses val="autoZero"/>
        <c:auto val="1"/>
        <c:lblAlgn val="ctr"/>
        <c:lblOffset val="100"/>
        <c:noMultiLvlLbl val="0"/>
      </c:catAx>
      <c:valAx>
        <c:axId val="111813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0678784"/>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106990014265337E-2"/>
                  <c:y val="-9.195400340642949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429-4DE4-99C6-4CB6A2579AC6}"/>
                </c:ext>
              </c:extLst>
            </c:dLbl>
            <c:dLbl>
              <c:idx val="1"/>
              <c:layout>
                <c:manualLayout>
                  <c:x val="-5.4255899895537314E-2"/>
                  <c:y val="-6.49087082868914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429-4DE4-99C6-4CB6A2579AC6}"/>
                </c:ext>
              </c:extLst>
            </c:dLbl>
            <c:dLbl>
              <c:idx val="2"/>
              <c:layout>
                <c:manualLayout>
                  <c:x val="-4.9809683204720678E-2"/>
                  <c:y val="-0.140635534621598"/>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7.4892935102085112E-2"/>
                      <c:h val="0.10171756789966238"/>
                    </c:manualLayout>
                  </c15:layout>
                </c:ext>
                <c:ext xmlns:c16="http://schemas.microsoft.com/office/drawing/2014/chart" uri="{C3380CC4-5D6E-409C-BE32-E72D297353CC}">
                  <c16:uniqueId val="{00000002-E429-4DE4-99C6-4CB6A2579AC6}"/>
                </c:ext>
              </c:extLst>
            </c:dLbl>
            <c:dLbl>
              <c:idx val="3"/>
              <c:layout>
                <c:manualLayout>
                  <c:x val="-5.4255899895537314E-2"/>
                  <c:y val="-3.786341316735331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429-4DE4-99C6-4CB6A2579AC6}"/>
                </c:ext>
              </c:extLst>
            </c:dLbl>
            <c:dLbl>
              <c:idx val="4"/>
              <c:layout>
                <c:manualLayout>
                  <c:x val="-4.4103623994219132E-2"/>
                  <c:y val="-0.1081811804781523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429-4DE4-99C6-4CB6A2579AC6}"/>
                </c:ext>
              </c:extLst>
            </c:dLbl>
            <c:dLbl>
              <c:idx val="5"/>
              <c:layout>
                <c:manualLayout>
                  <c:x val="-4.600566869226938E-2"/>
                  <c:y val="-6.49087082868914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429-4DE4-99C6-4CB6A2579AC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Sheet1!$M$33:$R$33</c:f>
              <c:numCache>
                <c:formatCode>General</c:formatCode>
                <c:ptCount val="6"/>
                <c:pt idx="0">
                  <c:v>2015</c:v>
                </c:pt>
                <c:pt idx="1">
                  <c:v>2016</c:v>
                </c:pt>
                <c:pt idx="2">
                  <c:v>2017</c:v>
                </c:pt>
                <c:pt idx="3">
                  <c:v>2018</c:v>
                </c:pt>
                <c:pt idx="4">
                  <c:v>2019</c:v>
                </c:pt>
                <c:pt idx="5">
                  <c:v>2020</c:v>
                </c:pt>
              </c:numCache>
            </c:numRef>
          </c:cat>
          <c:val>
            <c:numRef>
              <c:f>Sheet1!$M$38:$R$38</c:f>
              <c:numCache>
                <c:formatCode>General</c:formatCode>
                <c:ptCount val="6"/>
                <c:pt idx="0">
                  <c:v>9727</c:v>
                </c:pt>
                <c:pt idx="1">
                  <c:v>126540</c:v>
                </c:pt>
                <c:pt idx="2">
                  <c:v>35330</c:v>
                </c:pt>
                <c:pt idx="3">
                  <c:v>176076</c:v>
                </c:pt>
                <c:pt idx="4">
                  <c:v>18241</c:v>
                </c:pt>
                <c:pt idx="5">
                  <c:v>93402</c:v>
                </c:pt>
              </c:numCache>
            </c:numRef>
          </c:val>
          <c:smooth val="0"/>
          <c:extLst>
            <c:ext xmlns:c16="http://schemas.microsoft.com/office/drawing/2014/chart" uri="{C3380CC4-5D6E-409C-BE32-E72D297353CC}">
              <c16:uniqueId val="{00000006-E429-4DE4-99C6-4CB6A2579AC6}"/>
            </c:ext>
          </c:extLst>
        </c:ser>
        <c:dLbls>
          <c:showLegendKey val="0"/>
          <c:showVal val="1"/>
          <c:showCatName val="0"/>
          <c:showSerName val="0"/>
          <c:showPercent val="0"/>
          <c:showBubbleSize val="0"/>
        </c:dLbls>
        <c:marker val="1"/>
        <c:smooth val="0"/>
        <c:axId val="94483968"/>
        <c:axId val="94485504"/>
      </c:lineChart>
      <c:catAx>
        <c:axId val="94483968"/>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4485504"/>
        <c:crosses val="autoZero"/>
        <c:auto val="1"/>
        <c:lblAlgn val="ctr"/>
        <c:lblOffset val="100"/>
        <c:noMultiLvlLbl val="0"/>
      </c:catAx>
      <c:valAx>
        <c:axId val="94485504"/>
        <c:scaling>
          <c:orientation val="minMax"/>
        </c:scaling>
        <c:delete val="1"/>
        <c:axPos val="l"/>
        <c:numFmt formatCode="General" sourceLinked="1"/>
        <c:majorTickMark val="none"/>
        <c:minorTickMark val="none"/>
        <c:tickLblPos val="none"/>
        <c:crossAx val="94483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ctr">
              <a:defRPr/>
            </a:pPr>
            <a:r>
              <a:rPr lang="mn-MN" sz="1600" b="1" i="0" baseline="0">
                <a:latin typeface="Arial" pitchFamily="34" charset="0"/>
                <a:cs typeface="Arial" pitchFamily="34" charset="0"/>
              </a:rPr>
              <a:t>АЖ ҮЙЛДВЭРИЙН САЛБАРЫН НИЙТ БҮТЭЭГДЭХҮҮН </a:t>
            </a:r>
            <a:r>
              <a:rPr lang="mn-MN" sz="1600" b="0" i="0" baseline="0">
                <a:latin typeface="Arial" pitchFamily="34" charset="0"/>
                <a:cs typeface="Arial" pitchFamily="34" charset="0"/>
              </a:rPr>
              <a:t>/хувиар/</a:t>
            </a:r>
            <a:endParaRPr lang="en-US" sz="1600" b="1" i="0" baseline="0">
              <a:latin typeface="Arial" pitchFamily="34" charset="0"/>
              <a:cs typeface="Arial" pitchFamily="34" charset="0"/>
            </a:endParaRPr>
          </a:p>
        </c:rich>
      </c:tx>
      <c:layout/>
      <c:overlay val="0"/>
    </c:title>
    <c:autoTitleDeleted val="0"/>
    <c:plotArea>
      <c:layout>
        <c:manualLayout>
          <c:layoutTarget val="inner"/>
          <c:xMode val="edge"/>
          <c:yMode val="edge"/>
          <c:x val="4.090309942874789E-2"/>
          <c:y val="0.18312335581535014"/>
          <c:w val="0.95909694726199879"/>
          <c:h val="0.58974172100208522"/>
        </c:manualLayout>
      </c:layout>
      <c:barChart>
        <c:barDir val="col"/>
        <c:grouping val="stacked"/>
        <c:varyColors val="0"/>
        <c:ser>
          <c:idx val="0"/>
          <c:order val="0"/>
          <c:tx>
            <c:strRef>
              <c:f>Sheet6!$B$10</c:f>
              <c:strCache>
                <c:ptCount val="1"/>
                <c:pt idx="0">
                  <c:v>Боловсруулах үйлдвэр</c:v>
                </c:pt>
              </c:strCache>
            </c:strRef>
          </c:tx>
          <c:invertIfNegative val="0"/>
          <c:dLbls>
            <c:dLbl>
              <c:idx val="0"/>
              <c:layout/>
              <c:tx>
                <c:rich>
                  <a:bodyPr/>
                  <a:lstStyle/>
                  <a:p>
                    <a:r>
                      <a:rPr lang="en-US" smtClean="0"/>
                      <a:t>38.6</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CE3-4516-8FC5-AD6DFB598A63}"/>
                </c:ext>
              </c:extLst>
            </c:dLbl>
            <c:dLbl>
              <c:idx val="1"/>
              <c:layout/>
              <c:tx>
                <c:rich>
                  <a:bodyPr/>
                  <a:lstStyle/>
                  <a:p>
                    <a:r>
                      <a:rPr lang="en-US" smtClean="0"/>
                      <a:t>53.5</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CE3-4516-8FC5-AD6DFB598A63}"/>
                </c:ext>
              </c:extLst>
            </c:dLbl>
            <c:dLbl>
              <c:idx val="2"/>
              <c:layout/>
              <c:tx>
                <c:rich>
                  <a:bodyPr/>
                  <a:lstStyle/>
                  <a:p>
                    <a:r>
                      <a:rPr lang="en-US" smtClean="0"/>
                      <a:t>48.5</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CE3-4516-8FC5-AD6DFB598A63}"/>
                </c:ext>
              </c:extLst>
            </c:dLbl>
            <c:dLbl>
              <c:idx val="3"/>
              <c:layout/>
              <c:tx>
                <c:rich>
                  <a:bodyPr/>
                  <a:lstStyle/>
                  <a:p>
                    <a:r>
                      <a:rPr lang="en-US" smtClean="0"/>
                      <a:t>38.6</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CE3-4516-8FC5-AD6DFB598A63}"/>
                </c:ext>
              </c:extLst>
            </c:dLbl>
            <c:dLbl>
              <c:idx val="4"/>
              <c:layout/>
              <c:tx>
                <c:rich>
                  <a:bodyPr/>
                  <a:lstStyle/>
                  <a:p>
                    <a:r>
                      <a:rPr lang="en-US" smtClean="0"/>
                      <a:t>69.1</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CE3-4516-8FC5-AD6DFB598A63}"/>
                </c:ext>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Sheet6!$C$9:$G$9</c:f>
              <c:numCache>
                <c:formatCode>General</c:formatCode>
                <c:ptCount val="5"/>
                <c:pt idx="0">
                  <c:v>2015</c:v>
                </c:pt>
                <c:pt idx="1">
                  <c:v>2016</c:v>
                </c:pt>
                <c:pt idx="2">
                  <c:v>2017</c:v>
                </c:pt>
                <c:pt idx="3">
                  <c:v>2018</c:v>
                </c:pt>
                <c:pt idx="4">
                  <c:v>2019</c:v>
                </c:pt>
              </c:numCache>
            </c:numRef>
          </c:cat>
          <c:val>
            <c:numRef>
              <c:f>Sheet6!$C$10:$G$10</c:f>
              <c:numCache>
                <c:formatCode>General</c:formatCode>
                <c:ptCount val="5"/>
                <c:pt idx="0">
                  <c:v>38.648115571192498</c:v>
                </c:pt>
                <c:pt idx="1">
                  <c:v>53.453239686155399</c:v>
                </c:pt>
                <c:pt idx="2">
                  <c:v>48.496067455537435</c:v>
                </c:pt>
                <c:pt idx="3">
                  <c:v>38.600843000484907</c:v>
                </c:pt>
                <c:pt idx="4">
                  <c:v>69.074762494836833</c:v>
                </c:pt>
              </c:numCache>
            </c:numRef>
          </c:val>
          <c:extLst>
            <c:ext xmlns:c16="http://schemas.microsoft.com/office/drawing/2014/chart" uri="{C3380CC4-5D6E-409C-BE32-E72D297353CC}">
              <c16:uniqueId val="{00000000-5037-482D-AA17-33823B6BF824}"/>
            </c:ext>
          </c:extLst>
        </c:ser>
        <c:ser>
          <c:idx val="1"/>
          <c:order val="1"/>
          <c:tx>
            <c:strRef>
              <c:f>Sheet6!$B$11</c:f>
              <c:strCache>
                <c:ptCount val="1"/>
                <c:pt idx="0">
                  <c:v>Цахилгаан, дулааны эрчим хүч үйлдвэрлэл, усан хангамж</c:v>
                </c:pt>
              </c:strCache>
            </c:strRef>
          </c:tx>
          <c:invertIfNegative val="0"/>
          <c:dLbls>
            <c:dLbl>
              <c:idx val="0"/>
              <c:layout/>
              <c:tx>
                <c:rich>
                  <a:bodyPr/>
                  <a:lstStyle/>
                  <a:p>
                    <a:r>
                      <a:rPr lang="en-US" smtClean="0"/>
                      <a:t>61.4</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CE3-4516-8FC5-AD6DFB598A63}"/>
                </c:ext>
              </c:extLst>
            </c:dLbl>
            <c:dLbl>
              <c:idx val="1"/>
              <c:layout/>
              <c:tx>
                <c:rich>
                  <a:bodyPr/>
                  <a:lstStyle/>
                  <a:p>
                    <a:r>
                      <a:rPr lang="en-US" smtClean="0"/>
                      <a:t>46.5</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CE3-4516-8FC5-AD6DFB598A63}"/>
                </c:ext>
              </c:extLst>
            </c:dLbl>
            <c:dLbl>
              <c:idx val="2"/>
              <c:layout/>
              <c:tx>
                <c:rich>
                  <a:bodyPr/>
                  <a:lstStyle/>
                  <a:p>
                    <a:r>
                      <a:rPr lang="en-US" smtClean="0"/>
                      <a:t>51.5</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CE3-4516-8FC5-AD6DFB598A63}"/>
                </c:ext>
              </c:extLst>
            </c:dLbl>
            <c:dLbl>
              <c:idx val="3"/>
              <c:layout/>
              <c:tx>
                <c:rich>
                  <a:bodyPr/>
                  <a:lstStyle/>
                  <a:p>
                    <a:r>
                      <a:rPr lang="en-US" smtClean="0"/>
                      <a:t>61.4</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CE3-4516-8FC5-AD6DFB598A63}"/>
                </c:ext>
              </c:extLst>
            </c:dLbl>
            <c:dLbl>
              <c:idx val="4"/>
              <c:layout/>
              <c:tx>
                <c:rich>
                  <a:bodyPr/>
                  <a:lstStyle/>
                  <a:p>
                    <a:r>
                      <a:rPr lang="en-US" smtClean="0"/>
                      <a:t>30.9</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CE3-4516-8FC5-AD6DFB598A63}"/>
                </c:ext>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Sheet6!$C$9:$G$9</c:f>
              <c:numCache>
                <c:formatCode>General</c:formatCode>
                <c:ptCount val="5"/>
                <c:pt idx="0">
                  <c:v>2015</c:v>
                </c:pt>
                <c:pt idx="1">
                  <c:v>2016</c:v>
                </c:pt>
                <c:pt idx="2">
                  <c:v>2017</c:v>
                </c:pt>
                <c:pt idx="3">
                  <c:v>2018</c:v>
                </c:pt>
                <c:pt idx="4">
                  <c:v>2019</c:v>
                </c:pt>
              </c:numCache>
            </c:numRef>
          </c:cat>
          <c:val>
            <c:numRef>
              <c:f>Sheet6!$C$11:$G$11</c:f>
              <c:numCache>
                <c:formatCode>General</c:formatCode>
                <c:ptCount val="5"/>
                <c:pt idx="0">
                  <c:v>61.351884428807487</c:v>
                </c:pt>
                <c:pt idx="1">
                  <c:v>46.546760313844594</c:v>
                </c:pt>
                <c:pt idx="2">
                  <c:v>51.50393254446255</c:v>
                </c:pt>
                <c:pt idx="3">
                  <c:v>61.399156999515093</c:v>
                </c:pt>
                <c:pt idx="4">
                  <c:v>30.925237505163146</c:v>
                </c:pt>
              </c:numCache>
            </c:numRef>
          </c:val>
          <c:extLst>
            <c:ext xmlns:c16="http://schemas.microsoft.com/office/drawing/2014/chart" uri="{C3380CC4-5D6E-409C-BE32-E72D297353CC}">
              <c16:uniqueId val="{00000001-5037-482D-AA17-33823B6BF824}"/>
            </c:ext>
          </c:extLst>
        </c:ser>
        <c:dLbls>
          <c:showLegendKey val="0"/>
          <c:showVal val="1"/>
          <c:showCatName val="0"/>
          <c:showSerName val="0"/>
          <c:showPercent val="0"/>
          <c:showBubbleSize val="0"/>
        </c:dLbls>
        <c:gapWidth val="95"/>
        <c:overlap val="100"/>
        <c:axId val="94993408"/>
        <c:axId val="95019776"/>
      </c:barChart>
      <c:catAx>
        <c:axId val="94993408"/>
        <c:scaling>
          <c:orientation val="minMax"/>
        </c:scaling>
        <c:delete val="0"/>
        <c:axPos val="b"/>
        <c:numFmt formatCode="General" sourceLinked="1"/>
        <c:majorTickMark val="none"/>
        <c:minorTickMark val="none"/>
        <c:tickLblPos val="nextTo"/>
        <c:txPr>
          <a:bodyPr/>
          <a:lstStyle/>
          <a:p>
            <a:pPr>
              <a:defRPr sz="1200">
                <a:latin typeface="Arial" pitchFamily="34" charset="0"/>
                <a:cs typeface="Arial" pitchFamily="34" charset="0"/>
              </a:defRPr>
            </a:pPr>
            <a:endParaRPr lang="en-US"/>
          </a:p>
        </c:txPr>
        <c:crossAx val="95019776"/>
        <c:crosses val="autoZero"/>
        <c:auto val="1"/>
        <c:lblAlgn val="ctr"/>
        <c:lblOffset val="100"/>
        <c:noMultiLvlLbl val="0"/>
      </c:catAx>
      <c:valAx>
        <c:axId val="95019776"/>
        <c:scaling>
          <c:orientation val="minMax"/>
        </c:scaling>
        <c:delete val="1"/>
        <c:axPos val="l"/>
        <c:numFmt formatCode="General" sourceLinked="1"/>
        <c:majorTickMark val="out"/>
        <c:minorTickMark val="none"/>
        <c:tickLblPos val="none"/>
        <c:crossAx val="94993408"/>
        <c:crosses val="autoZero"/>
        <c:crossBetween val="between"/>
      </c:valAx>
    </c:plotArea>
    <c:legend>
      <c:legendPos val="t"/>
      <c:layout>
        <c:manualLayout>
          <c:xMode val="edge"/>
          <c:yMode val="edge"/>
          <c:x val="0.12425196850393702"/>
          <c:y val="0.89780165911924503"/>
          <c:w val="0.80909410220781242"/>
          <c:h val="9.0495371457663787E-2"/>
        </c:manualLayout>
      </c:layout>
      <c:overlay val="0"/>
      <c:txPr>
        <a:bodyPr/>
        <a:lstStyle/>
        <a:p>
          <a:pPr>
            <a:defRPr sz="12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Sheet1!$H$7</c:f>
              <c:strCache>
                <c:ptCount val="1"/>
                <c:pt idx="0">
                  <c:v>Гадаад</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Sheet1!$G$8:$G$11</c:f>
              <c:numCache>
                <c:formatCode>General</c:formatCode>
                <c:ptCount val="4"/>
                <c:pt idx="0">
                  <c:v>2017</c:v>
                </c:pt>
                <c:pt idx="1">
                  <c:v>2018</c:v>
                </c:pt>
                <c:pt idx="2">
                  <c:v>2019</c:v>
                </c:pt>
                <c:pt idx="3">
                  <c:v>2020</c:v>
                </c:pt>
              </c:numCache>
            </c:numRef>
          </c:cat>
          <c:val>
            <c:numRef>
              <c:f>Sheet1!$H$8:$H$11</c:f>
              <c:numCache>
                <c:formatCode>General</c:formatCode>
                <c:ptCount val="4"/>
                <c:pt idx="0">
                  <c:v>1619</c:v>
                </c:pt>
                <c:pt idx="1">
                  <c:v>1306</c:v>
                </c:pt>
                <c:pt idx="2">
                  <c:v>1368</c:v>
                </c:pt>
                <c:pt idx="3">
                  <c:v>500</c:v>
                </c:pt>
              </c:numCache>
            </c:numRef>
          </c:val>
          <c:extLst>
            <c:ext xmlns:c16="http://schemas.microsoft.com/office/drawing/2014/chart" uri="{C3380CC4-5D6E-409C-BE32-E72D297353CC}">
              <c16:uniqueId val="{00000000-D8A6-4409-8640-D6467A0E5B57}"/>
            </c:ext>
          </c:extLst>
        </c:ser>
        <c:ser>
          <c:idx val="1"/>
          <c:order val="1"/>
          <c:tx>
            <c:strRef>
              <c:f>Sheet1!$I$7</c:f>
              <c:strCache>
                <c:ptCount val="1"/>
                <c:pt idx="0">
                  <c:v>Дотоод</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Sheet1!$G$8:$G$11</c:f>
              <c:numCache>
                <c:formatCode>General</c:formatCode>
                <c:ptCount val="4"/>
                <c:pt idx="0">
                  <c:v>2017</c:v>
                </c:pt>
                <c:pt idx="1">
                  <c:v>2018</c:v>
                </c:pt>
                <c:pt idx="2">
                  <c:v>2019</c:v>
                </c:pt>
                <c:pt idx="3">
                  <c:v>2020</c:v>
                </c:pt>
              </c:numCache>
            </c:numRef>
          </c:cat>
          <c:val>
            <c:numRef>
              <c:f>Sheet1!$I$8:$I$11</c:f>
              <c:numCache>
                <c:formatCode>General</c:formatCode>
                <c:ptCount val="4"/>
                <c:pt idx="0">
                  <c:v>4135</c:v>
                </c:pt>
                <c:pt idx="1">
                  <c:v>4004</c:v>
                </c:pt>
                <c:pt idx="2">
                  <c:v>4773</c:v>
                </c:pt>
                <c:pt idx="3">
                  <c:v>984</c:v>
                </c:pt>
              </c:numCache>
            </c:numRef>
          </c:val>
          <c:extLst>
            <c:ext xmlns:c16="http://schemas.microsoft.com/office/drawing/2014/chart" uri="{C3380CC4-5D6E-409C-BE32-E72D297353CC}">
              <c16:uniqueId val="{00000001-D8A6-4409-8640-D6467A0E5B57}"/>
            </c:ext>
          </c:extLst>
        </c:ser>
        <c:dLbls>
          <c:showLegendKey val="0"/>
          <c:showVal val="1"/>
          <c:showCatName val="0"/>
          <c:showSerName val="0"/>
          <c:showPercent val="0"/>
          <c:showBubbleSize val="0"/>
        </c:dLbls>
        <c:gapWidth val="75"/>
        <c:overlap val="-50"/>
        <c:axId val="163875072"/>
        <c:axId val="163878352"/>
      </c:barChart>
      <c:catAx>
        <c:axId val="16387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3878352"/>
        <c:crosses val="autoZero"/>
        <c:auto val="1"/>
        <c:lblAlgn val="ctr"/>
        <c:lblOffset val="100"/>
        <c:noMultiLvlLbl val="0"/>
      </c:catAx>
      <c:valAx>
        <c:axId val="163878352"/>
        <c:scaling>
          <c:orientation val="minMax"/>
        </c:scaling>
        <c:delete val="1"/>
        <c:axPos val="l"/>
        <c:numFmt formatCode="General" sourceLinked="1"/>
        <c:majorTickMark val="none"/>
        <c:minorTickMark val="none"/>
        <c:tickLblPos val="nextTo"/>
        <c:crossAx val="163875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20" baseline="0">
                <a:solidFill>
                  <a:sysClr val="windowText" lastClr="000000"/>
                </a:solidFill>
                <a:latin typeface="+mn-lt"/>
                <a:ea typeface="+mn-ea"/>
                <a:cs typeface="+mn-cs"/>
              </a:defRPr>
            </a:pPr>
            <a:r>
              <a:rPr lang="mn-MN" sz="1200" b="1">
                <a:solidFill>
                  <a:sysClr val="windowText" lastClr="000000"/>
                </a:solidFill>
                <a:latin typeface="Arial" panose="020B0604020202020204" pitchFamily="34" charset="0"/>
                <a:cs typeface="Arial" panose="020B0604020202020204" pitchFamily="34" charset="0"/>
              </a:rPr>
              <a:t>Амьд төрсөн</a:t>
            </a:r>
            <a:r>
              <a:rPr lang="mn-MN" sz="1200" b="1" baseline="0">
                <a:solidFill>
                  <a:sysClr val="windowText" lastClr="000000"/>
                </a:solidFill>
                <a:latin typeface="Arial" panose="020B0604020202020204" pitchFamily="34" charset="0"/>
                <a:cs typeface="Arial" panose="020B0604020202020204" pitchFamily="34" charset="0"/>
              </a:rPr>
              <a:t> хүүхэд</a:t>
            </a:r>
            <a:r>
              <a:rPr lang="en-US" sz="1200" b="0">
                <a:solidFill>
                  <a:sysClr val="windowText" lastClr="000000"/>
                </a:solidFill>
                <a:latin typeface="Arial" panose="020B0604020202020204" pitchFamily="34" charset="0"/>
                <a:cs typeface="Arial" panose="020B0604020202020204" pitchFamily="34" charset="0"/>
              </a:rPr>
              <a:t>,</a:t>
            </a:r>
            <a:r>
              <a:rPr lang="mn-MN" sz="1200" b="0">
                <a:solidFill>
                  <a:sysClr val="windowText" lastClr="000000"/>
                </a:solidFill>
                <a:latin typeface="Arial" panose="020B0604020202020204" pitchFamily="34" charset="0"/>
                <a:cs typeface="Arial" panose="020B0604020202020204" pitchFamily="34" charset="0"/>
              </a:rPr>
              <a:t> </a:t>
            </a:r>
            <a:r>
              <a:rPr lang="mn-MN" sz="1100" b="0" i="1">
                <a:solidFill>
                  <a:sysClr val="windowText" lastClr="000000"/>
                </a:solidFill>
                <a:latin typeface="Arial" panose="020B0604020202020204" pitchFamily="34" charset="0"/>
                <a:cs typeface="Arial" panose="020B0604020202020204" pitchFamily="34" charset="0"/>
              </a:rPr>
              <a:t>сараар</a:t>
            </a:r>
            <a:endParaRPr lang="en-US" sz="1100" b="0" i="1">
              <a:solidFill>
                <a:sysClr val="windowText" lastClr="000000"/>
              </a:solidFill>
              <a:latin typeface="Arial" panose="020B0604020202020204" pitchFamily="34" charset="0"/>
              <a:cs typeface="Arial" panose="020B0604020202020204" pitchFamily="34" charset="0"/>
            </a:endParaRPr>
          </a:p>
        </c:rich>
      </c:tx>
      <c:overlay val="1"/>
      <c:spPr>
        <a:noFill/>
        <a:ln>
          <a:noFill/>
        </a:ln>
        <a:effectLst/>
      </c:spPr>
    </c:title>
    <c:autoTitleDeleted val="0"/>
    <c:plotArea>
      <c:layout>
        <c:manualLayout>
          <c:layoutTarget val="inner"/>
          <c:xMode val="edge"/>
          <c:yMode val="edge"/>
          <c:x val="6.7845845341568178E-2"/>
          <c:y val="0.18160278745644604"/>
          <c:w val="0.8854160873817849"/>
          <c:h val="0.59970552461430127"/>
        </c:manualLayout>
      </c:layout>
      <c:lineChart>
        <c:grouping val="standard"/>
        <c:varyColors val="0"/>
        <c:ser>
          <c:idx val="3"/>
          <c:order val="0"/>
          <c:tx>
            <c:strRef>
              <c:f>ХБХурал!$C$5</c:f>
              <c:strCache>
                <c:ptCount val="1"/>
                <c:pt idx="0">
                  <c:v>2017</c:v>
                </c:pt>
              </c:strCache>
            </c:strRef>
          </c:tx>
          <c:spPr>
            <a:ln w="22225" cap="rnd" cmpd="sng" algn="ctr">
              <a:solidFill>
                <a:schemeClr val="accent4"/>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ХБХурал!$D$5:$O$5</c:f>
              <c:numCache>
                <c:formatCode>General</c:formatCode>
                <c:ptCount val="12"/>
                <c:pt idx="0">
                  <c:v>97</c:v>
                </c:pt>
                <c:pt idx="1">
                  <c:v>98</c:v>
                </c:pt>
                <c:pt idx="2">
                  <c:v>113</c:v>
                </c:pt>
                <c:pt idx="3">
                  <c:v>95</c:v>
                </c:pt>
                <c:pt idx="4">
                  <c:v>102</c:v>
                </c:pt>
                <c:pt idx="5">
                  <c:v>160</c:v>
                </c:pt>
                <c:pt idx="6">
                  <c:v>125</c:v>
                </c:pt>
                <c:pt idx="7">
                  <c:v>106</c:v>
                </c:pt>
                <c:pt idx="8">
                  <c:v>108</c:v>
                </c:pt>
                <c:pt idx="9">
                  <c:v>106</c:v>
                </c:pt>
                <c:pt idx="10">
                  <c:v>120</c:v>
                </c:pt>
                <c:pt idx="11">
                  <c:v>99</c:v>
                </c:pt>
              </c:numCache>
            </c:numRef>
          </c:val>
          <c:smooth val="0"/>
          <c:extLst>
            <c:ext xmlns:c16="http://schemas.microsoft.com/office/drawing/2014/chart" uri="{C3380CC4-5D6E-409C-BE32-E72D297353CC}">
              <c16:uniqueId val="{00000003-F49E-4BF5-AC68-70FD4FE6209F}"/>
            </c:ext>
          </c:extLst>
        </c:ser>
        <c:ser>
          <c:idx val="4"/>
          <c:order val="1"/>
          <c:tx>
            <c:strRef>
              <c:f>ХБХурал!$C$6</c:f>
              <c:strCache>
                <c:ptCount val="1"/>
                <c:pt idx="0">
                  <c:v>2018</c:v>
                </c:pt>
              </c:strCache>
            </c:strRef>
          </c:tx>
          <c:spPr>
            <a:ln w="22225" cap="rnd" cmpd="sng" algn="ctr">
              <a:solidFill>
                <a:schemeClr val="accent5"/>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ХБХурал!$D$6:$O$6</c:f>
              <c:numCache>
                <c:formatCode>General</c:formatCode>
                <c:ptCount val="12"/>
                <c:pt idx="0">
                  <c:v>136</c:v>
                </c:pt>
                <c:pt idx="1">
                  <c:v>96</c:v>
                </c:pt>
                <c:pt idx="2">
                  <c:v>124</c:v>
                </c:pt>
                <c:pt idx="3">
                  <c:v>131</c:v>
                </c:pt>
                <c:pt idx="4">
                  <c:v>114</c:v>
                </c:pt>
                <c:pt idx="5">
                  <c:v>124</c:v>
                </c:pt>
                <c:pt idx="6">
                  <c:v>143</c:v>
                </c:pt>
                <c:pt idx="7">
                  <c:v>119</c:v>
                </c:pt>
                <c:pt idx="8">
                  <c:v>107</c:v>
                </c:pt>
                <c:pt idx="9">
                  <c:v>113</c:v>
                </c:pt>
                <c:pt idx="10">
                  <c:v>123</c:v>
                </c:pt>
                <c:pt idx="11">
                  <c:v>117</c:v>
                </c:pt>
              </c:numCache>
            </c:numRef>
          </c:val>
          <c:smooth val="0"/>
          <c:extLst>
            <c:ext xmlns:c16="http://schemas.microsoft.com/office/drawing/2014/chart" uri="{C3380CC4-5D6E-409C-BE32-E72D297353CC}">
              <c16:uniqueId val="{00000004-F49E-4BF5-AC68-70FD4FE6209F}"/>
            </c:ext>
          </c:extLst>
        </c:ser>
        <c:ser>
          <c:idx val="0"/>
          <c:order val="2"/>
          <c:tx>
            <c:strRef>
              <c:f>ХБХурал!$C$7</c:f>
              <c:strCache>
                <c:ptCount val="1"/>
                <c:pt idx="0">
                  <c:v>2019</c:v>
                </c:pt>
              </c:strCache>
            </c:strRef>
          </c:tx>
          <c:spPr>
            <a:ln w="22225" cap="rnd" cmpd="sng" algn="ctr">
              <a:solidFill>
                <a:schemeClr val="accent1"/>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ХБХурал!$D$7:$O$7</c:f>
              <c:numCache>
                <c:formatCode>General</c:formatCode>
                <c:ptCount val="12"/>
                <c:pt idx="0">
                  <c:v>120</c:v>
                </c:pt>
                <c:pt idx="1">
                  <c:v>98</c:v>
                </c:pt>
                <c:pt idx="2">
                  <c:v>118</c:v>
                </c:pt>
                <c:pt idx="3">
                  <c:v>118</c:v>
                </c:pt>
                <c:pt idx="4">
                  <c:v>129</c:v>
                </c:pt>
                <c:pt idx="5">
                  <c:v>102</c:v>
                </c:pt>
                <c:pt idx="6">
                  <c:v>136</c:v>
                </c:pt>
                <c:pt idx="7">
                  <c:v>124</c:v>
                </c:pt>
                <c:pt idx="8">
                  <c:v>99</c:v>
                </c:pt>
                <c:pt idx="9">
                  <c:v>118</c:v>
                </c:pt>
                <c:pt idx="10">
                  <c:v>92</c:v>
                </c:pt>
                <c:pt idx="11">
                  <c:v>110</c:v>
                </c:pt>
              </c:numCache>
            </c:numRef>
          </c:val>
          <c:smooth val="0"/>
          <c:extLst>
            <c:ext xmlns:c16="http://schemas.microsoft.com/office/drawing/2014/chart" uri="{C3380CC4-5D6E-409C-BE32-E72D297353CC}">
              <c16:uniqueId val="{00000000-7263-4D32-B56E-F41F01C61B0B}"/>
            </c:ext>
          </c:extLst>
        </c:ser>
        <c:ser>
          <c:idx val="1"/>
          <c:order val="3"/>
          <c:tx>
            <c:strRef>
              <c:f>ХБХурал!$C$8</c:f>
              <c:strCache>
                <c:ptCount val="1"/>
                <c:pt idx="0">
                  <c:v>2020</c:v>
                </c:pt>
              </c:strCache>
            </c:strRef>
          </c:tx>
          <c:spPr>
            <a:ln w="22225" cap="rnd" cmpd="sng" algn="ctr">
              <a:solidFill>
                <a:schemeClr val="accent2"/>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ХБХурал!$D$8:$O$8</c:f>
              <c:numCache>
                <c:formatCode>General</c:formatCode>
                <c:ptCount val="12"/>
                <c:pt idx="0">
                  <c:v>112</c:v>
                </c:pt>
                <c:pt idx="1">
                  <c:v>91</c:v>
                </c:pt>
                <c:pt idx="2">
                  <c:v>126</c:v>
                </c:pt>
                <c:pt idx="3">
                  <c:v>111</c:v>
                </c:pt>
                <c:pt idx="4">
                  <c:v>116</c:v>
                </c:pt>
                <c:pt idx="5">
                  <c:v>128</c:v>
                </c:pt>
              </c:numCache>
            </c:numRef>
          </c:val>
          <c:smooth val="0"/>
          <c:extLst>
            <c:ext xmlns:c16="http://schemas.microsoft.com/office/drawing/2014/chart" uri="{C3380CC4-5D6E-409C-BE32-E72D297353CC}">
              <c16:uniqueId val="{00000000-E447-40B7-BBCA-9E50C8D3EDAE}"/>
            </c:ext>
          </c:extLst>
        </c:ser>
        <c:dLbls>
          <c:showLegendKey val="0"/>
          <c:showVal val="0"/>
          <c:showCatName val="0"/>
          <c:showSerName val="0"/>
          <c:showPercent val="0"/>
          <c:showBubbleSize val="0"/>
        </c:dLbls>
        <c:smooth val="0"/>
        <c:axId val="113863680"/>
        <c:axId val="132510080"/>
      </c:lineChart>
      <c:catAx>
        <c:axId val="113863680"/>
        <c:scaling>
          <c:orientation val="minMax"/>
        </c:scaling>
        <c:delete val="0"/>
        <c:axPos val="b"/>
        <c:majorGridlines>
          <c:spPr>
            <a:ln>
              <a:solidFill>
                <a:schemeClr val="dk1">
                  <a:lumMod val="15000"/>
                  <a:lumOff val="85000"/>
                </a:schemeClr>
              </a:solidFill>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32510080"/>
        <c:crosses val="autoZero"/>
        <c:auto val="1"/>
        <c:lblAlgn val="ctr"/>
        <c:lblOffset val="100"/>
        <c:noMultiLvlLbl val="0"/>
      </c:catAx>
      <c:valAx>
        <c:axId val="132510080"/>
        <c:scaling>
          <c:orientation val="minMax"/>
        </c:scaling>
        <c:delete val="0"/>
        <c:axPos val="l"/>
        <c:majorGridlines>
          <c:spPr>
            <a:ln>
              <a:solidFill>
                <a:schemeClr val="dk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13863680"/>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20" baseline="0">
                <a:solidFill>
                  <a:sysClr val="windowText" lastClr="000000"/>
                </a:solidFill>
                <a:latin typeface="+mn-lt"/>
                <a:ea typeface="+mn-ea"/>
                <a:cs typeface="+mn-cs"/>
              </a:defRPr>
            </a:pPr>
            <a:r>
              <a:rPr lang="mn-MN" sz="1200" b="1">
                <a:solidFill>
                  <a:sysClr val="windowText" lastClr="000000"/>
                </a:solidFill>
                <a:latin typeface="Arial" panose="020B0604020202020204" pitchFamily="34" charset="0"/>
                <a:cs typeface="Arial" panose="020B0604020202020204" pitchFamily="34" charset="0"/>
              </a:rPr>
              <a:t>Нялхсын эндэгдэл</a:t>
            </a:r>
            <a:r>
              <a:rPr lang="en-US" sz="1100" b="0" i="1">
                <a:solidFill>
                  <a:sysClr val="windowText" lastClr="000000"/>
                </a:solidFill>
                <a:latin typeface="Arial" panose="020B0604020202020204" pitchFamily="34" charset="0"/>
                <a:cs typeface="Arial" panose="020B0604020202020204" pitchFamily="34" charset="0"/>
              </a:rPr>
              <a:t>,</a:t>
            </a:r>
            <a:r>
              <a:rPr lang="mn-MN" sz="1100" b="1" i="1">
                <a:solidFill>
                  <a:sysClr val="windowText" lastClr="000000"/>
                </a:solidFill>
                <a:latin typeface="Arial" panose="020B0604020202020204" pitchFamily="34" charset="0"/>
                <a:cs typeface="Arial" panose="020B0604020202020204" pitchFamily="34" charset="0"/>
              </a:rPr>
              <a:t> </a:t>
            </a:r>
            <a:r>
              <a:rPr lang="mn-MN" sz="1100" b="0" i="1">
                <a:solidFill>
                  <a:sysClr val="windowText" lastClr="000000"/>
                </a:solidFill>
                <a:latin typeface="Arial" panose="020B0604020202020204" pitchFamily="34" charset="0"/>
                <a:cs typeface="Arial" panose="020B0604020202020204" pitchFamily="34" charset="0"/>
              </a:rPr>
              <a:t>хүүхэд</a:t>
            </a:r>
            <a:r>
              <a:rPr lang="en-US" sz="1100" b="0" i="1">
                <a:solidFill>
                  <a:sysClr val="windowText" lastClr="000000"/>
                </a:solidFill>
                <a:latin typeface="Arial" panose="020B0604020202020204" pitchFamily="34" charset="0"/>
                <a:cs typeface="Arial" panose="020B0604020202020204" pitchFamily="34" charset="0"/>
              </a:rPr>
              <a:t>,</a:t>
            </a:r>
            <a:r>
              <a:rPr lang="en-US" sz="1100" b="0" i="1" baseline="0">
                <a:solidFill>
                  <a:sysClr val="windowText" lastClr="000000"/>
                </a:solidFill>
                <a:latin typeface="Arial" panose="020B0604020202020204" pitchFamily="34" charset="0"/>
                <a:cs typeface="Arial" panose="020B0604020202020204" pitchFamily="34" charset="0"/>
              </a:rPr>
              <a:t> </a:t>
            </a:r>
            <a:r>
              <a:rPr lang="mn-MN" sz="1100" b="0" i="1" baseline="0">
                <a:solidFill>
                  <a:sysClr val="windowText" lastClr="000000"/>
                </a:solidFill>
                <a:latin typeface="Arial" panose="020B0604020202020204" pitchFamily="34" charset="0"/>
                <a:cs typeface="Arial" panose="020B0604020202020204" pitchFamily="34" charset="0"/>
              </a:rPr>
              <a:t>сараар</a:t>
            </a:r>
            <a:endParaRPr lang="en-US" sz="1200" b="0" i="1">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22776409615947557"/>
          <c:y val="2.9869132774737905E-2"/>
        </c:manualLayout>
      </c:layout>
      <c:overlay val="0"/>
      <c:spPr>
        <a:noFill/>
        <a:ln>
          <a:noFill/>
        </a:ln>
        <a:effectLst/>
      </c:spPr>
    </c:title>
    <c:autoTitleDeleted val="0"/>
    <c:plotArea>
      <c:layout>
        <c:manualLayout>
          <c:layoutTarget val="inner"/>
          <c:xMode val="edge"/>
          <c:yMode val="edge"/>
          <c:x val="6.556242861556591E-2"/>
          <c:y val="0.12177151314355894"/>
          <c:w val="0.89195450047089397"/>
          <c:h val="0.66774196350310144"/>
        </c:manualLayout>
      </c:layout>
      <c:lineChart>
        <c:grouping val="standard"/>
        <c:varyColors val="0"/>
        <c:ser>
          <c:idx val="4"/>
          <c:order val="0"/>
          <c:tx>
            <c:strRef>
              <c:f>ХБХурал!$C$12</c:f>
              <c:strCache>
                <c:ptCount val="1"/>
                <c:pt idx="0">
                  <c:v>2017</c:v>
                </c:pt>
              </c:strCache>
            </c:strRef>
          </c:tx>
          <c:spPr>
            <a:ln w="22225" cap="rnd" cmpd="sng" algn="ctr">
              <a:solidFill>
                <a:schemeClr val="accent5"/>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ХБХурал!$D$12:$O$12</c:f>
              <c:numCache>
                <c:formatCode>General</c:formatCode>
                <c:ptCount val="12"/>
                <c:pt idx="0">
                  <c:v>1</c:v>
                </c:pt>
                <c:pt idx="1">
                  <c:v>3</c:v>
                </c:pt>
                <c:pt idx="2">
                  <c:v>2</c:v>
                </c:pt>
                <c:pt idx="3">
                  <c:v>2</c:v>
                </c:pt>
                <c:pt idx="4">
                  <c:v>1</c:v>
                </c:pt>
                <c:pt idx="5">
                  <c:v>3</c:v>
                </c:pt>
                <c:pt idx="6">
                  <c:v>3</c:v>
                </c:pt>
                <c:pt idx="7">
                  <c:v>4</c:v>
                </c:pt>
                <c:pt idx="8">
                  <c:v>1</c:v>
                </c:pt>
                <c:pt idx="9">
                  <c:v>2</c:v>
                </c:pt>
                <c:pt idx="10">
                  <c:v>0</c:v>
                </c:pt>
                <c:pt idx="11">
                  <c:v>0</c:v>
                </c:pt>
              </c:numCache>
            </c:numRef>
          </c:val>
          <c:smooth val="0"/>
          <c:extLst>
            <c:ext xmlns:c16="http://schemas.microsoft.com/office/drawing/2014/chart" uri="{C3380CC4-5D6E-409C-BE32-E72D297353CC}">
              <c16:uniqueId val="{00000004-1125-4B1B-B6BD-BC3D988E7DA0}"/>
            </c:ext>
          </c:extLst>
        </c:ser>
        <c:ser>
          <c:idx val="0"/>
          <c:order val="1"/>
          <c:tx>
            <c:strRef>
              <c:f>ХБХурал!$C$13</c:f>
              <c:strCache>
                <c:ptCount val="1"/>
                <c:pt idx="0">
                  <c:v>2018</c:v>
                </c:pt>
              </c:strCache>
            </c:strRef>
          </c:tx>
          <c:spPr>
            <a:ln w="22225" cap="rnd" cmpd="sng" algn="ctr">
              <a:solidFill>
                <a:schemeClr val="accent1"/>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ХБХурал!$D$13:$O$13</c:f>
              <c:numCache>
                <c:formatCode>General</c:formatCode>
                <c:ptCount val="12"/>
                <c:pt idx="0">
                  <c:v>1</c:v>
                </c:pt>
                <c:pt idx="1">
                  <c:v>5</c:v>
                </c:pt>
                <c:pt idx="2">
                  <c:v>2</c:v>
                </c:pt>
                <c:pt idx="3">
                  <c:v>0</c:v>
                </c:pt>
                <c:pt idx="4">
                  <c:v>1</c:v>
                </c:pt>
                <c:pt idx="5">
                  <c:v>0</c:v>
                </c:pt>
                <c:pt idx="6">
                  <c:v>0</c:v>
                </c:pt>
                <c:pt idx="7">
                  <c:v>3</c:v>
                </c:pt>
                <c:pt idx="8">
                  <c:v>2</c:v>
                </c:pt>
                <c:pt idx="9">
                  <c:v>1</c:v>
                </c:pt>
                <c:pt idx="10">
                  <c:v>3</c:v>
                </c:pt>
                <c:pt idx="11">
                  <c:v>1</c:v>
                </c:pt>
              </c:numCache>
            </c:numRef>
          </c:val>
          <c:smooth val="0"/>
          <c:extLst>
            <c:ext xmlns:c16="http://schemas.microsoft.com/office/drawing/2014/chart" uri="{C3380CC4-5D6E-409C-BE32-E72D297353CC}">
              <c16:uniqueId val="{00000000-5D44-414C-B33D-B52A847D29A6}"/>
            </c:ext>
          </c:extLst>
        </c:ser>
        <c:ser>
          <c:idx val="1"/>
          <c:order val="2"/>
          <c:tx>
            <c:strRef>
              <c:f>ХБХурал!$C$14</c:f>
              <c:strCache>
                <c:ptCount val="1"/>
                <c:pt idx="0">
                  <c:v>2019</c:v>
                </c:pt>
              </c:strCache>
            </c:strRef>
          </c:tx>
          <c:spPr>
            <a:ln w="22225" cap="rnd" cmpd="sng" algn="ctr">
              <a:solidFill>
                <a:schemeClr val="accent2"/>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ХБХурал!$D$14:$O$14</c:f>
              <c:numCache>
                <c:formatCode>General</c:formatCode>
                <c:ptCount val="12"/>
                <c:pt idx="0">
                  <c:v>2</c:v>
                </c:pt>
                <c:pt idx="1">
                  <c:v>2</c:v>
                </c:pt>
                <c:pt idx="2">
                  <c:v>2</c:v>
                </c:pt>
                <c:pt idx="3">
                  <c:v>4</c:v>
                </c:pt>
                <c:pt idx="4">
                  <c:v>1</c:v>
                </c:pt>
                <c:pt idx="5">
                  <c:v>0</c:v>
                </c:pt>
                <c:pt idx="6">
                  <c:v>1</c:v>
                </c:pt>
                <c:pt idx="7">
                  <c:v>4</c:v>
                </c:pt>
                <c:pt idx="8">
                  <c:v>2</c:v>
                </c:pt>
                <c:pt idx="9">
                  <c:v>1</c:v>
                </c:pt>
                <c:pt idx="10">
                  <c:v>1</c:v>
                </c:pt>
                <c:pt idx="11">
                  <c:v>2</c:v>
                </c:pt>
              </c:numCache>
            </c:numRef>
          </c:val>
          <c:smooth val="0"/>
          <c:extLst>
            <c:ext xmlns:c16="http://schemas.microsoft.com/office/drawing/2014/chart" uri="{C3380CC4-5D6E-409C-BE32-E72D297353CC}">
              <c16:uniqueId val="{00000000-A84F-4A40-ABA2-04889CFFAEA3}"/>
            </c:ext>
          </c:extLst>
        </c:ser>
        <c:ser>
          <c:idx val="2"/>
          <c:order val="3"/>
          <c:tx>
            <c:strRef>
              <c:f>ХБХурал!$C$15</c:f>
              <c:strCache>
                <c:ptCount val="1"/>
                <c:pt idx="0">
                  <c:v>2020</c:v>
                </c:pt>
              </c:strCache>
            </c:strRef>
          </c:tx>
          <c:spPr>
            <a:ln w="22225" cap="rnd" cmpd="sng" algn="ctr">
              <a:solidFill>
                <a:schemeClr val="accent3"/>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ХБХурал!$D$15:$O$15</c:f>
              <c:numCache>
                <c:formatCode>General</c:formatCode>
                <c:ptCount val="12"/>
                <c:pt idx="0">
                  <c:v>2</c:v>
                </c:pt>
                <c:pt idx="1">
                  <c:v>1</c:v>
                </c:pt>
                <c:pt idx="2">
                  <c:v>2</c:v>
                </c:pt>
                <c:pt idx="3">
                  <c:v>1</c:v>
                </c:pt>
                <c:pt idx="4">
                  <c:v>3</c:v>
                </c:pt>
                <c:pt idx="5">
                  <c:v>1</c:v>
                </c:pt>
              </c:numCache>
            </c:numRef>
          </c:val>
          <c:smooth val="0"/>
          <c:extLst>
            <c:ext xmlns:c16="http://schemas.microsoft.com/office/drawing/2014/chart" uri="{C3380CC4-5D6E-409C-BE32-E72D297353CC}">
              <c16:uniqueId val="{00000000-8340-460C-B326-7E961D8DE692}"/>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5749376"/>
        <c:axId val="166953344"/>
      </c:lineChart>
      <c:catAx>
        <c:axId val="155749376"/>
        <c:scaling>
          <c:orientation val="minMax"/>
        </c:scaling>
        <c:delete val="0"/>
        <c:axPos val="b"/>
        <c:majorGridlines>
          <c:spPr>
            <a:ln>
              <a:solidFill>
                <a:schemeClr val="dk1">
                  <a:lumMod val="15000"/>
                  <a:lumOff val="85000"/>
                </a:schemeClr>
              </a:solidFill>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66953344"/>
        <c:crosses val="autoZero"/>
        <c:auto val="1"/>
        <c:lblAlgn val="ctr"/>
        <c:lblOffset val="100"/>
        <c:noMultiLvlLbl val="0"/>
      </c:catAx>
      <c:valAx>
        <c:axId val="166953344"/>
        <c:scaling>
          <c:orientation val="minMax"/>
        </c:scaling>
        <c:delete val="0"/>
        <c:axPos val="l"/>
        <c:majorGridlines>
          <c:spPr>
            <a:ln>
              <a:solidFill>
                <a:schemeClr val="dk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574937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600"/>
            </a:pPr>
            <a:r>
              <a:rPr lang="mn-MN" sz="1600" dirty="0"/>
              <a:t>Гэмт хэргийн улмаас  учирсан хохирол, жил бүрийн эхний </a:t>
            </a:r>
            <a:r>
              <a:rPr lang="en-US" sz="1600" dirty="0"/>
              <a:t>VI </a:t>
            </a:r>
            <a:r>
              <a:rPr lang="mn-MN" sz="1600" dirty="0"/>
              <a:t>сард, сая төг</a:t>
            </a:r>
            <a:endParaRPr lang="en-US" sz="1600" dirty="0"/>
          </a:p>
        </c:rich>
      </c:tx>
      <c:layout>
        <c:manualLayout>
          <c:xMode val="edge"/>
          <c:yMode val="edge"/>
          <c:x val="0.13205726458799535"/>
          <c:y val="9.1954089567627545E-3"/>
        </c:manualLayout>
      </c:layout>
      <c:overlay val="0"/>
    </c:title>
    <c:autoTitleDeleted val="0"/>
    <c:plotArea>
      <c:layout>
        <c:manualLayout>
          <c:layoutTarget val="inner"/>
          <c:xMode val="edge"/>
          <c:yMode val="edge"/>
          <c:x val="2.8645833333333332E-2"/>
          <c:y val="0.23361904761904764"/>
          <c:w val="0.9427083333333347"/>
          <c:h val="0.64357142857142968"/>
        </c:manualLayout>
      </c:layout>
      <c:barChart>
        <c:barDir val="col"/>
        <c:grouping val="stacked"/>
        <c:varyColors val="0"/>
        <c:dLbls>
          <c:showLegendKey val="0"/>
          <c:showVal val="1"/>
          <c:showCatName val="0"/>
          <c:showSerName val="0"/>
          <c:showPercent val="0"/>
          <c:showBubbleSize val="0"/>
        </c:dLbls>
        <c:gapWidth val="95"/>
        <c:overlap val="100"/>
        <c:axId val="172767872"/>
        <c:axId val="172942080"/>
      </c:barChart>
      <c:catAx>
        <c:axId val="172767872"/>
        <c:scaling>
          <c:orientation val="minMax"/>
        </c:scaling>
        <c:delete val="0"/>
        <c:axPos val="b"/>
        <c:numFmt formatCode="General" sourceLinked="1"/>
        <c:majorTickMark val="none"/>
        <c:minorTickMark val="none"/>
        <c:tickLblPos val="nextTo"/>
        <c:txPr>
          <a:bodyPr/>
          <a:lstStyle/>
          <a:p>
            <a:pPr>
              <a:defRPr sz="1100" b="1">
                <a:latin typeface="Arial" pitchFamily="34" charset="0"/>
                <a:cs typeface="Arial" pitchFamily="34" charset="0"/>
              </a:defRPr>
            </a:pPr>
            <a:endParaRPr lang="en-US"/>
          </a:p>
        </c:txPr>
        <c:crossAx val="172942080"/>
        <c:crosses val="autoZero"/>
        <c:auto val="1"/>
        <c:lblAlgn val="ctr"/>
        <c:lblOffset val="100"/>
        <c:noMultiLvlLbl val="0"/>
      </c:catAx>
      <c:valAx>
        <c:axId val="172942080"/>
        <c:scaling>
          <c:orientation val="minMax"/>
        </c:scaling>
        <c:delete val="1"/>
        <c:axPos val="l"/>
        <c:numFmt formatCode="General" sourceLinked="1"/>
        <c:majorTickMark val="none"/>
        <c:minorTickMark val="none"/>
        <c:tickLblPos val="none"/>
        <c:crossAx val="17276787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a:defRPr sz="1200" b="1" i="0" u="none" strike="noStrike" kern="1200" baseline="0">
                <a:solidFill>
                  <a:schemeClr val="tx1"/>
                </a:solidFill>
                <a:latin typeface="Arial" pitchFamily="34" charset="0"/>
                <a:ea typeface="+mn-ea"/>
                <a:cs typeface="Arial" pitchFamily="34" charset="0"/>
              </a:defRPr>
            </a:pPr>
            <a:r>
              <a:rPr lang="mn-MN" sz="1200">
                <a:latin typeface="Arial" pitchFamily="34" charset="0"/>
                <a:cs typeface="Arial" pitchFamily="34" charset="0"/>
              </a:rPr>
              <a:t>Гэмт</a:t>
            </a:r>
            <a:r>
              <a:rPr lang="mn-MN" sz="1200" baseline="0">
                <a:latin typeface="Arial" pitchFamily="34" charset="0"/>
                <a:cs typeface="Arial" pitchFamily="34" charset="0"/>
              </a:rPr>
              <a:t> хэргийн улмаас гэмтсэн, нас барсан хүн жилийн эхний </a:t>
            </a:r>
            <a:r>
              <a:rPr lang="en-US" sz="1200" baseline="0">
                <a:latin typeface="Arial" pitchFamily="34" charset="0"/>
                <a:cs typeface="Arial" pitchFamily="34" charset="0"/>
              </a:rPr>
              <a:t>4-</a:t>
            </a:r>
            <a:r>
              <a:rPr lang="mn-MN" sz="1200" baseline="0">
                <a:latin typeface="Arial" pitchFamily="34" charset="0"/>
                <a:cs typeface="Arial" pitchFamily="34" charset="0"/>
              </a:rPr>
              <a:t>р</a:t>
            </a:r>
            <a:r>
              <a:rPr lang="en-US" sz="1200" baseline="0">
                <a:latin typeface="Arial" pitchFamily="34" charset="0"/>
                <a:cs typeface="Arial" pitchFamily="34" charset="0"/>
              </a:rPr>
              <a:t> </a:t>
            </a:r>
            <a:r>
              <a:rPr lang="mn-MN" sz="1200" baseline="0">
                <a:latin typeface="Arial" pitchFamily="34" charset="0"/>
                <a:cs typeface="Arial" pitchFamily="34" charset="0"/>
              </a:rPr>
              <a:t>сард </a:t>
            </a:r>
            <a:endParaRPr lang="en-US" sz="1200">
              <a:latin typeface="Arial" pitchFamily="34" charset="0"/>
              <a:cs typeface="Arial" pitchFamily="34" charset="0"/>
            </a:endParaRPr>
          </a:p>
        </c:rich>
      </c:tx>
      <c:layout>
        <c:manualLayout>
          <c:xMode val="edge"/>
          <c:yMode val="edge"/>
          <c:x val="0.13661811023622089"/>
          <c:y val="4.6296296296296446E-2"/>
        </c:manualLayout>
      </c:layout>
      <c:overlay val="0"/>
      <c:spPr>
        <a:noFill/>
        <a:ln>
          <a:noFill/>
        </a:ln>
        <a:effectLst/>
      </c:spPr>
      <c:txPr>
        <a:bodyPr rot="0" spcFirstLastPara="1" vertOverflow="ellipsis" vert="horz" wrap="square" anchor="ctr" anchorCtr="1"/>
        <a:lstStyle/>
        <a:p>
          <a:pPr algn="ctr">
            <a:defRPr sz="1200" b="1" i="0" u="none" strike="noStrike" kern="1200" baseline="0">
              <a:solidFill>
                <a:schemeClr val="tx1"/>
              </a:solidFill>
              <a:latin typeface="Arial" pitchFamily="34" charset="0"/>
              <a:ea typeface="+mn-ea"/>
              <a:cs typeface="Arial" pitchFamily="34" charset="0"/>
            </a:defRPr>
          </a:pPr>
          <a:endParaRPr lang="en-US"/>
        </a:p>
      </c:txPr>
    </c:title>
    <c:autoTitleDeleted val="0"/>
    <c:plotArea>
      <c:layout>
        <c:manualLayout>
          <c:layoutTarget val="inner"/>
          <c:xMode val="edge"/>
          <c:yMode val="edge"/>
          <c:x val="3.888888888888889E-2"/>
          <c:y val="0.25745370370370368"/>
          <c:w val="0.93055555555555569"/>
          <c:h val="0.48067694663167115"/>
        </c:manualLayout>
      </c:layout>
      <c:barChart>
        <c:barDir val="col"/>
        <c:grouping val="clustered"/>
        <c:varyColors val="0"/>
        <c:ser>
          <c:idx val="0"/>
          <c:order val="0"/>
          <c:tx>
            <c:strRef>
              <c:f>Sheet3!$G$7</c:f>
              <c:strCache>
                <c:ptCount val="1"/>
                <c:pt idx="0">
                  <c:v>гэмтсэн </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Sheet3!$H$6:$J$6</c:f>
              <c:strCache>
                <c:ptCount val="3"/>
                <c:pt idx="0">
                  <c:v>2018 I-VI</c:v>
                </c:pt>
                <c:pt idx="1">
                  <c:v>2019 I-VI</c:v>
                </c:pt>
                <c:pt idx="2">
                  <c:v>2020-I-VI</c:v>
                </c:pt>
              </c:strCache>
            </c:strRef>
          </c:cat>
          <c:val>
            <c:numRef>
              <c:f>Sheet3!$H$7:$J$7</c:f>
              <c:numCache>
                <c:formatCode>General</c:formatCode>
                <c:ptCount val="3"/>
                <c:pt idx="0">
                  <c:v>47</c:v>
                </c:pt>
                <c:pt idx="1">
                  <c:v>40</c:v>
                </c:pt>
                <c:pt idx="2">
                  <c:v>25</c:v>
                </c:pt>
              </c:numCache>
            </c:numRef>
          </c:val>
          <c:extLst>
            <c:ext xmlns:c16="http://schemas.microsoft.com/office/drawing/2014/chart" uri="{C3380CC4-5D6E-409C-BE32-E72D297353CC}">
              <c16:uniqueId val="{00000000-54EC-4AC2-8AA9-7FD0294570F5}"/>
            </c:ext>
          </c:extLst>
        </c:ser>
        <c:ser>
          <c:idx val="1"/>
          <c:order val="1"/>
          <c:tx>
            <c:strRef>
              <c:f>Sheet3!$G$8</c:f>
              <c:strCache>
                <c:ptCount val="1"/>
                <c:pt idx="0">
                  <c:v>нас барсан </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Sheet3!$H$6:$J$6</c:f>
              <c:strCache>
                <c:ptCount val="3"/>
                <c:pt idx="0">
                  <c:v>2018 I-VI</c:v>
                </c:pt>
                <c:pt idx="1">
                  <c:v>2019 I-VI</c:v>
                </c:pt>
                <c:pt idx="2">
                  <c:v>2020-I-VI</c:v>
                </c:pt>
              </c:strCache>
            </c:strRef>
          </c:cat>
          <c:val>
            <c:numRef>
              <c:f>Sheet3!$H$8:$J$8</c:f>
              <c:numCache>
                <c:formatCode>General</c:formatCode>
                <c:ptCount val="3"/>
                <c:pt idx="0">
                  <c:v>6</c:v>
                </c:pt>
                <c:pt idx="1">
                  <c:v>7</c:v>
                </c:pt>
                <c:pt idx="2">
                  <c:v>5</c:v>
                </c:pt>
              </c:numCache>
            </c:numRef>
          </c:val>
          <c:extLst>
            <c:ext xmlns:c16="http://schemas.microsoft.com/office/drawing/2014/chart" uri="{C3380CC4-5D6E-409C-BE32-E72D297353CC}">
              <c16:uniqueId val="{00000001-54EC-4AC2-8AA9-7FD0294570F5}"/>
            </c:ext>
          </c:extLst>
        </c:ser>
        <c:dLbls>
          <c:showLegendKey val="0"/>
          <c:showVal val="1"/>
          <c:showCatName val="0"/>
          <c:showSerName val="0"/>
          <c:showPercent val="0"/>
          <c:showBubbleSize val="0"/>
        </c:dLbls>
        <c:gapWidth val="75"/>
        <c:axId val="81119104"/>
        <c:axId val="81120640"/>
      </c:barChart>
      <c:catAx>
        <c:axId val="81119104"/>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81120640"/>
        <c:crosses val="autoZero"/>
        <c:auto val="1"/>
        <c:lblAlgn val="ctr"/>
        <c:lblOffset val="100"/>
        <c:noMultiLvlLbl val="0"/>
      </c:catAx>
      <c:valAx>
        <c:axId val="81120640"/>
        <c:scaling>
          <c:orientation val="minMax"/>
        </c:scaling>
        <c:delete val="1"/>
        <c:axPos val="l"/>
        <c:numFmt formatCode="General" sourceLinked="1"/>
        <c:majorTickMark val="none"/>
        <c:minorTickMark val="none"/>
        <c:tickLblPos val="none"/>
        <c:crossAx val="81119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200"/>
            </a:pPr>
            <a:r>
              <a:rPr lang="mn-MN" sz="1200" b="1" i="0" u="none" strike="noStrike" baseline="0">
                <a:latin typeface="Arial" pitchFamily="34" charset="0"/>
                <a:cs typeface="Arial" pitchFamily="34" charset="0"/>
              </a:rPr>
              <a:t>Бүртгэгдсэн гэмт хэрэг, жил бүрийн эхний </a:t>
            </a:r>
            <a:r>
              <a:rPr lang="en-US" sz="1200" b="1" i="0" u="none" strike="noStrike" baseline="0">
                <a:latin typeface="Arial" pitchFamily="34" charset="0"/>
                <a:cs typeface="Arial" pitchFamily="34" charset="0"/>
              </a:rPr>
              <a:t>6</a:t>
            </a:r>
            <a:r>
              <a:rPr lang="mn-MN" sz="1200" b="1" i="0" u="none" strike="noStrike" baseline="0">
                <a:latin typeface="Arial" pitchFamily="34" charset="0"/>
                <a:cs typeface="Arial" pitchFamily="34" charset="0"/>
              </a:rPr>
              <a:t> сарын байдлаар</a:t>
            </a:r>
            <a:endParaRPr lang="en-US" sz="1200">
              <a:latin typeface="Arial" pitchFamily="34" charset="0"/>
              <a:cs typeface="Arial" pitchFamily="34" charset="0"/>
            </a:endParaRPr>
          </a:p>
        </c:rich>
      </c:tx>
      <c:layout>
        <c:manualLayout>
          <c:xMode val="edge"/>
          <c:yMode val="edge"/>
          <c:x val="0.12819444444444444"/>
          <c:y val="7.407407407407407E-2"/>
        </c:manualLayout>
      </c:layout>
      <c:overlay val="0"/>
    </c:title>
    <c:autoTitleDeleted val="0"/>
    <c:plotArea>
      <c:layout>
        <c:manualLayout>
          <c:layoutTarget val="inner"/>
          <c:xMode val="edge"/>
          <c:yMode val="edge"/>
          <c:x val="3.0555555555555558E-2"/>
          <c:y val="0.29912037037037043"/>
          <c:w val="0.93888888888888899"/>
          <c:h val="0.56332531350247894"/>
        </c:manualLayout>
      </c:layout>
      <c:barChart>
        <c:barDir val="col"/>
        <c:grouping val="clustered"/>
        <c:varyColors val="0"/>
        <c:ser>
          <c:idx val="0"/>
          <c:order val="0"/>
          <c:tx>
            <c:strRef>
              <c:f>Sheet2!$P$14:$S$14</c:f>
              <c:strCache>
                <c:ptCount val="4"/>
                <c:pt idx="0">
                  <c:v>82</c:v>
                </c:pt>
                <c:pt idx="1">
                  <c:v>115</c:v>
                </c:pt>
                <c:pt idx="2">
                  <c:v>126</c:v>
                </c:pt>
                <c:pt idx="3">
                  <c:v>137</c:v>
                </c:pt>
              </c:strCache>
            </c:strRef>
          </c:tx>
          <c:invertIfNegative val="0"/>
          <c:dLbls>
            <c:dLbl>
              <c:idx val="0"/>
              <c:tx>
                <c:rich>
                  <a:bodyPr/>
                  <a:lstStyle/>
                  <a:p>
                    <a:r>
                      <a:rPr lang="en-US" b="1"/>
                      <a:t>82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1B-434B-BE9C-CDEB22494373}"/>
                </c:ext>
              </c:extLst>
            </c:dLbl>
            <c:dLbl>
              <c:idx val="1"/>
              <c:tx>
                <c:rich>
                  <a:bodyPr/>
                  <a:lstStyle/>
                  <a:p>
                    <a:r>
                      <a:rPr lang="en-US" b="1"/>
                      <a:t>115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1B-434B-BE9C-CDEB22494373}"/>
                </c:ext>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Sheet2!$P$13:$S$13</c:f>
              <c:strCache>
                <c:ptCount val="4"/>
                <c:pt idx="0">
                  <c:v>2017 I-IV</c:v>
                </c:pt>
                <c:pt idx="1">
                  <c:v>2018 I-IV</c:v>
                </c:pt>
                <c:pt idx="2">
                  <c:v>2019 I-IV</c:v>
                </c:pt>
                <c:pt idx="3">
                  <c:v>2020 I-IV </c:v>
                </c:pt>
              </c:strCache>
            </c:strRef>
          </c:cat>
          <c:val>
            <c:numRef>
              <c:f>Sheet2!$P$14:$S$14</c:f>
              <c:numCache>
                <c:formatCode>General</c:formatCode>
                <c:ptCount val="4"/>
                <c:pt idx="0">
                  <c:v>82</c:v>
                </c:pt>
                <c:pt idx="1">
                  <c:v>115</c:v>
                </c:pt>
                <c:pt idx="2">
                  <c:v>126</c:v>
                </c:pt>
                <c:pt idx="3">
                  <c:v>137</c:v>
                </c:pt>
              </c:numCache>
            </c:numRef>
          </c:val>
          <c:extLst>
            <c:ext xmlns:c16="http://schemas.microsoft.com/office/drawing/2014/chart" uri="{C3380CC4-5D6E-409C-BE32-E72D297353CC}">
              <c16:uniqueId val="{00000002-991B-434B-BE9C-CDEB22494373}"/>
            </c:ext>
          </c:extLst>
        </c:ser>
        <c:dLbls>
          <c:showLegendKey val="0"/>
          <c:showVal val="1"/>
          <c:showCatName val="0"/>
          <c:showSerName val="0"/>
          <c:showPercent val="0"/>
          <c:showBubbleSize val="0"/>
        </c:dLbls>
        <c:gapWidth val="150"/>
        <c:overlap val="-25"/>
        <c:axId val="81502208"/>
        <c:axId val="81503744"/>
      </c:barChart>
      <c:catAx>
        <c:axId val="81502208"/>
        <c:scaling>
          <c:orientation val="minMax"/>
        </c:scaling>
        <c:delete val="0"/>
        <c:axPos val="b"/>
        <c:numFmt formatCode="General" sourceLinked="0"/>
        <c:majorTickMark val="none"/>
        <c:minorTickMark val="none"/>
        <c:tickLblPos val="nextTo"/>
        <c:txPr>
          <a:bodyPr/>
          <a:lstStyle/>
          <a:p>
            <a:pPr>
              <a:defRPr b="1">
                <a:latin typeface="Arial" pitchFamily="34" charset="0"/>
                <a:cs typeface="Arial" pitchFamily="34" charset="0"/>
              </a:defRPr>
            </a:pPr>
            <a:endParaRPr lang="en-US"/>
          </a:p>
        </c:txPr>
        <c:crossAx val="81503744"/>
        <c:crosses val="autoZero"/>
        <c:auto val="1"/>
        <c:lblAlgn val="ctr"/>
        <c:lblOffset val="100"/>
        <c:noMultiLvlLbl val="0"/>
      </c:catAx>
      <c:valAx>
        <c:axId val="81503744"/>
        <c:scaling>
          <c:orientation val="minMax"/>
        </c:scaling>
        <c:delete val="1"/>
        <c:axPos val="l"/>
        <c:numFmt formatCode="General" sourceLinked="1"/>
        <c:majorTickMark val="none"/>
        <c:minorTickMark val="none"/>
        <c:tickLblPos val="none"/>
        <c:crossAx val="8150220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600"/>
            </a:pPr>
            <a:r>
              <a:rPr lang="mn-MN" sz="1600"/>
              <a:t>Гэмт хэргийн улмаас  учирсан хохирол, жил бүрийн эхний </a:t>
            </a:r>
            <a:r>
              <a:rPr lang="en-US" sz="1600"/>
              <a:t>VI </a:t>
            </a:r>
            <a:r>
              <a:rPr lang="mn-MN" sz="1600"/>
              <a:t>сард, сая төг</a:t>
            </a:r>
            <a:endParaRPr lang="en-US" sz="1600"/>
          </a:p>
        </c:rich>
      </c:tx>
      <c:overlay val="0"/>
    </c:title>
    <c:autoTitleDeleted val="0"/>
    <c:plotArea>
      <c:layout>
        <c:manualLayout>
          <c:layoutTarget val="inner"/>
          <c:xMode val="edge"/>
          <c:yMode val="edge"/>
          <c:x val="2.8645833333333332E-2"/>
          <c:y val="0.23361904761904764"/>
          <c:w val="0.9427083333333347"/>
          <c:h val="0.64357142857142968"/>
        </c:manualLayout>
      </c:layout>
      <c:barChart>
        <c:barDir val="col"/>
        <c:grouping val="stacked"/>
        <c:varyColors val="0"/>
        <c:ser>
          <c:idx val="0"/>
          <c:order val="0"/>
          <c:invertIfNegative val="0"/>
          <c:dLbls>
            <c:dLbl>
              <c:idx val="0"/>
              <c:layout>
                <c:manualLayout>
                  <c:x val="0"/>
                  <c:y val="-0.22685185185185186"/>
                </c:manualLayout>
              </c:layout>
              <c:tx>
                <c:rich>
                  <a:bodyPr/>
                  <a:lstStyle/>
                  <a:p>
                    <a:r>
                      <a:rPr lang="en-US" sz="1200" b="1"/>
                      <a:t>180.1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B8-4D0D-8E68-57EDD272281D}"/>
                </c:ext>
              </c:extLst>
            </c:dLbl>
            <c:dLbl>
              <c:idx val="1"/>
              <c:layout>
                <c:manualLayout>
                  <c:x val="0"/>
                  <c:y val="-0.29907424071991051"/>
                </c:manualLayout>
              </c:layout>
              <c:tx>
                <c:rich>
                  <a:bodyPr/>
                  <a:lstStyle/>
                  <a:p>
                    <a:r>
                      <a:rPr lang="en-US" sz="1200" b="1"/>
                      <a:t>215.5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B8-4D0D-8E68-57EDD272281D}"/>
                </c:ext>
              </c:extLst>
            </c:dLbl>
            <c:dLbl>
              <c:idx val="2"/>
              <c:layout>
                <c:manualLayout>
                  <c:x val="-2.0505249348606318E-7"/>
                  <c:y val="-0.25264604424446946"/>
                </c:manualLayout>
              </c:layout>
              <c:tx>
                <c:rich>
                  <a:bodyPr/>
                  <a:lstStyle/>
                  <a:p>
                    <a:r>
                      <a:rPr lang="en-US" sz="1200" b="1"/>
                      <a:t>172.9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B8-4D0D-8E68-57EDD272281D}"/>
                </c:ext>
              </c:extLst>
            </c:dLbl>
            <c:dLbl>
              <c:idx val="3"/>
              <c:layout>
                <c:manualLayout>
                  <c:x val="2.4737532808398952E-3"/>
                  <c:y val="-0.25052905886764182"/>
                </c:manualLayout>
              </c:layout>
              <c:tx>
                <c:rich>
                  <a:bodyPr/>
                  <a:lstStyle/>
                  <a:p>
                    <a:r>
                      <a:rPr lang="en-US" sz="1200" b="1"/>
                      <a:t>374.6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B8-4D0D-8E68-57EDD272281D}"/>
                </c:ext>
              </c:extLst>
            </c:dLbl>
            <c:dLbl>
              <c:idx val="4"/>
              <c:layout>
                <c:manualLayout>
                  <c:x val="-1.3041338582667653E-4"/>
                  <c:y val="-0.32605811773528387"/>
                </c:manualLayout>
              </c:layout>
              <c:tx>
                <c:rich>
                  <a:bodyPr/>
                  <a:lstStyle/>
                  <a:p>
                    <a:r>
                      <a:rPr lang="en-US"/>
                      <a:t>202.3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B8-4D0D-8E68-57EDD272281D}"/>
                </c:ext>
              </c:extLst>
            </c:dLbl>
            <c:dLbl>
              <c:idx val="5"/>
              <c:layout>
                <c:manualLayout>
                  <c:x val="4.9474335188620924E-3"/>
                  <c:y val="-0.33796296296296613"/>
                </c:manualLayout>
              </c:layout>
              <c:tx>
                <c:rich>
                  <a:bodyPr/>
                  <a:lstStyle/>
                  <a:p>
                    <a:r>
                      <a:rPr lang="en-US" sz="1200" b="1"/>
                      <a:t>527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B8-4D0D-8E68-57EDD272281D}"/>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Sheet2!$V$44:$AA$44</c:f>
              <c:strCache>
                <c:ptCount val="6"/>
                <c:pt idx="0">
                  <c:v>2015 I-VI</c:v>
                </c:pt>
                <c:pt idx="1">
                  <c:v>2016 I-VI</c:v>
                </c:pt>
                <c:pt idx="2">
                  <c:v>2017 I-VI</c:v>
                </c:pt>
                <c:pt idx="3">
                  <c:v>2018 I-VI</c:v>
                </c:pt>
                <c:pt idx="4">
                  <c:v>2019 I-VI</c:v>
                </c:pt>
                <c:pt idx="5">
                  <c:v> 2020 I-VI</c:v>
                </c:pt>
              </c:strCache>
            </c:strRef>
          </c:cat>
          <c:val>
            <c:numRef>
              <c:f>Sheet2!$V$45:$AA$45</c:f>
              <c:numCache>
                <c:formatCode>General</c:formatCode>
                <c:ptCount val="6"/>
                <c:pt idx="0">
                  <c:v>180.1</c:v>
                </c:pt>
                <c:pt idx="1">
                  <c:v>215.5</c:v>
                </c:pt>
                <c:pt idx="2">
                  <c:v>172.9</c:v>
                </c:pt>
                <c:pt idx="3" formatCode="0.0">
                  <c:v>374.6</c:v>
                </c:pt>
                <c:pt idx="4">
                  <c:v>202.3</c:v>
                </c:pt>
                <c:pt idx="5" formatCode="0.0">
                  <c:v>527</c:v>
                </c:pt>
              </c:numCache>
            </c:numRef>
          </c:val>
          <c:extLst>
            <c:ext xmlns:c16="http://schemas.microsoft.com/office/drawing/2014/chart" uri="{C3380CC4-5D6E-409C-BE32-E72D297353CC}">
              <c16:uniqueId val="{00000006-9BB8-4D0D-8E68-57EDD272281D}"/>
            </c:ext>
          </c:extLst>
        </c:ser>
        <c:dLbls>
          <c:showLegendKey val="0"/>
          <c:showVal val="1"/>
          <c:showCatName val="0"/>
          <c:showSerName val="0"/>
          <c:showPercent val="0"/>
          <c:showBubbleSize val="0"/>
        </c:dLbls>
        <c:gapWidth val="95"/>
        <c:overlap val="100"/>
        <c:axId val="81629184"/>
        <c:axId val="81630720"/>
      </c:barChart>
      <c:catAx>
        <c:axId val="81629184"/>
        <c:scaling>
          <c:orientation val="minMax"/>
        </c:scaling>
        <c:delete val="0"/>
        <c:axPos val="b"/>
        <c:numFmt formatCode="General" sourceLinked="1"/>
        <c:majorTickMark val="none"/>
        <c:minorTickMark val="none"/>
        <c:tickLblPos val="nextTo"/>
        <c:txPr>
          <a:bodyPr/>
          <a:lstStyle/>
          <a:p>
            <a:pPr>
              <a:defRPr sz="1100" b="1">
                <a:latin typeface="Arial" pitchFamily="34" charset="0"/>
                <a:cs typeface="Arial" pitchFamily="34" charset="0"/>
              </a:defRPr>
            </a:pPr>
            <a:endParaRPr lang="en-US"/>
          </a:p>
        </c:txPr>
        <c:crossAx val="81630720"/>
        <c:crosses val="autoZero"/>
        <c:auto val="1"/>
        <c:lblAlgn val="ctr"/>
        <c:lblOffset val="100"/>
        <c:noMultiLvlLbl val="0"/>
      </c:catAx>
      <c:valAx>
        <c:axId val="81630720"/>
        <c:scaling>
          <c:orientation val="minMax"/>
        </c:scaling>
        <c:delete val="1"/>
        <c:axPos val="l"/>
        <c:numFmt formatCode="General" sourceLinked="1"/>
        <c:majorTickMark val="none"/>
        <c:minorTickMark val="none"/>
        <c:tickLblPos val="none"/>
        <c:crossAx val="8162918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89331122166942E-2"/>
          <c:y val="5.8432934926958828E-2"/>
          <c:w val="0.95135433941404091"/>
          <c:h val="0.7973259717037362"/>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7390823659480371E-2"/>
                  <c:y val="-6.905710491367866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8A0-43F6-BBFC-6B79BB2CE0A9}"/>
                </c:ext>
              </c:extLst>
            </c:dLbl>
            <c:dLbl>
              <c:idx val="1"/>
              <c:layout>
                <c:manualLayout>
                  <c:x val="-5.9701492537313432E-2"/>
                  <c:y val="-7.43691899070385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8A0-43F6-BBFC-6B79BB2CE0A9}"/>
                </c:ext>
              </c:extLst>
            </c:dLbl>
            <c:dLbl>
              <c:idx val="2"/>
              <c:layout>
                <c:manualLayout>
                  <c:x val="-4.6434494195688222E-2"/>
                  <c:y val="-4.24966799468791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8A0-43F6-BBFC-6B79BB2CE0A9}"/>
                </c:ext>
              </c:extLst>
            </c:dLbl>
            <c:dLbl>
              <c:idx val="3"/>
              <c:layout>
                <c:manualLayout>
                  <c:x val="-6.6334991708126123E-2"/>
                  <c:y val="-7.968127490039843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8A0-43F6-BBFC-6B79BB2CE0A9}"/>
                </c:ext>
              </c:extLst>
            </c:dLbl>
            <c:dLbl>
              <c:idx val="4"/>
              <c:layout>
                <c:manualLayout>
                  <c:x val="-6.6334991708126038E-3"/>
                  <c:y val="-6.37450199203187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8A0-43F6-BBFC-6B79BB2CE0A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Sheet1!$B$3:$G$3</c:f>
              <c:strCache>
                <c:ptCount val="6"/>
                <c:pt idx="0">
                  <c:v>2015 I-VI</c:v>
                </c:pt>
                <c:pt idx="1">
                  <c:v>2016 I-VI</c:v>
                </c:pt>
                <c:pt idx="2">
                  <c:v>2017 I-VI</c:v>
                </c:pt>
                <c:pt idx="3">
                  <c:v>2018 I-VI</c:v>
                </c:pt>
                <c:pt idx="4">
                  <c:v>2019 I-VI</c:v>
                </c:pt>
                <c:pt idx="5">
                  <c:v>2020 I-VI</c:v>
                </c:pt>
              </c:strCache>
            </c:strRef>
          </c:cat>
          <c:val>
            <c:numRef>
              <c:f>Sheet1!$B$2:$G$2</c:f>
              <c:numCache>
                <c:formatCode>General</c:formatCode>
                <c:ptCount val="6"/>
                <c:pt idx="0">
                  <c:v>3699.6</c:v>
                </c:pt>
                <c:pt idx="1">
                  <c:v>4352.5</c:v>
                </c:pt>
                <c:pt idx="2">
                  <c:v>5049.8</c:v>
                </c:pt>
                <c:pt idx="3">
                  <c:v>5682.3</c:v>
                </c:pt>
                <c:pt idx="4">
                  <c:v>6973.5</c:v>
                </c:pt>
                <c:pt idx="5">
                  <c:v>6138.9</c:v>
                </c:pt>
              </c:numCache>
            </c:numRef>
          </c:val>
          <c:smooth val="0"/>
          <c:extLst>
            <c:ext xmlns:c16="http://schemas.microsoft.com/office/drawing/2014/chart" uri="{C3380CC4-5D6E-409C-BE32-E72D297353CC}">
              <c16:uniqueId val="{00000005-68A0-43F6-BBFC-6B79BB2CE0A9}"/>
            </c:ext>
          </c:extLst>
        </c:ser>
        <c:dLbls>
          <c:showLegendKey val="0"/>
          <c:showVal val="1"/>
          <c:showCatName val="0"/>
          <c:showSerName val="0"/>
          <c:showPercent val="0"/>
          <c:showBubbleSize val="0"/>
        </c:dLbls>
        <c:marker val="1"/>
        <c:smooth val="0"/>
        <c:axId val="164468768"/>
        <c:axId val="164469096"/>
      </c:lineChart>
      <c:catAx>
        <c:axId val="16446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469096"/>
        <c:crosses val="autoZero"/>
        <c:auto val="1"/>
        <c:lblAlgn val="ctr"/>
        <c:lblOffset val="100"/>
        <c:noMultiLvlLbl val="0"/>
      </c:catAx>
      <c:valAx>
        <c:axId val="164469096"/>
        <c:scaling>
          <c:orientation val="minMax"/>
        </c:scaling>
        <c:delete val="1"/>
        <c:axPos val="l"/>
        <c:numFmt formatCode="General" sourceLinked="1"/>
        <c:majorTickMark val="none"/>
        <c:minorTickMark val="none"/>
        <c:tickLblPos val="nextTo"/>
        <c:crossAx val="164468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Sheet1!$B$6:$H$6</c:f>
              <c:strCache>
                <c:ptCount val="7"/>
                <c:pt idx="0">
                  <c:v>2014 I-VI</c:v>
                </c:pt>
                <c:pt idx="1">
                  <c:v>2015 I-VI</c:v>
                </c:pt>
                <c:pt idx="2">
                  <c:v>2016 I-VI</c:v>
                </c:pt>
                <c:pt idx="3">
                  <c:v>2017 I-VI</c:v>
                </c:pt>
                <c:pt idx="4">
                  <c:v>2018 I-VI</c:v>
                </c:pt>
                <c:pt idx="5">
                  <c:v>2019 I-VI</c:v>
                </c:pt>
                <c:pt idx="6">
                  <c:v>2020 I-VI</c:v>
                </c:pt>
              </c:strCache>
            </c:strRef>
          </c:cat>
          <c:val>
            <c:numRef>
              <c:f>Sheet1!$B$5:$H$5</c:f>
              <c:numCache>
                <c:formatCode>General</c:formatCode>
                <c:ptCount val="7"/>
                <c:pt idx="0">
                  <c:v>967940</c:v>
                </c:pt>
                <c:pt idx="1">
                  <c:v>1068851</c:v>
                </c:pt>
                <c:pt idx="2">
                  <c:v>1041417</c:v>
                </c:pt>
                <c:pt idx="3">
                  <c:v>1214169</c:v>
                </c:pt>
                <c:pt idx="4">
                  <c:v>1001187</c:v>
                </c:pt>
                <c:pt idx="5">
                  <c:v>1298578</c:v>
                </c:pt>
                <c:pt idx="6">
                  <c:v>1226261</c:v>
                </c:pt>
              </c:numCache>
            </c:numRef>
          </c:val>
          <c:extLst>
            <c:ext xmlns:c16="http://schemas.microsoft.com/office/drawing/2014/chart" uri="{C3380CC4-5D6E-409C-BE32-E72D297353CC}">
              <c16:uniqueId val="{00000000-DD91-4E1D-A9BC-05563621562A}"/>
            </c:ext>
          </c:extLst>
        </c:ser>
        <c:dLbls>
          <c:showLegendKey val="0"/>
          <c:showVal val="1"/>
          <c:showCatName val="0"/>
          <c:showSerName val="0"/>
          <c:showPercent val="0"/>
          <c:showBubbleSize val="0"/>
        </c:dLbls>
        <c:gapWidth val="150"/>
        <c:overlap val="100"/>
        <c:axId val="81968128"/>
        <c:axId val="82100992"/>
      </c:barChart>
      <c:catAx>
        <c:axId val="8196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2100992"/>
        <c:crosses val="autoZero"/>
        <c:auto val="1"/>
        <c:lblAlgn val="ctr"/>
        <c:lblOffset val="100"/>
        <c:noMultiLvlLbl val="0"/>
      </c:catAx>
      <c:valAx>
        <c:axId val="82100992"/>
        <c:scaling>
          <c:orientation val="minMax"/>
        </c:scaling>
        <c:delete val="1"/>
        <c:axPos val="l"/>
        <c:numFmt formatCode="General" sourceLinked="1"/>
        <c:majorTickMark val="none"/>
        <c:minorTickMark val="none"/>
        <c:tickLblPos val="none"/>
        <c:crossAx val="81968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43222" cy="34479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674741" y="1"/>
            <a:ext cx="4343222" cy="344794"/>
          </a:xfrm>
          <a:prstGeom prst="rect">
            <a:avLst/>
          </a:prstGeom>
        </p:spPr>
        <p:txBody>
          <a:bodyPr vert="horz" lIns="92446" tIns="46223" rIns="92446" bIns="46223" rtlCol="0"/>
          <a:lstStyle>
            <a:lvl1pPr algn="r">
              <a:defRPr sz="1200"/>
            </a:lvl1pPr>
          </a:lstStyle>
          <a:p>
            <a:fld id="{31A44DE7-D350-441A-8348-B063E5C2FC47}" type="datetimeFigureOut">
              <a:rPr lang="en-US" smtClean="0"/>
              <a:pPr/>
              <a:t>7/27/2020</a:t>
            </a:fld>
            <a:endParaRPr lang="en-US"/>
          </a:p>
        </p:txBody>
      </p:sp>
      <p:sp>
        <p:nvSpPr>
          <p:cNvPr id="4" name="Footer Placeholder 3"/>
          <p:cNvSpPr>
            <a:spLocks noGrp="1"/>
          </p:cNvSpPr>
          <p:nvPr>
            <p:ph type="ftr" sz="quarter" idx="2"/>
          </p:nvPr>
        </p:nvSpPr>
        <p:spPr>
          <a:xfrm>
            <a:off x="1" y="6542268"/>
            <a:ext cx="4343222" cy="34479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674741" y="6542268"/>
            <a:ext cx="4343222" cy="344793"/>
          </a:xfrm>
          <a:prstGeom prst="rect">
            <a:avLst/>
          </a:prstGeom>
        </p:spPr>
        <p:txBody>
          <a:bodyPr vert="horz" lIns="92446" tIns="46223" rIns="92446" bIns="46223"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43222" cy="34479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674741" y="1"/>
            <a:ext cx="4343222" cy="344794"/>
          </a:xfrm>
          <a:prstGeom prst="rect">
            <a:avLst/>
          </a:prstGeom>
        </p:spPr>
        <p:txBody>
          <a:bodyPr vert="horz" lIns="92446" tIns="46223" rIns="92446" bIns="46223" rtlCol="0"/>
          <a:lstStyle>
            <a:lvl1pPr algn="r">
              <a:defRPr sz="1200"/>
            </a:lvl1pPr>
          </a:lstStyle>
          <a:p>
            <a:fld id="{EF2D0AFC-6A1A-4B11-B1D2-8B922FC0DC87}" type="datetimeFigureOut">
              <a:rPr lang="en-US" smtClean="0"/>
              <a:pPr/>
              <a:t>7/27/2020</a:t>
            </a:fld>
            <a:endParaRPr lang="en-US"/>
          </a:p>
        </p:txBody>
      </p:sp>
      <p:sp>
        <p:nvSpPr>
          <p:cNvPr id="4" name="Slide Image Placeholder 3"/>
          <p:cNvSpPr>
            <a:spLocks noGrp="1" noRot="1" noChangeAspect="1"/>
          </p:cNvSpPr>
          <p:nvPr>
            <p:ph type="sldImg" idx="2"/>
          </p:nvPr>
        </p:nvSpPr>
        <p:spPr>
          <a:xfrm>
            <a:off x="2713038" y="515938"/>
            <a:ext cx="4594225" cy="25844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1001566" y="3271686"/>
            <a:ext cx="8017176" cy="309983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42268"/>
            <a:ext cx="4343222" cy="34479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674741" y="6542268"/>
            <a:ext cx="4343222" cy="344793"/>
          </a:xfrm>
          <a:prstGeom prst="rect">
            <a:avLst/>
          </a:prstGeom>
        </p:spPr>
        <p:txBody>
          <a:bodyPr vert="horz" lIns="92446" tIns="46223" rIns="92446" bIns="46223"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11</a:t>
            </a:fld>
            <a:endParaRPr lang="en-US"/>
          </a:p>
        </p:txBody>
      </p:sp>
    </p:spTree>
    <p:extLst>
      <p:ext uri="{BB962C8B-B14F-4D97-AF65-F5344CB8AC3E}">
        <p14:creationId xmlns:p14="http://schemas.microsoft.com/office/powerpoint/2010/main" val="137206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15</a:t>
            </a:fld>
            <a:endParaRPr lang="en-US"/>
          </a:p>
        </p:txBody>
      </p:sp>
    </p:spTree>
    <p:extLst>
      <p:ext uri="{BB962C8B-B14F-4D97-AF65-F5344CB8AC3E}">
        <p14:creationId xmlns:p14="http://schemas.microsoft.com/office/powerpoint/2010/main" val="173811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09D15-E1E8-458B-8A9A-CEDC445DEC0A}"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09D15-E1E8-458B-8A9A-CEDC445DEC0A}" type="datetimeFigureOut">
              <a:rPr lang="en-US" smtClean="0"/>
              <a:pPr/>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09D15-E1E8-458B-8A9A-CEDC445DEC0A}" type="datetimeFigureOut">
              <a:rPr lang="en-US" smtClean="0"/>
              <a:pPr/>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7/27/2020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vlel hural.jpg"/>
          <p:cNvPicPr>
            <a:picLocks noChangeAspect="1"/>
          </p:cNvPicPr>
          <p:nvPr/>
        </p:nvPicPr>
        <p:blipFill>
          <a:blip r:embed="rId2" cstate="print"/>
          <a:stretch>
            <a:fillRect/>
          </a:stretch>
        </p:blipFill>
        <p:spPr>
          <a:xfrm>
            <a:off x="0" y="0"/>
            <a:ext cx="12192000" cy="6858000"/>
          </a:xfrm>
          <a:prstGeom prst="rect">
            <a:avLst/>
          </a:prstGeom>
        </p:spPr>
      </p:pic>
      <p:sp>
        <p:nvSpPr>
          <p:cNvPr id="4" name="Rectangle 3"/>
          <p:cNvSpPr/>
          <p:nvPr/>
        </p:nvSpPr>
        <p:spPr>
          <a:xfrm>
            <a:off x="4876799" y="3505200"/>
            <a:ext cx="2266967" cy="707886"/>
          </a:xfrm>
          <a:prstGeom prst="rect">
            <a:avLst/>
          </a:prstGeom>
        </p:spPr>
        <p:txBody>
          <a:bodyPr wrap="none">
            <a:spAutoFit/>
          </a:bodyPr>
          <a:lstStyle/>
          <a:p>
            <a:pPr algn="ctr" fontAlgn="ctr"/>
            <a:r>
              <a:rPr lang="en-US" sz="4000" b="1" dirty="0" smtClean="0">
                <a:solidFill>
                  <a:srgbClr val="0A2882"/>
                </a:solidFill>
                <a:latin typeface="Arial"/>
              </a:rPr>
              <a:t>2020 I-VI</a:t>
            </a:r>
            <a:endParaRPr lang="mn-MN" sz="4000" b="1" dirty="0">
              <a:solidFill>
                <a:srgbClr val="0A2882"/>
              </a:solidFill>
              <a:latin typeface="Arial"/>
            </a:endParaRPr>
          </a:p>
        </p:txBody>
      </p:sp>
    </p:spTree>
    <p:extLst>
      <p:ext uri="{BB962C8B-B14F-4D97-AF65-F5344CB8AC3E}">
        <p14:creationId xmlns:p14="http://schemas.microsoft.com/office/powerpoint/2010/main" val="346950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a:t>
            </a:r>
            <a:r>
              <a:rPr lang="mn-MN" sz="2200" b="1" dirty="0" smtClean="0">
                <a:solidFill>
                  <a:schemeClr val="bg1"/>
                </a:solidFill>
                <a:latin typeface="Arial" pitchFamily="34" charset="0"/>
                <a:cs typeface="Arial" pitchFamily="34" charset="0"/>
              </a:rPr>
              <a:t>Мөнгө зээл, татварын орлого </a:t>
            </a:r>
            <a:endParaRPr lang="mn-MN" sz="2200" b="1" dirty="0">
              <a:solidFill>
                <a:schemeClr val="bg1"/>
              </a:solidFill>
              <a:latin typeface="Arial" pitchFamily="34" charset="0"/>
              <a:cs typeface="Arial" pitchFamily="34" charset="0"/>
            </a:endParaRPr>
          </a:p>
        </p:txBody>
      </p:sp>
      <p:pic>
        <p:nvPicPr>
          <p:cNvPr id="3" name="Picture 6"/>
          <p:cNvPicPr>
            <a:picLocks noChangeAspect="1"/>
          </p:cNvPicPr>
          <p:nvPr/>
        </p:nvPicPr>
        <p:blipFill>
          <a:blip r:embed="rId2" cstate="print"/>
          <a:srcRect/>
          <a:stretch>
            <a:fillRect/>
          </a:stretch>
        </p:blipFill>
        <p:spPr bwMode="auto">
          <a:xfrm>
            <a:off x="2295525" y="914400"/>
            <a:ext cx="1676400" cy="1116013"/>
          </a:xfrm>
          <a:prstGeom prst="rect">
            <a:avLst/>
          </a:prstGeom>
          <a:noFill/>
          <a:ln w="9525">
            <a:noFill/>
            <a:miter lim="800000"/>
            <a:headEnd/>
            <a:tailEnd/>
          </a:ln>
        </p:spPr>
      </p:pic>
      <p:sp>
        <p:nvSpPr>
          <p:cNvPr id="4" name="Rectangle 3"/>
          <p:cNvSpPr/>
          <p:nvPr/>
        </p:nvSpPr>
        <p:spPr>
          <a:xfrm>
            <a:off x="3941762" y="1319213"/>
            <a:ext cx="5638800" cy="307975"/>
          </a:xfrm>
          <a:prstGeom prst="rect">
            <a:avLst/>
          </a:prstGeom>
        </p:spPr>
        <p:txBody>
          <a:bodyPr>
            <a:spAutoFit/>
          </a:bodyPr>
          <a:lstStyle/>
          <a:p>
            <a:pPr algn="ctr" fontAlgn="b">
              <a:defRPr/>
            </a:pPr>
            <a:r>
              <a:rPr lang="mn-MN" altLang="en-US" sz="1400" b="1" dirty="0" smtClean="0">
                <a:solidFill>
                  <a:schemeClr val="tx1">
                    <a:lumMod val="95000"/>
                    <a:lumOff val="5000"/>
                  </a:schemeClr>
                </a:solidFill>
                <a:latin typeface="Arial" panose="020B0604020202020204" pitchFamily="34" charset="0"/>
                <a:cs typeface="Arial" panose="020B0604020202020204" pitchFamily="34" charset="0"/>
              </a:rPr>
              <a:t>МОНГОЛ БАНКНЫ МЭДЭЭ, </a:t>
            </a:r>
            <a:r>
              <a:rPr lang="mn-MN" altLang="en-US" sz="1400" dirty="0">
                <a:solidFill>
                  <a:schemeClr val="tx1">
                    <a:lumMod val="95000"/>
                    <a:lumOff val="5000"/>
                  </a:schemeClr>
                </a:solidFill>
                <a:latin typeface="Arial" panose="020B0604020202020204" pitchFamily="34" charset="0"/>
                <a:cs typeface="Arial" panose="020B0604020202020204" pitchFamily="34" charset="0"/>
              </a:rPr>
              <a:t>сарын </a:t>
            </a:r>
            <a:r>
              <a:rPr lang="mn-MN" altLang="en-US" sz="1400" dirty="0" smtClean="0">
                <a:solidFill>
                  <a:schemeClr val="tx1">
                    <a:lumMod val="95000"/>
                    <a:lumOff val="5000"/>
                  </a:schemeClr>
                </a:solidFill>
                <a:latin typeface="Arial" panose="020B0604020202020204" pitchFamily="34" charset="0"/>
                <a:cs typeface="Arial" panose="020B0604020202020204" pitchFamily="34" charset="0"/>
              </a:rPr>
              <a:t>эцэст</a:t>
            </a:r>
            <a:endParaRPr lang="mn-MN" altLang="en-US" sz="1400" dirty="0">
              <a:solidFill>
                <a:schemeClr val="tx1">
                  <a:lumMod val="95000"/>
                  <a:lumOff val="5000"/>
                </a:schemeClr>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75456445"/>
              </p:ext>
            </p:extLst>
          </p:nvPr>
        </p:nvGraphicFramePr>
        <p:xfrm>
          <a:off x="1371600" y="2203450"/>
          <a:ext cx="8559800" cy="1103630"/>
        </p:xfrm>
        <a:graphic>
          <a:graphicData uri="http://schemas.openxmlformats.org/drawingml/2006/table">
            <a:tbl>
              <a:tblPr/>
              <a:tblGrid>
                <a:gridCol w="4256122">
                  <a:extLst>
                    <a:ext uri="{9D8B030D-6E8A-4147-A177-3AD203B41FA5}">
                      <a16:colId xmlns:a16="http://schemas.microsoft.com/office/drawing/2014/main" val="20000"/>
                    </a:ext>
                  </a:extLst>
                </a:gridCol>
                <a:gridCol w="1521743">
                  <a:extLst>
                    <a:ext uri="{9D8B030D-6E8A-4147-A177-3AD203B41FA5}">
                      <a16:colId xmlns:a16="http://schemas.microsoft.com/office/drawing/2014/main" val="20001"/>
                    </a:ext>
                  </a:extLst>
                </a:gridCol>
                <a:gridCol w="1355302">
                  <a:extLst>
                    <a:ext uri="{9D8B030D-6E8A-4147-A177-3AD203B41FA5}">
                      <a16:colId xmlns:a16="http://schemas.microsoft.com/office/drawing/2014/main" val="20002"/>
                    </a:ext>
                  </a:extLst>
                </a:gridCol>
                <a:gridCol w="1426633">
                  <a:extLst>
                    <a:ext uri="{9D8B030D-6E8A-4147-A177-3AD203B41FA5}">
                      <a16:colId xmlns:a16="http://schemas.microsoft.com/office/drawing/2014/main" val="20003"/>
                    </a:ext>
                  </a:extLst>
                </a:gridCol>
              </a:tblGrid>
              <a:tr h="311150">
                <a:tc>
                  <a:txBody>
                    <a:bodyPr/>
                    <a:lstStyle/>
                    <a:p>
                      <a:pPr algn="l" fontAlgn="b"/>
                      <a:r>
                        <a:rPr lang="mn-MN" sz="1800" b="0" i="0" u="none" strike="noStrike" dirty="0" smtClean="0">
                          <a:solidFill>
                            <a:srgbClr val="003399"/>
                          </a:solidFill>
                          <a:effectLst/>
                          <a:latin typeface="Arial" panose="020B0604020202020204" pitchFamily="34" charset="0"/>
                        </a:rPr>
                        <a:t>Гүйлгээнд</a:t>
                      </a:r>
                      <a:r>
                        <a:rPr lang="mn-MN" sz="1800" b="0" i="0" u="none" strike="noStrike" baseline="0" dirty="0" smtClean="0">
                          <a:solidFill>
                            <a:srgbClr val="003399"/>
                          </a:solidFill>
                          <a:effectLst/>
                          <a:latin typeface="Arial" panose="020B0604020202020204" pitchFamily="34" charset="0"/>
                        </a:rPr>
                        <a:t> байгаа бэлэн мөнгө </a:t>
                      </a:r>
                      <a:r>
                        <a:rPr lang="mn-MN" sz="1400" b="0" i="0" u="none" strike="noStrike" baseline="0" dirty="0" smtClean="0">
                          <a:solidFill>
                            <a:srgbClr val="003399"/>
                          </a:solidFill>
                          <a:effectLst/>
                          <a:latin typeface="Arial" panose="020B0604020202020204" pitchFamily="34" charset="0"/>
                        </a:rPr>
                        <a:t>/сая.төг/</a:t>
                      </a:r>
                      <a:endParaRPr lang="mn-MN" sz="14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rgbClr val="003399"/>
                          </a:solidFill>
                          <a:effectLst/>
                          <a:latin typeface="Arial" panose="020B0604020202020204" pitchFamily="34" charset="0"/>
                        </a:rPr>
                        <a:t>9483.5</a:t>
                      </a: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rgbClr val="003399"/>
                          </a:solidFill>
                          <a:effectLst/>
                          <a:latin typeface="Arial" panose="020B0604020202020204" pitchFamily="34" charset="0"/>
                        </a:rPr>
                        <a:t>3345.0</a:t>
                      </a: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mn-MN" sz="2000" b="0" i="0" u="none" strike="noStrike" dirty="0" smtClean="0">
                          <a:solidFill>
                            <a:srgbClr val="003399"/>
                          </a:solidFill>
                          <a:effectLst/>
                          <a:latin typeface="Arial" panose="020B0604020202020204" pitchFamily="34" charset="0"/>
                        </a:rPr>
                        <a:t>26868.7</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extLst>
                  <a:ext uri="{0D108BD9-81ED-4DB2-BD59-A6C34878D82A}">
                    <a16:rowId xmlns:a16="http://schemas.microsoft.com/office/drawing/2014/main" val="10000"/>
                  </a:ext>
                </a:extLst>
              </a:tr>
              <a:tr h="304800">
                <a:tc>
                  <a:txBody>
                    <a:bodyPr/>
                    <a:lstStyle/>
                    <a:p>
                      <a:pPr lvl="1" algn="l" fontAlgn="b"/>
                      <a:r>
                        <a:rPr lang="mn-MN" sz="1800" b="0" i="0" u="none" strike="noStrike" dirty="0" smtClean="0">
                          <a:solidFill>
                            <a:srgbClr val="003399"/>
                          </a:solidFill>
                          <a:effectLst/>
                          <a:latin typeface="Arial" panose="020B0604020202020204" pitchFamily="34" charset="0"/>
                        </a:rPr>
                        <a:t>Иргэдийн мөнгөн хадгаламж </a:t>
                      </a:r>
                      <a:r>
                        <a:rPr lang="mn-MN" sz="1400" b="0" i="0" u="none" strike="noStrike" dirty="0" smtClean="0">
                          <a:solidFill>
                            <a:srgbClr val="003399"/>
                          </a:solidFill>
                          <a:effectLst/>
                          <a:latin typeface="Arial" panose="020B0604020202020204" pitchFamily="34" charset="0"/>
                        </a:rPr>
                        <a:t>/тэрбум.төг/</a:t>
                      </a:r>
                      <a:endParaRPr lang="mn-MN" sz="14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smtClean="0">
                          <a:solidFill>
                            <a:srgbClr val="003399"/>
                          </a:solidFill>
                          <a:effectLst/>
                          <a:latin typeface="Arial" panose="020B0604020202020204" pitchFamily="34" charset="0"/>
                        </a:rPr>
                        <a:t>86.4</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smtClean="0">
                          <a:solidFill>
                            <a:srgbClr val="003399"/>
                          </a:solidFill>
                          <a:effectLst/>
                          <a:latin typeface="Arial" panose="020B0604020202020204" pitchFamily="34" charset="0"/>
                        </a:rPr>
                        <a:t>101.2</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2000" b="0" i="0" u="none" strike="noStrike" dirty="0" smtClean="0">
                          <a:solidFill>
                            <a:srgbClr val="003399"/>
                          </a:solidFill>
                          <a:effectLst/>
                          <a:latin typeface="Arial" panose="020B0604020202020204" pitchFamily="34" charset="0"/>
                        </a:rPr>
                        <a:t>          120.5</a:t>
                      </a:r>
                      <a:endParaRPr lang="en-US" sz="2000" b="0" i="0" u="none" strike="noStrike" dirty="0" smtClean="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extLst>
                  <a:ext uri="{0D108BD9-81ED-4DB2-BD59-A6C34878D82A}">
                    <a16:rowId xmlns:a16="http://schemas.microsoft.com/office/drawing/2014/main" val="10001"/>
                  </a:ext>
                </a:extLst>
              </a:tr>
              <a:tr h="304800">
                <a:tc>
                  <a:txBody>
                    <a:bodyPr/>
                    <a:lstStyle/>
                    <a:p>
                      <a:pPr lvl="1" algn="l" fontAlgn="b"/>
                      <a:r>
                        <a:rPr lang="mn-MN" sz="1800" b="0" i="0" u="none" strike="noStrike" dirty="0" smtClean="0">
                          <a:solidFill>
                            <a:srgbClr val="003399"/>
                          </a:solidFill>
                          <a:effectLst/>
                          <a:latin typeface="Arial" panose="020B0604020202020204" pitchFamily="34" charset="0"/>
                        </a:rPr>
                        <a:t>Олгосон зээл </a:t>
                      </a:r>
                      <a:r>
                        <a:rPr lang="mn-MN" sz="1400" b="0" i="0" u="none" strike="noStrike" dirty="0" smtClean="0">
                          <a:solidFill>
                            <a:srgbClr val="003399"/>
                          </a:solidFill>
                          <a:effectLst/>
                          <a:latin typeface="Arial" panose="020B0604020202020204" pitchFamily="34" charset="0"/>
                        </a:rPr>
                        <a:t>/тэрбум.төг/</a:t>
                      </a:r>
                      <a:endParaRPr lang="mn-MN" sz="14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smtClean="0">
                          <a:solidFill>
                            <a:srgbClr val="003399"/>
                          </a:solidFill>
                          <a:effectLst/>
                          <a:latin typeface="Arial" panose="020B0604020202020204" pitchFamily="34" charset="0"/>
                        </a:rPr>
                        <a:t>68.1</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smtClean="0">
                          <a:solidFill>
                            <a:srgbClr val="003399"/>
                          </a:solidFill>
                          <a:effectLst/>
                          <a:latin typeface="Arial" panose="020B0604020202020204" pitchFamily="34" charset="0"/>
                        </a:rPr>
                        <a:t>65</a:t>
                      </a:r>
                      <a:r>
                        <a:rPr lang="mn-MN" sz="2000" b="0" i="0" u="none" strike="noStrike" dirty="0" smtClean="0">
                          <a:solidFill>
                            <a:srgbClr val="003399"/>
                          </a:solidFill>
                          <a:effectLst/>
                          <a:latin typeface="Arial" panose="020B0604020202020204" pitchFamily="34" charset="0"/>
                        </a:rPr>
                        <a:t>.</a:t>
                      </a:r>
                      <a:r>
                        <a:rPr lang="en-US" sz="2000" b="0" i="0" u="none" strike="noStrike" dirty="0" smtClean="0">
                          <a:solidFill>
                            <a:srgbClr val="003399"/>
                          </a:solidFill>
                          <a:effectLst/>
                          <a:latin typeface="Arial" panose="020B0604020202020204" pitchFamily="34" charset="0"/>
                        </a:rPr>
                        <a:t>2</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a:r>
                        <a:rPr lang="mn-MN" dirty="0" smtClean="0">
                          <a:solidFill>
                            <a:srgbClr val="0A288C"/>
                          </a:solidFill>
                          <a:latin typeface="Arial" panose="020B0604020202020204" pitchFamily="34" charset="0"/>
                          <a:cs typeface="Arial" panose="020B0604020202020204" pitchFamily="34" charset="0"/>
                        </a:rPr>
                        <a:t>157.8</a:t>
                      </a:r>
                      <a:endParaRPr lang="en-US" dirty="0">
                        <a:solidFill>
                          <a:srgbClr val="0A288C"/>
                        </a:solidFill>
                        <a:latin typeface="Arial" panose="020B0604020202020204" pitchFamily="34" charset="0"/>
                        <a:cs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 name="Rectangle 9"/>
          <p:cNvSpPr/>
          <p:nvPr/>
        </p:nvSpPr>
        <p:spPr>
          <a:xfrm>
            <a:off x="2514600" y="3657600"/>
            <a:ext cx="8610600" cy="307777"/>
          </a:xfrm>
          <a:prstGeom prst="rect">
            <a:avLst/>
          </a:prstGeom>
        </p:spPr>
        <p:txBody>
          <a:bodyPr wrap="square">
            <a:spAutoFit/>
          </a:bodyPr>
          <a:lstStyle/>
          <a:p>
            <a:pPr algn="ctr" fontAlgn="b">
              <a:defRPr/>
            </a:pPr>
            <a:r>
              <a:rPr lang="mn-MN" altLang="en-US" sz="1400" b="1" dirty="0" smtClean="0">
                <a:solidFill>
                  <a:schemeClr val="tx1">
                    <a:lumMod val="95000"/>
                    <a:lumOff val="5000"/>
                  </a:schemeClr>
                </a:solidFill>
                <a:latin typeface="Arial" panose="020B0604020202020204" pitchFamily="34" charset="0"/>
                <a:cs typeface="Arial" panose="020B0604020202020204" pitchFamily="34" charset="0"/>
              </a:rPr>
              <a:t>АЙМГИЙН ТАТВАРЫН ХЭЛТСИЙН МЭДЭЭ </a:t>
            </a:r>
            <a:r>
              <a:rPr lang="mn-MN" altLang="en-US" sz="1400" dirty="0" smtClean="0">
                <a:solidFill>
                  <a:schemeClr val="tx1">
                    <a:lumMod val="95000"/>
                    <a:lumOff val="5000"/>
                  </a:schemeClr>
                </a:solidFill>
                <a:latin typeface="Arial" panose="020B0604020202020204" pitchFamily="34" charset="0"/>
                <a:cs typeface="Arial" panose="020B0604020202020204" pitchFamily="34" charset="0"/>
              </a:rPr>
              <a:t>жил бүрийн эхний хагас жилд</a:t>
            </a:r>
            <a:endParaRPr lang="mn-MN" altLang="en-US" sz="1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2" name="Rounded Rectangle 11"/>
          <p:cNvSpPr/>
          <p:nvPr/>
        </p:nvSpPr>
        <p:spPr>
          <a:xfrm>
            <a:off x="6251575" y="1739900"/>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7516812" y="1736725"/>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8801100" y="1736725"/>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3"/>
          <p:cNvSpPr>
            <a:spLocks noChangeArrowheads="1"/>
          </p:cNvSpPr>
          <p:nvPr/>
        </p:nvSpPr>
        <p:spPr bwMode="auto">
          <a:xfrm>
            <a:off x="6265862" y="1717675"/>
            <a:ext cx="1011238" cy="338138"/>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201</a:t>
            </a:r>
            <a:r>
              <a:rPr lang="mn-MN" altLang="en-US" sz="1600" b="1" dirty="0" smtClean="0">
                <a:solidFill>
                  <a:schemeClr val="bg1"/>
                </a:solidFill>
                <a:latin typeface="Arial" charset="0"/>
              </a:rPr>
              <a:t>8 </a:t>
            </a:r>
            <a:r>
              <a:rPr lang="en-US" altLang="en-US" sz="1600" b="1" dirty="0" smtClean="0">
                <a:solidFill>
                  <a:schemeClr val="bg1"/>
                </a:solidFill>
                <a:latin typeface="Arial" charset="0"/>
              </a:rPr>
              <a:t>VI</a:t>
            </a:r>
            <a:endParaRPr lang="mn-MN" altLang="en-US" sz="1600" b="1" dirty="0">
              <a:solidFill>
                <a:schemeClr val="bg1"/>
              </a:solidFill>
              <a:latin typeface="Arial" charset="0"/>
            </a:endParaRPr>
          </a:p>
        </p:txBody>
      </p:sp>
      <p:sp>
        <p:nvSpPr>
          <p:cNvPr id="17" name="Rectangle 13"/>
          <p:cNvSpPr>
            <a:spLocks noChangeArrowheads="1"/>
          </p:cNvSpPr>
          <p:nvPr/>
        </p:nvSpPr>
        <p:spPr bwMode="auto">
          <a:xfrm>
            <a:off x="7527925" y="1717675"/>
            <a:ext cx="1017587" cy="338138"/>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201</a:t>
            </a:r>
            <a:r>
              <a:rPr lang="mn-MN" altLang="en-US" sz="1600" b="1" dirty="0" smtClean="0">
                <a:solidFill>
                  <a:schemeClr val="bg1"/>
                </a:solidFill>
                <a:latin typeface="Arial" charset="0"/>
              </a:rPr>
              <a:t>9 </a:t>
            </a:r>
            <a:r>
              <a:rPr lang="en-US" altLang="en-US" sz="1600" b="1" dirty="0" smtClean="0">
                <a:solidFill>
                  <a:schemeClr val="bg1"/>
                </a:solidFill>
                <a:latin typeface="Arial" charset="0"/>
              </a:rPr>
              <a:t>VI</a:t>
            </a:r>
            <a:endParaRPr lang="mn-MN" altLang="en-US" sz="1600" b="1" dirty="0">
              <a:solidFill>
                <a:schemeClr val="bg1"/>
              </a:solidFill>
              <a:latin typeface="Arial" charset="0"/>
            </a:endParaRPr>
          </a:p>
        </p:txBody>
      </p:sp>
      <p:sp>
        <p:nvSpPr>
          <p:cNvPr id="18" name="Rectangle 13"/>
          <p:cNvSpPr>
            <a:spLocks noChangeArrowheads="1"/>
          </p:cNvSpPr>
          <p:nvPr/>
        </p:nvSpPr>
        <p:spPr bwMode="auto">
          <a:xfrm>
            <a:off x="8839200" y="1719262"/>
            <a:ext cx="1041400" cy="338138"/>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a:t>
            </a:r>
            <a:r>
              <a:rPr lang="mn-MN" altLang="en-US" sz="1600" b="1" dirty="0" smtClean="0">
                <a:solidFill>
                  <a:schemeClr val="bg1"/>
                </a:solidFill>
                <a:latin typeface="Arial" charset="0"/>
              </a:rPr>
              <a:t>20 </a:t>
            </a:r>
            <a:r>
              <a:rPr lang="en-US" altLang="en-US" sz="1600" b="1" dirty="0" smtClean="0">
                <a:solidFill>
                  <a:schemeClr val="bg1"/>
                </a:solidFill>
                <a:latin typeface="Arial" charset="0"/>
              </a:rPr>
              <a:t>VI</a:t>
            </a:r>
            <a:endParaRPr lang="mn-MN" altLang="en-US" sz="1600" b="1" dirty="0">
              <a:solidFill>
                <a:schemeClr val="bg1"/>
              </a:solidFill>
              <a:latin typeface="Arial" charset="0"/>
            </a:endParaRPr>
          </a:p>
        </p:txBody>
      </p:sp>
      <p:graphicFrame>
        <p:nvGraphicFramePr>
          <p:cNvPr id="15" name="Chart 14"/>
          <p:cNvGraphicFramePr>
            <a:graphicFrameLocks/>
          </p:cNvGraphicFramePr>
          <p:nvPr>
            <p:extLst>
              <p:ext uri="{D42A27DB-BD31-4B8C-83A1-F6EECF244321}">
                <p14:modId xmlns:p14="http://schemas.microsoft.com/office/powerpoint/2010/main" val="2385265638"/>
              </p:ext>
            </p:extLst>
          </p:nvPr>
        </p:nvGraphicFramePr>
        <p:xfrm>
          <a:off x="3352800" y="4114800"/>
          <a:ext cx="6373813" cy="190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Хэрэглээний үнийн индекс</a:t>
            </a:r>
            <a:endParaRPr lang="mn-MN" sz="2400" b="1" dirty="0">
              <a:solidFill>
                <a:schemeClr val="bg1"/>
              </a:solidFill>
              <a:latin typeface="Arial" pitchFamily="34" charset="0"/>
              <a:cs typeface="Arial" pitchFamily="34" charset="0"/>
            </a:endParaRPr>
          </a:p>
        </p:txBody>
      </p:sp>
      <p:sp>
        <p:nvSpPr>
          <p:cNvPr id="22" name="Rectangle 21"/>
          <p:cNvSpPr/>
          <p:nvPr/>
        </p:nvSpPr>
        <p:spPr>
          <a:xfrm>
            <a:off x="4955832" y="1066800"/>
            <a:ext cx="7924800" cy="276999"/>
          </a:xfrm>
          <a:prstGeom prst="rect">
            <a:avLst/>
          </a:prstGeom>
        </p:spPr>
        <p:txBody>
          <a:bodyPr wrap="square">
            <a:spAutoFit/>
          </a:bodyPr>
          <a:lstStyle/>
          <a:p>
            <a:r>
              <a:rPr lang="en-US" sz="1200" b="1" dirty="0" smtClean="0">
                <a:latin typeface="Arial" pitchFamily="34" charset="0"/>
                <a:cs typeface="Arial" pitchFamily="34" charset="0"/>
              </a:rPr>
              <a:t>           </a:t>
            </a:r>
            <a:r>
              <a:rPr lang="mn-MN" sz="1200" b="1" dirty="0" smtClean="0">
                <a:latin typeface="Arial" pitchFamily="34" charset="0"/>
                <a:cs typeface="Arial" pitchFamily="34" charset="0"/>
              </a:rPr>
              <a:t>ХЭРЭГЛЭЭНИЙ БАРАА, ҮЙЛЧИЛГЭЭНИЙ ҮНИЙН ИНДЕКС</a:t>
            </a:r>
            <a:endParaRPr lang="en-US" sz="1200" dirty="0">
              <a:latin typeface="Arial" pitchFamily="34" charset="0"/>
              <a:cs typeface="Arial" pitchFamily="34" charset="0"/>
            </a:endParaRPr>
          </a:p>
        </p:txBody>
      </p:sp>
      <p:cxnSp>
        <p:nvCxnSpPr>
          <p:cNvPr id="9" name="Straight Connector 8"/>
          <p:cNvCxnSpPr/>
          <p:nvPr/>
        </p:nvCxnSpPr>
        <p:spPr>
          <a:xfrm flipH="1">
            <a:off x="4876800" y="990600"/>
            <a:ext cx="5664" cy="457200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nvPr>
        </p:nvGraphicFramePr>
        <p:xfrm>
          <a:off x="5181600" y="1504992"/>
          <a:ext cx="6324598" cy="4057608"/>
        </p:xfrm>
        <a:graphic>
          <a:graphicData uri="http://schemas.openxmlformats.org/drawingml/2006/table">
            <a:tbl>
              <a:tblPr>
                <a:tableStyleId>{5C22544A-7EE6-4342-B048-85BDC9FD1C3A}</a:tableStyleId>
              </a:tblPr>
              <a:tblGrid>
                <a:gridCol w="3643150">
                  <a:extLst>
                    <a:ext uri="{9D8B030D-6E8A-4147-A177-3AD203B41FA5}">
                      <a16:colId xmlns:a16="http://schemas.microsoft.com/office/drawing/2014/main" val="4216055870"/>
                    </a:ext>
                  </a:extLst>
                </a:gridCol>
                <a:gridCol w="893816">
                  <a:extLst>
                    <a:ext uri="{9D8B030D-6E8A-4147-A177-3AD203B41FA5}">
                      <a16:colId xmlns:a16="http://schemas.microsoft.com/office/drawing/2014/main" val="609735591"/>
                    </a:ext>
                  </a:extLst>
                </a:gridCol>
                <a:gridCol w="893816">
                  <a:extLst>
                    <a:ext uri="{9D8B030D-6E8A-4147-A177-3AD203B41FA5}">
                      <a16:colId xmlns:a16="http://schemas.microsoft.com/office/drawing/2014/main" val="473097260"/>
                    </a:ext>
                  </a:extLst>
                </a:gridCol>
                <a:gridCol w="893816">
                  <a:extLst>
                    <a:ext uri="{9D8B030D-6E8A-4147-A177-3AD203B41FA5}">
                      <a16:colId xmlns:a16="http://schemas.microsoft.com/office/drawing/2014/main" val="3125517360"/>
                    </a:ext>
                  </a:extLst>
                </a:gridCol>
              </a:tblGrid>
              <a:tr h="602535">
                <a:tc>
                  <a:txBody>
                    <a:bodyPr/>
                    <a:lstStyle/>
                    <a:p>
                      <a:pPr algn="l" fontAlgn="ctr"/>
                      <a:r>
                        <a:rPr lang="mn-MN" sz="1400" u="none" strike="noStrike" dirty="0">
                          <a:effectLst/>
                          <a:latin typeface="Arial" panose="020B0604020202020204" pitchFamily="34" charset="0"/>
                          <a:cs typeface="Arial" panose="020B0604020202020204" pitchFamily="34" charset="0"/>
                        </a:rPr>
                        <a:t>Завхан аймгийн хэрэглээний үнийн </a:t>
                      </a:r>
                      <a:r>
                        <a:rPr lang="mn-MN" sz="1400" u="none" strike="noStrike" dirty="0" smtClean="0">
                          <a:effectLst/>
                          <a:latin typeface="Arial" panose="020B0604020202020204" pitchFamily="34" charset="0"/>
                          <a:cs typeface="Arial" panose="020B0604020202020204" pitchFamily="34" charset="0"/>
                        </a:rPr>
                        <a:t>индекс</a:t>
                      </a:r>
                      <a:endParaRPr lang="mn-MN"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2020.VI/ 2019.VI</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2020.VI/ 2019.XII</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en-US" sz="1000" u="none" strike="noStrike" dirty="0" smtClean="0">
                          <a:effectLst/>
                          <a:latin typeface="Arial" panose="020B0604020202020204" pitchFamily="34" charset="0"/>
                          <a:cs typeface="Arial" panose="020B0604020202020204" pitchFamily="34" charset="0"/>
                        </a:rPr>
                        <a:t>2020.VI/ 2020.V</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2503471077"/>
                  </a:ext>
                </a:extLst>
              </a:tr>
              <a:tr h="177003">
                <a:tc>
                  <a:txBody>
                    <a:bodyPr/>
                    <a:lstStyle/>
                    <a:p>
                      <a:pPr algn="l" fontAlgn="b"/>
                      <a:r>
                        <a:rPr lang="mn-MN" sz="1000" u="none" strike="noStrike" dirty="0">
                          <a:effectLst/>
                          <a:latin typeface="Arial" panose="020B0604020202020204" pitchFamily="34" charset="0"/>
                          <a:cs typeface="Arial" panose="020B0604020202020204" pitchFamily="34" charset="0"/>
                        </a:rPr>
                        <a:t>ЕРӨНХИЙ ИНДЕКС</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000" u="none" strike="noStrike" dirty="0">
                          <a:effectLst/>
                          <a:latin typeface="Arial" panose="020B0604020202020204" pitchFamily="34" charset="0"/>
                          <a:cs typeface="Arial" panose="020B0604020202020204" pitchFamily="34" charset="0"/>
                        </a:rPr>
                        <a:t>102.9</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000" u="none" strike="noStrike" dirty="0">
                          <a:effectLst/>
                          <a:latin typeface="Arial" panose="020B0604020202020204" pitchFamily="34" charset="0"/>
                          <a:cs typeface="Arial" panose="020B0604020202020204" pitchFamily="34" charset="0"/>
                        </a:rPr>
                        <a:t>101.3</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000" u="none" strike="noStrike" dirty="0">
                          <a:effectLst/>
                          <a:latin typeface="Arial" panose="020B0604020202020204" pitchFamily="34" charset="0"/>
                          <a:cs typeface="Arial" panose="020B0604020202020204" pitchFamily="34" charset="0"/>
                        </a:rPr>
                        <a:t>99.8</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25601450"/>
                  </a:ext>
                </a:extLst>
              </a:tr>
              <a:tr h="333183">
                <a:tc>
                  <a:txBody>
                    <a:bodyPr/>
                    <a:lstStyle/>
                    <a:p>
                      <a:pPr algn="l" fontAlgn="b"/>
                      <a:r>
                        <a:rPr lang="ru-RU" sz="1000" u="none" strike="noStrike" dirty="0">
                          <a:effectLst/>
                          <a:latin typeface="Arial" panose="020B0604020202020204" pitchFamily="34" charset="0"/>
                          <a:cs typeface="Arial" panose="020B0604020202020204" pitchFamily="34" charset="0"/>
                        </a:rPr>
                        <a:t>01.   ХYНСНИЙ БАРАА, СОГТУУРУУЛАХ БУС УНДАА</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113.0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110.1</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100.1</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54398921"/>
                  </a:ext>
                </a:extLst>
              </a:tr>
              <a:tr h="333183">
                <a:tc>
                  <a:txBody>
                    <a:bodyPr/>
                    <a:lstStyle/>
                    <a:p>
                      <a:pPr algn="l" fontAlgn="b"/>
                      <a:r>
                        <a:rPr lang="mn-MN" sz="1000" u="none" strike="noStrike" dirty="0">
                          <a:effectLst/>
                          <a:latin typeface="Arial" panose="020B0604020202020204" pitchFamily="34" charset="0"/>
                          <a:cs typeface="Arial" panose="020B0604020202020204" pitchFamily="34" charset="0"/>
                        </a:rPr>
                        <a:t>02.   СОГТУУРУУЛАХ УНДАА, ТАМХИ, МАНСУУРУУЛАХ БОДИС</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101.3</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100.3</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100.2</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40675692"/>
                  </a:ext>
                </a:extLst>
              </a:tr>
              <a:tr h="177003">
                <a:tc>
                  <a:txBody>
                    <a:bodyPr/>
                    <a:lstStyle/>
                    <a:p>
                      <a:pPr algn="l" fontAlgn="b"/>
                      <a:r>
                        <a:rPr lang="ru-RU" sz="1000" u="none" strike="noStrike" dirty="0">
                          <a:effectLst/>
                          <a:latin typeface="Arial" panose="020B0604020202020204" pitchFamily="34" charset="0"/>
                          <a:cs typeface="Arial" panose="020B0604020202020204" pitchFamily="34" charset="0"/>
                        </a:rPr>
                        <a:t>03.    ХУВЦАС, БӨС БАРАА, ГУТАЛ</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u="none" strike="noStrike">
                          <a:effectLst/>
                          <a:latin typeface="Arial" panose="020B0604020202020204" pitchFamily="34" charset="0"/>
                          <a:cs typeface="Arial" panose="020B0604020202020204" pitchFamily="34" charset="0"/>
                        </a:rPr>
                        <a:t>102.4</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100.5</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100.0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228736468"/>
                  </a:ext>
                </a:extLst>
              </a:tr>
              <a:tr h="333183">
                <a:tc>
                  <a:txBody>
                    <a:bodyPr/>
                    <a:lstStyle/>
                    <a:p>
                      <a:pPr algn="l" fontAlgn="b"/>
                      <a:r>
                        <a:rPr lang="mn-MN" sz="1000" u="none" strike="noStrike" dirty="0">
                          <a:effectLst/>
                          <a:latin typeface="Arial" panose="020B0604020202020204" pitchFamily="34" charset="0"/>
                          <a:cs typeface="Arial" panose="020B0604020202020204" pitchFamily="34" charset="0"/>
                        </a:rPr>
                        <a:t>04.    ОРОН СУУЦ, УС, ЦАХИЛГААН, ХИЙН БОЛОН БУСАД Т</a:t>
                      </a:r>
                      <a:r>
                        <a:rPr lang="en-US" sz="1000" u="none" strike="noStrike" dirty="0">
                          <a:effectLst/>
                          <a:latin typeface="Arial" panose="020B0604020202020204" pitchFamily="34" charset="0"/>
                          <a:cs typeface="Arial" panose="020B0604020202020204" pitchFamily="34" charset="0"/>
                        </a:rPr>
                        <a:t>Y</a:t>
                      </a:r>
                      <a:r>
                        <a:rPr lang="mn-MN" sz="1000" u="none" strike="noStrike" dirty="0">
                          <a:effectLst/>
                          <a:latin typeface="Arial" panose="020B0604020202020204" pitchFamily="34" charset="0"/>
                          <a:cs typeface="Arial" panose="020B0604020202020204" pitchFamily="34" charset="0"/>
                        </a:rPr>
                        <a:t>ЛШ</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u="none" strike="noStrike">
                          <a:effectLst/>
                          <a:latin typeface="Arial" panose="020B0604020202020204" pitchFamily="34" charset="0"/>
                          <a:cs typeface="Arial" panose="020B0604020202020204" pitchFamily="34" charset="0"/>
                        </a:rPr>
                        <a:t>104.4</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100.0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100.0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989006955"/>
                  </a:ext>
                </a:extLst>
              </a:tr>
              <a:tr h="333183">
                <a:tc>
                  <a:txBody>
                    <a:bodyPr/>
                    <a:lstStyle/>
                    <a:p>
                      <a:pPr algn="l" fontAlgn="b"/>
                      <a:r>
                        <a:rPr lang="ru-RU" sz="1000" u="none" strike="noStrike" dirty="0">
                          <a:effectLst/>
                          <a:latin typeface="Arial" panose="020B0604020202020204" pitchFamily="34" charset="0"/>
                          <a:cs typeface="Arial" panose="020B0604020202020204" pitchFamily="34" charset="0"/>
                        </a:rPr>
                        <a:t>05.    ГЭР АХУЙН ТАВИЛГА, ГЭР АХУЙН БАРАА</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u="none" strike="noStrike">
                          <a:effectLst/>
                          <a:latin typeface="Arial" panose="020B0604020202020204" pitchFamily="34" charset="0"/>
                          <a:cs typeface="Arial" panose="020B0604020202020204" pitchFamily="34" charset="0"/>
                        </a:rPr>
                        <a:t>100.5</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100.1</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100.8</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535853579"/>
                  </a:ext>
                </a:extLst>
              </a:tr>
              <a:tr h="177003">
                <a:tc>
                  <a:txBody>
                    <a:bodyPr/>
                    <a:lstStyle/>
                    <a:p>
                      <a:pPr algn="l" fontAlgn="b"/>
                      <a:r>
                        <a:rPr lang="ru-RU" sz="1000" u="none" strike="noStrike" dirty="0">
                          <a:effectLst/>
                          <a:latin typeface="Arial" panose="020B0604020202020204" pitchFamily="34" charset="0"/>
                          <a:cs typeface="Arial" panose="020B0604020202020204" pitchFamily="34" charset="0"/>
                        </a:rPr>
                        <a:t>06.    ЭМ, ТАРИА, ЭМНЭЛГИЙН YЙЛЧИЛГЭЭ</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000" u="none" strike="noStrike">
                          <a:effectLst/>
                          <a:latin typeface="Arial" panose="020B0604020202020204" pitchFamily="34" charset="0"/>
                          <a:cs typeface="Arial" panose="020B0604020202020204" pitchFamily="34" charset="0"/>
                        </a:rPr>
                        <a:t>103.6</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000" u="none" strike="noStrike">
                          <a:effectLst/>
                          <a:latin typeface="Arial" panose="020B0604020202020204" pitchFamily="34" charset="0"/>
                          <a:cs typeface="Arial" panose="020B0604020202020204" pitchFamily="34" charset="0"/>
                        </a:rPr>
                        <a:t>102.0</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100.0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55717218"/>
                  </a:ext>
                </a:extLst>
              </a:tr>
              <a:tr h="177003">
                <a:tc>
                  <a:txBody>
                    <a:bodyPr/>
                    <a:lstStyle/>
                    <a:p>
                      <a:pPr algn="l" fontAlgn="b"/>
                      <a:r>
                        <a:rPr lang="mn-MN" sz="1000" u="none" strike="noStrike" dirty="0">
                          <a:effectLst/>
                          <a:latin typeface="Arial" panose="020B0604020202020204" pitchFamily="34" charset="0"/>
                          <a:cs typeface="Arial" panose="020B0604020202020204" pitchFamily="34" charset="0"/>
                        </a:rPr>
                        <a:t>07.    ТЭЭВЭР</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000" u="none" strike="noStrike">
                          <a:effectLst/>
                          <a:latin typeface="Arial" panose="020B0604020202020204" pitchFamily="34" charset="0"/>
                          <a:cs typeface="Arial" panose="020B0604020202020204" pitchFamily="34" charset="0"/>
                        </a:rPr>
                        <a:t>88.2</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000" u="none" strike="noStrike">
                          <a:effectLst/>
                          <a:latin typeface="Arial" panose="020B0604020202020204" pitchFamily="34" charset="0"/>
                          <a:cs typeface="Arial" panose="020B0604020202020204" pitchFamily="34" charset="0"/>
                        </a:rPr>
                        <a:t>88.1</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96.6</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32738280"/>
                  </a:ext>
                </a:extLst>
              </a:tr>
              <a:tr h="333183">
                <a:tc>
                  <a:txBody>
                    <a:bodyPr/>
                    <a:lstStyle/>
                    <a:p>
                      <a:pPr algn="l" fontAlgn="b"/>
                      <a:r>
                        <a:rPr lang="mn-MN" sz="1000" u="none" strike="noStrike" dirty="0">
                          <a:effectLst/>
                          <a:latin typeface="Arial" panose="020B0604020202020204" pitchFamily="34" charset="0"/>
                          <a:cs typeface="Arial" panose="020B0604020202020204" pitchFamily="34" charset="0"/>
                        </a:rPr>
                        <a:t>08.    ХОЛБООНЫ ХЭРЭГСЭЛ, ШУУДАНГИЙН </a:t>
                      </a:r>
                      <a:r>
                        <a:rPr lang="en-US" sz="1000" u="none" strike="noStrike" dirty="0">
                          <a:effectLst/>
                          <a:latin typeface="Arial" panose="020B0604020202020204" pitchFamily="34" charset="0"/>
                          <a:cs typeface="Arial" panose="020B0604020202020204" pitchFamily="34" charset="0"/>
                        </a:rPr>
                        <a:t>Y</a:t>
                      </a:r>
                      <a:r>
                        <a:rPr lang="mn-MN" sz="1000" u="none" strike="noStrike" dirty="0">
                          <a:effectLst/>
                          <a:latin typeface="Arial" panose="020B0604020202020204" pitchFamily="34" charset="0"/>
                          <a:cs typeface="Arial" panose="020B0604020202020204" pitchFamily="34" charset="0"/>
                        </a:rPr>
                        <a:t>ЙЛЧИЛГЭЭ</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000" u="none" strike="noStrike">
                          <a:effectLst/>
                          <a:latin typeface="Arial" panose="020B0604020202020204" pitchFamily="34" charset="0"/>
                          <a:cs typeface="Arial" panose="020B0604020202020204" pitchFamily="34" charset="0"/>
                        </a:rPr>
                        <a:t>100.0</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000" u="none" strike="noStrike">
                          <a:effectLst/>
                          <a:latin typeface="Arial" panose="020B0604020202020204" pitchFamily="34" charset="0"/>
                          <a:cs typeface="Arial" panose="020B0604020202020204" pitchFamily="34" charset="0"/>
                        </a:rPr>
                        <a:t>100.0</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100.0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20152396"/>
                  </a:ext>
                </a:extLst>
              </a:tr>
              <a:tr h="333183">
                <a:tc>
                  <a:txBody>
                    <a:bodyPr/>
                    <a:lstStyle/>
                    <a:p>
                      <a:pPr algn="l" fontAlgn="b"/>
                      <a:r>
                        <a:rPr lang="mn-MN" sz="1000" u="none" strike="noStrike" dirty="0">
                          <a:effectLst/>
                          <a:latin typeface="Arial" panose="020B0604020202020204" pitchFamily="34" charset="0"/>
                          <a:cs typeface="Arial" panose="020B0604020202020204" pitchFamily="34" charset="0"/>
                        </a:rPr>
                        <a:t>09.    АМРАЛТ, ЧӨЛӨӨТ ЦАГ, СОЁЛЫН БАРАА, </a:t>
                      </a:r>
                      <a:r>
                        <a:rPr lang="en-US" sz="1000" u="none" strike="noStrike" dirty="0">
                          <a:effectLst/>
                          <a:latin typeface="Arial" panose="020B0604020202020204" pitchFamily="34" charset="0"/>
                          <a:cs typeface="Arial" panose="020B0604020202020204" pitchFamily="34" charset="0"/>
                        </a:rPr>
                        <a:t>Y</a:t>
                      </a:r>
                      <a:r>
                        <a:rPr lang="mn-MN" sz="1000" u="none" strike="noStrike" dirty="0">
                          <a:effectLst/>
                          <a:latin typeface="Arial" panose="020B0604020202020204" pitchFamily="34" charset="0"/>
                          <a:cs typeface="Arial" panose="020B0604020202020204" pitchFamily="34" charset="0"/>
                        </a:rPr>
                        <a:t>ЙЛЧИЛГЭЭ</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100.2</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100.2</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100.2</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94313463"/>
                  </a:ext>
                </a:extLst>
              </a:tr>
              <a:tr h="177003">
                <a:tc>
                  <a:txBody>
                    <a:bodyPr/>
                    <a:lstStyle/>
                    <a:p>
                      <a:pPr algn="l" fontAlgn="b"/>
                      <a:r>
                        <a:rPr lang="mn-MN" sz="1000" u="none" strike="noStrike" dirty="0">
                          <a:effectLst/>
                          <a:latin typeface="Arial" panose="020B0604020202020204" pitchFamily="34" charset="0"/>
                          <a:cs typeface="Arial" panose="020B0604020202020204" pitchFamily="34" charset="0"/>
                        </a:rPr>
                        <a:t>10.    БОЛОВСРОЛЫН </a:t>
                      </a:r>
                      <a:r>
                        <a:rPr lang="en-US" sz="1000" u="none" strike="noStrike" dirty="0">
                          <a:effectLst/>
                          <a:latin typeface="Arial" panose="020B0604020202020204" pitchFamily="34" charset="0"/>
                          <a:cs typeface="Arial" panose="020B0604020202020204" pitchFamily="34" charset="0"/>
                        </a:rPr>
                        <a:t>Y</a:t>
                      </a:r>
                      <a:r>
                        <a:rPr lang="mn-MN" sz="1000" u="none" strike="noStrike" dirty="0">
                          <a:effectLst/>
                          <a:latin typeface="Arial" panose="020B0604020202020204" pitchFamily="34" charset="0"/>
                          <a:cs typeface="Arial" panose="020B0604020202020204" pitchFamily="34" charset="0"/>
                        </a:rPr>
                        <a:t>ЙЛЧИЛГЭЭ</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000" u="none" strike="noStrike">
                          <a:effectLst/>
                          <a:latin typeface="Arial" panose="020B0604020202020204" pitchFamily="34" charset="0"/>
                          <a:cs typeface="Arial" panose="020B0604020202020204" pitchFamily="34" charset="0"/>
                        </a:rPr>
                        <a:t>100.0</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100.0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100.0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59835235"/>
                  </a:ext>
                </a:extLst>
              </a:tr>
              <a:tr h="393957">
                <a:tc>
                  <a:txBody>
                    <a:bodyPr/>
                    <a:lstStyle/>
                    <a:p>
                      <a:pPr algn="l" fontAlgn="b"/>
                      <a:r>
                        <a:rPr lang="mn-MN" sz="1000" u="none" strike="noStrike" dirty="0">
                          <a:effectLst/>
                          <a:latin typeface="Arial" panose="020B0604020202020204" pitchFamily="34" charset="0"/>
                          <a:cs typeface="Arial" panose="020B0604020202020204" pitchFamily="34" charset="0"/>
                        </a:rPr>
                        <a:t>11.    ЗОЧИД БУУДАЛ, НИЙТИЙН ХООЛ, ДОТУУР БАЙРНЫ </a:t>
                      </a:r>
                      <a:r>
                        <a:rPr lang="en-US" sz="1000" u="none" strike="noStrike" dirty="0">
                          <a:effectLst/>
                          <a:latin typeface="Arial" panose="020B0604020202020204" pitchFamily="34" charset="0"/>
                          <a:cs typeface="Arial" panose="020B0604020202020204" pitchFamily="34" charset="0"/>
                        </a:rPr>
                        <a:t>Y</a:t>
                      </a:r>
                      <a:r>
                        <a:rPr lang="mn-MN" sz="1000" u="none" strike="noStrike" dirty="0">
                          <a:effectLst/>
                          <a:latin typeface="Arial" panose="020B0604020202020204" pitchFamily="34" charset="0"/>
                          <a:cs typeface="Arial" panose="020B0604020202020204" pitchFamily="34" charset="0"/>
                        </a:rPr>
                        <a:t>ЙЛЧИЛГЭЭ</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000" u="none" strike="noStrike">
                          <a:effectLst/>
                          <a:latin typeface="Arial" panose="020B0604020202020204" pitchFamily="34" charset="0"/>
                          <a:cs typeface="Arial" panose="020B0604020202020204" pitchFamily="34" charset="0"/>
                        </a:rPr>
                        <a:t>101.5</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101.5</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101.5</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8700757"/>
                  </a:ext>
                </a:extLst>
              </a:tr>
              <a:tr h="177003">
                <a:tc>
                  <a:txBody>
                    <a:bodyPr/>
                    <a:lstStyle/>
                    <a:p>
                      <a:pPr algn="l" fontAlgn="b"/>
                      <a:r>
                        <a:rPr lang="mn-MN" sz="1000" u="none" strike="noStrike" dirty="0">
                          <a:effectLst/>
                          <a:latin typeface="Arial" panose="020B0604020202020204" pitchFamily="34" charset="0"/>
                          <a:cs typeface="Arial" panose="020B0604020202020204" pitchFamily="34" charset="0"/>
                        </a:rPr>
                        <a:t>12.    БУСАД БАРАА, </a:t>
                      </a:r>
                      <a:r>
                        <a:rPr lang="en-US" sz="1000" u="none" strike="noStrike" dirty="0">
                          <a:effectLst/>
                          <a:latin typeface="Arial" panose="020B0604020202020204" pitchFamily="34" charset="0"/>
                          <a:cs typeface="Arial" panose="020B0604020202020204" pitchFamily="34" charset="0"/>
                        </a:rPr>
                        <a:t>Y</a:t>
                      </a:r>
                      <a:r>
                        <a:rPr lang="mn-MN" sz="1000" u="none" strike="noStrike" dirty="0">
                          <a:effectLst/>
                          <a:latin typeface="Arial" panose="020B0604020202020204" pitchFamily="34" charset="0"/>
                          <a:cs typeface="Arial" panose="020B0604020202020204" pitchFamily="34" charset="0"/>
                        </a:rPr>
                        <a:t>ЙЛЧИЛГЭЭ</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Arial" panose="020B0604020202020204" pitchFamily="34" charset="0"/>
                          <a:cs typeface="Arial" panose="020B0604020202020204" pitchFamily="34" charset="0"/>
                        </a:rPr>
                        <a:t>101.3</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Arial" panose="020B0604020202020204" pitchFamily="34" charset="0"/>
                          <a:cs typeface="Arial" panose="020B0604020202020204" pitchFamily="34" charset="0"/>
                        </a:rPr>
                        <a:t>101.2</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dirty="0">
                          <a:effectLst/>
                          <a:latin typeface="Arial" panose="020B0604020202020204" pitchFamily="34" charset="0"/>
                          <a:cs typeface="Arial" panose="020B0604020202020204" pitchFamily="34" charset="0"/>
                        </a:rPr>
                        <a:t>100.7</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2577295"/>
                  </a:ext>
                </a:extLst>
              </a:tr>
            </a:tbl>
          </a:graphicData>
        </a:graphic>
      </p:graphicFrame>
      <p:pic>
        <p:nvPicPr>
          <p:cNvPr id="3" name="Picture 2"/>
          <p:cNvPicPr>
            <a:picLocks noChangeAspect="1"/>
          </p:cNvPicPr>
          <p:nvPr/>
        </p:nvPicPr>
        <p:blipFill>
          <a:blip r:embed="rId3"/>
          <a:stretch>
            <a:fillRect/>
          </a:stretch>
        </p:blipFill>
        <p:spPr>
          <a:xfrm>
            <a:off x="1288707" y="990600"/>
            <a:ext cx="3514725" cy="4743450"/>
          </a:xfrm>
          <a:prstGeom prst="rect">
            <a:avLst/>
          </a:prstGeom>
        </p:spPr>
      </p:pic>
    </p:spTree>
    <p:extLst>
      <p:ext uri="{BB962C8B-B14F-4D97-AF65-F5344CB8AC3E}">
        <p14:creationId xmlns:p14="http://schemas.microsoft.com/office/powerpoint/2010/main" val="315145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bwMode="auto">
          <a:xfrm>
            <a:off x="1219200" y="210766"/>
            <a:ext cx="990600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Хөдөө аж ахуй</a:t>
            </a:r>
            <a:endParaRPr lang="mn-MN" sz="2400" b="1" dirty="0">
              <a:solidFill>
                <a:schemeClr val="bg1"/>
              </a:solidFill>
              <a:latin typeface="Arial" pitchFamily="34" charset="0"/>
              <a:cs typeface="Arial" pitchFamily="34" charset="0"/>
            </a:endParaRPr>
          </a:p>
        </p:txBody>
      </p:sp>
      <p:sp>
        <p:nvSpPr>
          <p:cNvPr id="5" name="Rectangle 4"/>
          <p:cNvSpPr/>
          <p:nvPr/>
        </p:nvSpPr>
        <p:spPr>
          <a:xfrm>
            <a:off x="1295400" y="990600"/>
            <a:ext cx="5334000" cy="2308324"/>
          </a:xfrm>
          <a:prstGeom prst="rect">
            <a:avLst/>
          </a:prstGeom>
        </p:spPr>
        <p:txBody>
          <a:bodyPr wrap="square">
            <a:spAutoFit/>
          </a:bodyPr>
          <a:lstStyle/>
          <a:p>
            <a:pPr algn="just"/>
            <a:r>
              <a:rPr lang="mn-MN" sz="1600" dirty="0">
                <a:latin typeface="Arial" panose="020B0604020202020204" pitchFamily="34" charset="0"/>
                <a:cs typeface="Arial" panose="020B0604020202020204" pitchFamily="34" charset="0"/>
              </a:rPr>
              <a:t>Аймгийн хэмжээнд 7 сарын 1-ний байдлаар оны эхний төллөх насны 1</a:t>
            </a:r>
            <a:r>
              <a:rPr lang="en-US" sz="1600" dirty="0">
                <a:latin typeface="Arial" panose="020B0604020202020204" pitchFamily="34" charset="0"/>
                <a:cs typeface="Arial" panose="020B0604020202020204" pitchFamily="34" charset="0"/>
              </a:rPr>
              <a:t>555.9</a:t>
            </a:r>
            <a:r>
              <a:rPr lang="mn-MN" sz="1600" dirty="0">
                <a:latin typeface="Arial" panose="020B0604020202020204" pitchFamily="34" charset="0"/>
                <a:cs typeface="Arial" panose="020B0604020202020204" pitchFamily="34" charset="0"/>
              </a:rPr>
              <a:t> мянган хээлтэгч малын 1</a:t>
            </a:r>
            <a:r>
              <a:rPr lang="en-US" sz="1600" dirty="0">
                <a:latin typeface="Arial" panose="020B0604020202020204" pitchFamily="34" charset="0"/>
                <a:cs typeface="Arial" panose="020B0604020202020204" pitchFamily="34" charset="0"/>
              </a:rPr>
              <a:t>295.7</a:t>
            </a:r>
            <a:r>
              <a:rPr lang="mn-MN" sz="1600" dirty="0">
                <a:latin typeface="Arial" panose="020B0604020202020204" pitchFamily="34" charset="0"/>
                <a:cs typeface="Arial" panose="020B0604020202020204" pitchFamily="34" charset="0"/>
              </a:rPr>
              <a:t> мянга </a:t>
            </a:r>
            <a:r>
              <a:rPr lang="en-US" sz="1600" dirty="0">
                <a:latin typeface="Arial" panose="020B0604020202020204" pitchFamily="34" charset="0"/>
                <a:cs typeface="Arial" panose="020B0604020202020204" pitchFamily="34" charset="0"/>
              </a:rPr>
              <a:t>(83.3%) </a:t>
            </a:r>
            <a:r>
              <a:rPr lang="mn-MN" sz="1600" dirty="0">
                <a:latin typeface="Arial" panose="020B0604020202020204" pitchFamily="34" charset="0"/>
                <a:cs typeface="Arial" panose="020B0604020202020204" pitchFamily="34" charset="0"/>
              </a:rPr>
              <a:t>нь төллөжээ. Гүүний 7</a:t>
            </a:r>
            <a:r>
              <a:rPr lang="en-US" sz="1600" dirty="0">
                <a:latin typeface="Arial" panose="020B0604020202020204" pitchFamily="34" charset="0"/>
                <a:cs typeface="Arial" panose="020B0604020202020204" pitchFamily="34" charset="0"/>
              </a:rPr>
              <a:t>8.5</a:t>
            </a:r>
            <a:r>
              <a:rPr lang="mn-MN" sz="1600" dirty="0">
                <a:latin typeface="Arial" panose="020B0604020202020204" pitchFamily="34" charset="0"/>
                <a:cs typeface="Arial" panose="020B0604020202020204" pitchFamily="34" charset="0"/>
              </a:rPr>
              <a:t> хувь, үнээний 80.3 хувь, ингэний </a:t>
            </a:r>
            <a:r>
              <a:rPr lang="en-US" sz="1600" dirty="0">
                <a:latin typeface="Arial" panose="020B0604020202020204" pitchFamily="34" charset="0"/>
                <a:cs typeface="Arial" panose="020B0604020202020204" pitchFamily="34" charset="0"/>
              </a:rPr>
              <a:t>51.4</a:t>
            </a:r>
            <a:r>
              <a:rPr lang="mn-MN" sz="1600" dirty="0">
                <a:latin typeface="Arial" panose="020B0604020202020204" pitchFamily="34" charset="0"/>
                <a:cs typeface="Arial" panose="020B0604020202020204" pitchFamily="34" charset="0"/>
              </a:rPr>
              <a:t> хувь, эм хонины </a:t>
            </a:r>
            <a:r>
              <a:rPr lang="en-US" sz="1600" dirty="0">
                <a:latin typeface="Arial" panose="020B0604020202020204" pitchFamily="34" charset="0"/>
                <a:cs typeface="Arial" panose="020B0604020202020204" pitchFamily="34" charset="0"/>
              </a:rPr>
              <a:t>86.0</a:t>
            </a:r>
            <a:r>
              <a:rPr lang="mn-MN" sz="1600" dirty="0">
                <a:latin typeface="Arial" panose="020B0604020202020204" pitchFamily="34" charset="0"/>
                <a:cs typeface="Arial" panose="020B0604020202020204" pitchFamily="34" charset="0"/>
              </a:rPr>
              <a:t> хувь, эм ямааны </a:t>
            </a:r>
            <a:r>
              <a:rPr lang="en-US" sz="1600" dirty="0">
                <a:latin typeface="Arial" panose="020B0604020202020204" pitchFamily="34" charset="0"/>
                <a:cs typeface="Arial" panose="020B0604020202020204" pitchFamily="34" charset="0"/>
              </a:rPr>
              <a:t>80.6</a:t>
            </a:r>
            <a:r>
              <a:rPr lang="mn-MN" sz="1600" dirty="0">
                <a:latin typeface="Arial" panose="020B0604020202020204" pitchFamily="34" charset="0"/>
                <a:cs typeface="Arial" panose="020B0604020202020204" pitchFamily="34" charset="0"/>
              </a:rPr>
              <a:t> хувь нь төллөж байна. Төллөлтийн хувь өмнөх оноос 4.1 пунктээр буурсан байна. Г</a:t>
            </a:r>
            <a:r>
              <a:rPr lang="en-US" sz="1600" dirty="0" err="1">
                <a:latin typeface="Arial" panose="020B0604020202020204" pitchFamily="34" charset="0"/>
                <a:cs typeface="Arial" panose="020B0604020202020204" pitchFamily="34" charset="0"/>
              </a:rPr>
              <a:t>арсан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төлийн</a:t>
            </a:r>
            <a:r>
              <a:rPr lang="en-US" sz="1600" dirty="0">
                <a:latin typeface="Arial" panose="020B0604020202020204" pitchFamily="34" charset="0"/>
                <a:cs typeface="Arial" panose="020B0604020202020204" pitchFamily="34" charset="0"/>
              </a:rPr>
              <a:t> 94.6 </a:t>
            </a:r>
            <a:r>
              <a:rPr lang="en-US" sz="1600" dirty="0" err="1">
                <a:latin typeface="Arial" panose="020B0604020202020204" pitchFamily="34" charset="0"/>
                <a:cs typeface="Arial" panose="020B0604020202020204" pitchFamily="34" charset="0"/>
              </a:rPr>
              <a:t>хувь</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буюу</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226.3 </a:t>
            </a:r>
            <a:r>
              <a:rPr lang="en-US" sz="1600" dirty="0" err="1">
                <a:latin typeface="Arial" panose="020B0604020202020204" pitchFamily="34" charset="0"/>
                <a:cs typeface="Arial" panose="020B0604020202020204" pitchFamily="34" charset="0"/>
              </a:rPr>
              <a:t>мянган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төл</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бойжиж</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a:t>
            </a:r>
            <a:r>
              <a:rPr lang="mn-MN" sz="1600" dirty="0">
                <a:latin typeface="Arial" panose="020B0604020202020204" pitchFamily="34" charset="0"/>
                <a:cs typeface="Arial" panose="020B0604020202020204" pitchFamily="34" charset="0"/>
              </a:rPr>
              <a:t>на. Төл бойжилтын хувь өмнөх оноос 4.3 пунктээр буурсан байна.</a:t>
            </a:r>
            <a:r>
              <a:rPr lang="mn-MN" sz="1600" dirty="0" smtClean="0">
                <a:latin typeface="Arial" pitchFamily="34" charset="0"/>
                <a:cs typeface="Arial" pitchFamily="34" charset="0"/>
              </a:rPr>
              <a:t> </a:t>
            </a:r>
            <a:endParaRPr lang="en-US" sz="1600" dirty="0">
              <a:latin typeface="Arial" pitchFamily="34" charset="0"/>
              <a:cs typeface="Arial" pitchFamily="34" charset="0"/>
            </a:endParaRPr>
          </a:p>
        </p:txBody>
      </p:sp>
      <p:sp>
        <p:nvSpPr>
          <p:cNvPr id="7" name="Rectangle 6"/>
          <p:cNvSpPr/>
          <p:nvPr/>
        </p:nvSpPr>
        <p:spPr>
          <a:xfrm>
            <a:off x="7010400" y="762000"/>
            <a:ext cx="4495800" cy="553998"/>
          </a:xfrm>
          <a:prstGeom prst="rect">
            <a:avLst/>
          </a:prstGeom>
        </p:spPr>
        <p:txBody>
          <a:bodyPr wrap="square">
            <a:spAutoFit/>
          </a:bodyPr>
          <a:lstStyle/>
          <a:p>
            <a:r>
              <a:rPr lang="mn-MN" sz="1600" b="1" dirty="0" smtClean="0">
                <a:latin typeface="Arial" pitchFamily="34" charset="0"/>
                <a:cs typeface="Arial" pitchFamily="34" charset="0"/>
              </a:rPr>
              <a:t>БОЙЖУУЛСАН ТӨЛ</a:t>
            </a:r>
            <a:r>
              <a:rPr lang="mn-MN" sz="1400" b="1" dirty="0" smtClean="0">
                <a:latin typeface="Arial" pitchFamily="34" charset="0"/>
                <a:cs typeface="Arial" pitchFamily="34" charset="0"/>
              </a:rPr>
              <a:t>, </a:t>
            </a:r>
            <a:r>
              <a:rPr lang="mn-MN" sz="1400" dirty="0" smtClean="0">
                <a:latin typeface="Arial" pitchFamily="34" charset="0"/>
                <a:cs typeface="Arial" pitchFamily="34" charset="0"/>
              </a:rPr>
              <a:t>төрлөөр, аймгийн дүнгээр,</a:t>
            </a:r>
            <a:endParaRPr lang="en-US" sz="1400" dirty="0" smtClean="0">
              <a:latin typeface="Arial" pitchFamily="34" charset="0"/>
              <a:cs typeface="Arial" pitchFamily="34" charset="0"/>
            </a:endParaRPr>
          </a:p>
          <a:p>
            <a:r>
              <a:rPr lang="mn-MN" sz="1400" dirty="0" smtClean="0">
                <a:latin typeface="Arial" pitchFamily="34" charset="0"/>
                <a:cs typeface="Arial" pitchFamily="34" charset="0"/>
              </a:rPr>
              <a:t> </a:t>
            </a:r>
            <a:r>
              <a:rPr lang="en-US" sz="1400" dirty="0" smtClean="0">
                <a:latin typeface="Arial" pitchFamily="34" charset="0"/>
                <a:cs typeface="Arial" pitchFamily="34" charset="0"/>
              </a:rPr>
              <a:t>           </a:t>
            </a:r>
            <a:r>
              <a:rPr lang="mn-MN" sz="1400" dirty="0" smtClean="0">
                <a:latin typeface="Arial" pitchFamily="34" charset="0"/>
                <a:cs typeface="Arial" pitchFamily="34" charset="0"/>
              </a:rPr>
              <a:t>жил бүрийн эхний </a:t>
            </a:r>
            <a:r>
              <a:rPr lang="en-US" sz="1400" dirty="0" smtClean="0">
                <a:latin typeface="Arial" pitchFamily="34" charset="0"/>
                <a:cs typeface="Arial" pitchFamily="34" charset="0"/>
              </a:rPr>
              <a:t>II </a:t>
            </a:r>
            <a:r>
              <a:rPr lang="mn-MN" sz="1400" dirty="0" smtClean="0">
                <a:latin typeface="Arial" pitchFamily="34" charset="0"/>
                <a:cs typeface="Arial" pitchFamily="34" charset="0"/>
              </a:rPr>
              <a:t>улиралд, толгой </a:t>
            </a:r>
            <a:endParaRPr lang="en-US" sz="1400" dirty="0">
              <a:latin typeface="Arial" pitchFamily="34" charset="0"/>
              <a:cs typeface="Arial" pitchFamily="34" charset="0"/>
            </a:endParaRPr>
          </a:p>
        </p:txBody>
      </p:sp>
      <p:graphicFrame>
        <p:nvGraphicFramePr>
          <p:cNvPr id="9" name="Table 8"/>
          <p:cNvGraphicFramePr>
            <a:graphicFrameLocks noGrp="1"/>
          </p:cNvGraphicFramePr>
          <p:nvPr/>
        </p:nvGraphicFramePr>
        <p:xfrm>
          <a:off x="2362200" y="762000"/>
          <a:ext cx="2895600" cy="253365"/>
        </p:xfrm>
        <a:graphic>
          <a:graphicData uri="http://schemas.openxmlformats.org/drawingml/2006/table">
            <a:tbl>
              <a:tblPr/>
              <a:tblGrid>
                <a:gridCol w="2895600">
                  <a:extLst>
                    <a:ext uri="{9D8B030D-6E8A-4147-A177-3AD203B41FA5}">
                      <a16:colId xmlns:a16="http://schemas.microsoft.com/office/drawing/2014/main" val="20000"/>
                    </a:ext>
                  </a:extLst>
                </a:gridCol>
              </a:tblGrid>
              <a:tr h="228600">
                <a:tc>
                  <a:txBody>
                    <a:bodyPr/>
                    <a:lstStyle/>
                    <a:p>
                      <a:pPr algn="ctr" fontAlgn="b"/>
                      <a:r>
                        <a:rPr lang="mn-MN" sz="1600" b="1" i="0" u="none" strike="noStrike" dirty="0" smtClean="0">
                          <a:solidFill>
                            <a:srgbClr val="000000"/>
                          </a:solidFill>
                          <a:latin typeface="Arial"/>
                        </a:rPr>
                        <a:t>МАЛ ТӨЛЛӨЛТ</a:t>
                      </a:r>
                      <a:endParaRPr lang="mn-MN" sz="1600" b="1" i="0" u="none" strike="noStrike" dirty="0">
                        <a:solidFill>
                          <a:srgbClr val="000000"/>
                        </a:solidFill>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38265012"/>
              </p:ext>
            </p:extLst>
          </p:nvPr>
        </p:nvGraphicFramePr>
        <p:xfrm>
          <a:off x="6705600" y="1371600"/>
          <a:ext cx="5029200" cy="1676402"/>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tblGrid>
              <a:tr h="239486">
                <a:tc>
                  <a:txBody>
                    <a:bodyPr/>
                    <a:lstStyle/>
                    <a:p>
                      <a:pPr algn="ctr" rtl="0" fontAlgn="b"/>
                      <a:r>
                        <a:rPr lang="en-US" sz="1200" b="0" i="0" u="none" strike="noStrike" dirty="0">
                          <a:solidFill>
                            <a:srgbClr val="000000"/>
                          </a:solidFill>
                          <a:latin typeface="Arial"/>
                        </a:rPr>
                        <a:t>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2016 I-VI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2017 I-VI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2018 I-VI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smtClean="0">
                          <a:solidFill>
                            <a:srgbClr val="000000"/>
                          </a:solidFill>
                          <a:latin typeface="Arial"/>
                        </a:rPr>
                        <a:t>2019 </a:t>
                      </a:r>
                      <a:r>
                        <a:rPr lang="en-US" sz="1200" b="0" i="0" u="none" strike="noStrike" dirty="0">
                          <a:solidFill>
                            <a:srgbClr val="000000"/>
                          </a:solidFill>
                          <a:latin typeface="Arial"/>
                        </a:rPr>
                        <a:t>I-VI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smtClean="0">
                          <a:solidFill>
                            <a:srgbClr val="000000"/>
                          </a:solidFill>
                          <a:latin typeface="Arial"/>
                        </a:rPr>
                        <a:t>2020 </a:t>
                      </a:r>
                      <a:r>
                        <a:rPr lang="en-US" sz="1200" b="0" i="0" u="none" strike="noStrike" dirty="0">
                          <a:solidFill>
                            <a:srgbClr val="000000"/>
                          </a:solidFill>
                          <a:latin typeface="Arial"/>
                        </a:rPr>
                        <a:t>I-VI </a:t>
                      </a:r>
                    </a:p>
                  </a:txBody>
                  <a:tcPr marL="0" marR="0" marT="0" marB="0" anchor="b">
                    <a:lnL>
                      <a:noFill/>
                    </a:lnL>
                    <a:lnR>
                      <a:noFill/>
                    </a:lnR>
                    <a:lnT>
                      <a:noFill/>
                    </a:lnT>
                    <a:lnB>
                      <a:noFill/>
                    </a:lnB>
                    <a:solidFill>
                      <a:srgbClr val="FAC090"/>
                    </a:solidFill>
                  </a:tcPr>
                </a:tc>
                <a:extLst>
                  <a:ext uri="{0D108BD9-81ED-4DB2-BD59-A6C34878D82A}">
                    <a16:rowId xmlns:a16="http://schemas.microsoft.com/office/drawing/2014/main" val="10000"/>
                  </a:ext>
                </a:extLst>
              </a:tr>
              <a:tr h="239486">
                <a:tc>
                  <a:txBody>
                    <a:bodyPr/>
                    <a:lstStyle/>
                    <a:p>
                      <a:pPr algn="ctr" rtl="0" fontAlgn="b"/>
                      <a:r>
                        <a:rPr lang="mn-MN" sz="1200" b="1" i="0" u="none" strike="noStrike">
                          <a:solidFill>
                            <a:srgbClr val="000000"/>
                          </a:solidFill>
                          <a:latin typeface="Arial"/>
                        </a:rPr>
                        <a:t>Бүгд</a:t>
                      </a:r>
                    </a:p>
                  </a:txBody>
                  <a:tcPr marL="0" marR="0" marT="0" marB="0" anchor="b">
                    <a:lnL>
                      <a:noFill/>
                    </a:lnL>
                    <a:lnR>
                      <a:noFill/>
                    </a:lnR>
                    <a:lnT>
                      <a:noFill/>
                    </a:lnT>
                    <a:lnB>
                      <a:noFill/>
                    </a:lnB>
                  </a:tcPr>
                </a:tc>
                <a:tc>
                  <a:txBody>
                    <a:bodyPr/>
                    <a:lstStyle/>
                    <a:p>
                      <a:pPr algn="ctr" rtl="0" fontAlgn="b"/>
                      <a:r>
                        <a:rPr lang="en-US" sz="1200" b="1" i="0" u="none" strike="noStrike" dirty="0">
                          <a:solidFill>
                            <a:srgbClr val="000000"/>
                          </a:solidFill>
                          <a:latin typeface="Arial"/>
                        </a:rPr>
                        <a:t>1041417</a:t>
                      </a:r>
                    </a:p>
                  </a:txBody>
                  <a:tcPr marL="0" marR="0" marT="0" marB="0" anchor="b">
                    <a:lnL>
                      <a:noFill/>
                    </a:lnL>
                    <a:lnR>
                      <a:noFill/>
                    </a:lnR>
                    <a:lnT>
                      <a:noFill/>
                    </a:lnT>
                    <a:lnB>
                      <a:noFill/>
                    </a:lnB>
                  </a:tcPr>
                </a:tc>
                <a:tc>
                  <a:txBody>
                    <a:bodyPr/>
                    <a:lstStyle/>
                    <a:p>
                      <a:pPr algn="ctr" rtl="0" fontAlgn="b"/>
                      <a:r>
                        <a:rPr lang="en-US" sz="1200" b="1" i="0" u="none" strike="noStrike" dirty="0">
                          <a:solidFill>
                            <a:srgbClr val="000000"/>
                          </a:solidFill>
                          <a:latin typeface="Arial"/>
                        </a:rPr>
                        <a:t>1214169</a:t>
                      </a:r>
                    </a:p>
                  </a:txBody>
                  <a:tcPr marL="0" marR="0" marT="0" marB="0" anchor="b">
                    <a:lnL>
                      <a:noFill/>
                    </a:lnL>
                    <a:lnR>
                      <a:noFill/>
                    </a:lnR>
                    <a:lnT>
                      <a:noFill/>
                    </a:lnT>
                    <a:lnB>
                      <a:noFill/>
                    </a:lnB>
                  </a:tcPr>
                </a:tc>
                <a:tc>
                  <a:txBody>
                    <a:bodyPr/>
                    <a:lstStyle/>
                    <a:p>
                      <a:pPr algn="ctr" rtl="0" fontAlgn="b"/>
                      <a:r>
                        <a:rPr lang="en-US" sz="1200" b="1" i="0" u="none" strike="noStrike" dirty="0">
                          <a:solidFill>
                            <a:srgbClr val="000000"/>
                          </a:solidFill>
                          <a:latin typeface="Arial"/>
                        </a:rPr>
                        <a:t>1001187</a:t>
                      </a:r>
                    </a:p>
                  </a:txBody>
                  <a:tcPr marL="0" marR="0" marT="0" marB="0" anchor="b">
                    <a:lnL>
                      <a:noFill/>
                    </a:lnL>
                    <a:lnR>
                      <a:noFill/>
                    </a:lnR>
                    <a:lnT>
                      <a:noFill/>
                    </a:lnT>
                    <a:lnB>
                      <a:noFill/>
                    </a:lnB>
                  </a:tcPr>
                </a:tc>
                <a:tc>
                  <a:txBody>
                    <a:bodyPr/>
                    <a:lstStyle/>
                    <a:p>
                      <a:pPr algn="ctr" rtl="0" fontAlgn="b"/>
                      <a:r>
                        <a:rPr lang="en-US" sz="1200" b="1" i="0" u="none" strike="noStrike" dirty="0" smtClean="0">
                          <a:solidFill>
                            <a:srgbClr val="000000"/>
                          </a:solidFill>
                          <a:latin typeface="Arial"/>
                        </a:rPr>
                        <a:t>1298578</a:t>
                      </a:r>
                      <a:endParaRPr lang="en-US" sz="1200" b="1" i="0" u="none" strike="noStrike" dirty="0">
                        <a:solidFill>
                          <a:srgbClr val="000000"/>
                        </a:solidFill>
                        <a:latin typeface="Arial"/>
                      </a:endParaRPr>
                    </a:p>
                  </a:txBody>
                  <a:tcPr marL="0" marR="0" marT="0" marB="0" anchor="b">
                    <a:lnL>
                      <a:noFill/>
                    </a:lnL>
                    <a:lnR>
                      <a:noFill/>
                    </a:lnR>
                    <a:lnT>
                      <a:noFill/>
                    </a:lnT>
                    <a:lnB>
                      <a:noFill/>
                    </a:lnB>
                  </a:tcPr>
                </a:tc>
                <a:tc>
                  <a:txBody>
                    <a:bodyPr/>
                    <a:lstStyle/>
                    <a:p>
                      <a:pPr algn="ctr" rtl="0" fontAlgn="b"/>
                      <a:r>
                        <a:rPr lang="en-US" sz="1200" b="1" i="0" u="none" strike="noStrike" dirty="0" smtClean="0">
                          <a:solidFill>
                            <a:srgbClr val="000000"/>
                          </a:solidFill>
                          <a:latin typeface="Arial"/>
                        </a:rPr>
                        <a:t>1226261</a:t>
                      </a:r>
                      <a:endParaRPr lang="en-US" sz="1200" b="1"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239486">
                <a:tc>
                  <a:txBody>
                    <a:bodyPr/>
                    <a:lstStyle/>
                    <a:p>
                      <a:pPr algn="ctr" rtl="0" fontAlgn="b"/>
                      <a:r>
                        <a:rPr lang="mn-MN" sz="1200" b="0" i="0" u="none" strike="noStrike">
                          <a:solidFill>
                            <a:srgbClr val="000000"/>
                          </a:solidFill>
                          <a:latin typeface="Arial"/>
                        </a:rPr>
                        <a:t>Унага</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36130</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41453</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40332</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smtClean="0">
                          <a:solidFill>
                            <a:srgbClr val="000000"/>
                          </a:solidFill>
                          <a:latin typeface="Arial"/>
                        </a:rPr>
                        <a:t>51004</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smtClean="0">
                          <a:solidFill>
                            <a:srgbClr val="000000"/>
                          </a:solidFill>
                          <a:latin typeface="Arial"/>
                        </a:rPr>
                        <a:t>55040</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FAC090"/>
                    </a:solidFill>
                  </a:tcPr>
                </a:tc>
                <a:extLst>
                  <a:ext uri="{0D108BD9-81ED-4DB2-BD59-A6C34878D82A}">
                    <a16:rowId xmlns:a16="http://schemas.microsoft.com/office/drawing/2014/main" val="10002"/>
                  </a:ext>
                </a:extLst>
              </a:tr>
              <a:tr h="239486">
                <a:tc>
                  <a:txBody>
                    <a:bodyPr/>
                    <a:lstStyle/>
                    <a:p>
                      <a:pPr algn="ctr" rtl="0" fontAlgn="b"/>
                      <a:r>
                        <a:rPr lang="mn-MN" sz="1200" b="0" i="0" u="none" strike="noStrike">
                          <a:solidFill>
                            <a:srgbClr val="000000"/>
                          </a:solidFill>
                          <a:latin typeface="Arial"/>
                        </a:rPr>
                        <a:t>Тугал</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45599</a:t>
                      </a:r>
                    </a:p>
                  </a:txBody>
                  <a:tcPr marL="0" marR="0" marT="0" marB="0" anchor="b">
                    <a:lnL>
                      <a:noFill/>
                    </a:lnL>
                    <a:lnR>
                      <a:noFill/>
                    </a:lnR>
                    <a:lnT>
                      <a:noFill/>
                    </a:lnT>
                    <a:lnB>
                      <a:noFill/>
                    </a:lnB>
                  </a:tcPr>
                </a:tc>
                <a:tc>
                  <a:txBody>
                    <a:bodyPr/>
                    <a:lstStyle/>
                    <a:p>
                      <a:pPr algn="ctr" rtl="0" fontAlgn="b"/>
                      <a:r>
                        <a:rPr lang="en-US" sz="1200" b="0" i="0" u="none" strike="noStrike" dirty="0">
                          <a:solidFill>
                            <a:srgbClr val="000000"/>
                          </a:solidFill>
                          <a:latin typeface="Arial"/>
                        </a:rPr>
                        <a:t>51773</a:t>
                      </a:r>
                    </a:p>
                  </a:txBody>
                  <a:tcPr marL="0" marR="0" marT="0" marB="0" anchor="b">
                    <a:lnL>
                      <a:noFill/>
                    </a:lnL>
                    <a:lnR>
                      <a:noFill/>
                    </a:lnR>
                    <a:lnT>
                      <a:noFill/>
                    </a:lnT>
                    <a:lnB>
                      <a:noFill/>
                    </a:lnB>
                  </a:tcPr>
                </a:tc>
                <a:tc>
                  <a:txBody>
                    <a:bodyPr/>
                    <a:lstStyle/>
                    <a:p>
                      <a:pPr algn="ctr" rtl="0" fontAlgn="b"/>
                      <a:r>
                        <a:rPr lang="en-US" sz="1200" b="0" i="0" u="none" strike="noStrike" dirty="0">
                          <a:solidFill>
                            <a:srgbClr val="000000"/>
                          </a:solidFill>
                          <a:latin typeface="Arial"/>
                        </a:rPr>
                        <a:t>52672</a:t>
                      </a:r>
                    </a:p>
                  </a:txBody>
                  <a:tcPr marL="0" marR="0" marT="0" marB="0" anchor="b">
                    <a:lnL>
                      <a:noFill/>
                    </a:lnL>
                    <a:lnR>
                      <a:noFill/>
                    </a:lnR>
                    <a:lnT>
                      <a:noFill/>
                    </a:lnT>
                    <a:lnB>
                      <a:noFill/>
                    </a:lnB>
                  </a:tcPr>
                </a:tc>
                <a:tc>
                  <a:txBody>
                    <a:bodyPr/>
                    <a:lstStyle/>
                    <a:p>
                      <a:pPr algn="ctr" rtl="0" fontAlgn="b"/>
                      <a:r>
                        <a:rPr lang="en-US" sz="1200" b="0" i="0" u="none" strike="noStrike" dirty="0" smtClean="0">
                          <a:solidFill>
                            <a:srgbClr val="000000"/>
                          </a:solidFill>
                          <a:latin typeface="Arial"/>
                        </a:rPr>
                        <a:t>61912</a:t>
                      </a:r>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ctr" rtl="0" fontAlgn="b"/>
                      <a:r>
                        <a:rPr lang="en-US" sz="1200" b="0" i="0" u="none" strike="noStrike" dirty="0" smtClean="0">
                          <a:solidFill>
                            <a:srgbClr val="000000"/>
                          </a:solidFill>
                          <a:latin typeface="Arial"/>
                        </a:rPr>
                        <a:t>65002</a:t>
                      </a:r>
                      <a:endParaRPr lang="en-US" sz="12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239486">
                <a:tc>
                  <a:txBody>
                    <a:bodyPr/>
                    <a:lstStyle/>
                    <a:p>
                      <a:pPr algn="ctr" rtl="0" fontAlgn="b"/>
                      <a:r>
                        <a:rPr lang="mn-MN" sz="1200" b="0" i="0" u="none" strike="noStrike">
                          <a:solidFill>
                            <a:srgbClr val="000000"/>
                          </a:solidFill>
                          <a:latin typeface="Arial"/>
                        </a:rPr>
                        <a:t>Ботго</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841</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1058</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899</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smtClean="0">
                          <a:solidFill>
                            <a:srgbClr val="000000"/>
                          </a:solidFill>
                          <a:latin typeface="Arial"/>
                        </a:rPr>
                        <a:t>1011</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smtClean="0">
                          <a:solidFill>
                            <a:srgbClr val="000000"/>
                          </a:solidFill>
                          <a:latin typeface="Arial"/>
                        </a:rPr>
                        <a:t>1167</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FAC090"/>
                    </a:solidFill>
                  </a:tcPr>
                </a:tc>
                <a:extLst>
                  <a:ext uri="{0D108BD9-81ED-4DB2-BD59-A6C34878D82A}">
                    <a16:rowId xmlns:a16="http://schemas.microsoft.com/office/drawing/2014/main" val="10004"/>
                  </a:ext>
                </a:extLst>
              </a:tr>
              <a:tr h="239486">
                <a:tc>
                  <a:txBody>
                    <a:bodyPr/>
                    <a:lstStyle/>
                    <a:p>
                      <a:pPr algn="ctr" rtl="0" fontAlgn="b"/>
                      <a:r>
                        <a:rPr lang="mn-MN" sz="1200" b="0" i="0" u="none" strike="noStrike">
                          <a:solidFill>
                            <a:srgbClr val="000000"/>
                          </a:solidFill>
                          <a:latin typeface="Arial"/>
                        </a:rPr>
                        <a:t>Хурга</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566931</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652670</a:t>
                      </a:r>
                    </a:p>
                  </a:txBody>
                  <a:tcPr marL="0" marR="0" marT="0" marB="0" anchor="b">
                    <a:lnL>
                      <a:noFill/>
                    </a:lnL>
                    <a:lnR>
                      <a:noFill/>
                    </a:lnR>
                    <a:lnT>
                      <a:noFill/>
                    </a:lnT>
                    <a:lnB>
                      <a:noFill/>
                    </a:lnB>
                  </a:tcPr>
                </a:tc>
                <a:tc>
                  <a:txBody>
                    <a:bodyPr/>
                    <a:lstStyle/>
                    <a:p>
                      <a:pPr algn="ctr" rtl="0" fontAlgn="b"/>
                      <a:r>
                        <a:rPr lang="en-US" sz="1200" b="0" i="0" u="none" strike="noStrike" dirty="0">
                          <a:solidFill>
                            <a:srgbClr val="000000"/>
                          </a:solidFill>
                          <a:latin typeface="Arial"/>
                        </a:rPr>
                        <a:t>566798</a:t>
                      </a:r>
                    </a:p>
                  </a:txBody>
                  <a:tcPr marL="0" marR="0" marT="0" marB="0" anchor="b">
                    <a:lnL>
                      <a:noFill/>
                    </a:lnL>
                    <a:lnR>
                      <a:noFill/>
                    </a:lnR>
                    <a:lnT>
                      <a:noFill/>
                    </a:lnT>
                    <a:lnB>
                      <a:noFill/>
                    </a:lnB>
                  </a:tcPr>
                </a:tc>
                <a:tc>
                  <a:txBody>
                    <a:bodyPr/>
                    <a:lstStyle/>
                    <a:p>
                      <a:pPr algn="ctr" rtl="0" fontAlgn="b"/>
                      <a:r>
                        <a:rPr lang="en-US" sz="1200" b="0" i="0" u="none" strike="noStrike" dirty="0" smtClean="0">
                          <a:solidFill>
                            <a:srgbClr val="000000"/>
                          </a:solidFill>
                          <a:latin typeface="Arial"/>
                        </a:rPr>
                        <a:t>713340</a:t>
                      </a:r>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ctr" rtl="0" fontAlgn="b"/>
                      <a:r>
                        <a:rPr lang="en-US" sz="1200" b="0" i="0" u="none" strike="noStrike" dirty="0" smtClean="0">
                          <a:solidFill>
                            <a:srgbClr val="000000"/>
                          </a:solidFill>
                          <a:latin typeface="Arial"/>
                        </a:rPr>
                        <a:t>668008</a:t>
                      </a:r>
                      <a:endParaRPr lang="en-US" sz="12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5"/>
                  </a:ext>
                </a:extLst>
              </a:tr>
              <a:tr h="239486">
                <a:tc>
                  <a:txBody>
                    <a:bodyPr/>
                    <a:lstStyle/>
                    <a:p>
                      <a:pPr algn="ctr" rtl="0" fontAlgn="b"/>
                      <a:r>
                        <a:rPr lang="mn-MN" sz="1200" b="0" i="0" u="none" strike="noStrike">
                          <a:solidFill>
                            <a:srgbClr val="000000"/>
                          </a:solidFill>
                          <a:latin typeface="Arial"/>
                        </a:rPr>
                        <a:t>Ишиг</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391916</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467215</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340486</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smtClean="0">
                          <a:solidFill>
                            <a:srgbClr val="000000"/>
                          </a:solidFill>
                          <a:latin typeface="Arial"/>
                        </a:rPr>
                        <a:t>471311</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smtClean="0">
                          <a:solidFill>
                            <a:srgbClr val="000000"/>
                          </a:solidFill>
                          <a:latin typeface="Arial"/>
                        </a:rPr>
                        <a:t>437044</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FAC090"/>
                    </a:solidFill>
                  </a:tcPr>
                </a:tc>
                <a:extLst>
                  <a:ext uri="{0D108BD9-81ED-4DB2-BD59-A6C34878D82A}">
                    <a16:rowId xmlns:a16="http://schemas.microsoft.com/office/drawing/2014/main" val="10006"/>
                  </a:ext>
                </a:extLst>
              </a:tr>
            </a:tbl>
          </a:graphicData>
        </a:graphic>
      </p:graphicFrame>
      <p:sp>
        <p:nvSpPr>
          <p:cNvPr id="2" name="Rectangle 1"/>
          <p:cNvSpPr/>
          <p:nvPr/>
        </p:nvSpPr>
        <p:spPr>
          <a:xfrm>
            <a:off x="3962400" y="3354526"/>
            <a:ext cx="5982920" cy="369332"/>
          </a:xfrm>
          <a:prstGeom prst="rect">
            <a:avLst/>
          </a:prstGeom>
        </p:spPr>
        <p:txBody>
          <a:bodyPr wrap="none">
            <a:spAutoFit/>
          </a:bodyPr>
          <a:lstStyle/>
          <a:p>
            <a:pPr algn="just"/>
            <a:r>
              <a:rPr lang="mn-MN" b="1" dirty="0">
                <a:latin typeface="Arial" pitchFamily="34" charset="0"/>
                <a:cs typeface="Arial" pitchFamily="34" charset="0"/>
              </a:rPr>
              <a:t>БОЙЖСОН ТӨЛ</a:t>
            </a:r>
            <a:r>
              <a:rPr lang="mn-MN" dirty="0">
                <a:latin typeface="Arial" pitchFamily="34" charset="0"/>
                <a:cs typeface="Arial" pitchFamily="34" charset="0"/>
              </a:rPr>
              <a:t>, жил бүрийн эхний </a:t>
            </a:r>
            <a:r>
              <a:rPr lang="en-US" dirty="0">
                <a:latin typeface="Arial" pitchFamily="34" charset="0"/>
                <a:cs typeface="Arial" pitchFamily="34" charset="0"/>
              </a:rPr>
              <a:t>II </a:t>
            </a:r>
            <a:r>
              <a:rPr lang="mn-MN" dirty="0">
                <a:latin typeface="Arial" pitchFamily="34" charset="0"/>
                <a:cs typeface="Arial" pitchFamily="34" charset="0"/>
              </a:rPr>
              <a:t>улиралд, толгой</a:t>
            </a:r>
            <a:endParaRPr lang="en-US" dirty="0">
              <a:latin typeface="Arial" pitchFamily="34" charset="0"/>
              <a:cs typeface="Arial"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1264547537"/>
              </p:ext>
            </p:extLst>
          </p:nvPr>
        </p:nvGraphicFramePr>
        <p:xfrm>
          <a:off x="1905000" y="3998093"/>
          <a:ext cx="9220200" cy="19829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bwMode="auto">
          <a:xfrm>
            <a:off x="1219200" y="389361"/>
            <a:ext cx="975360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Хөдөө аж ахуй</a:t>
            </a:r>
            <a:endParaRPr lang="mn-MN" sz="2400" b="1" dirty="0">
              <a:solidFill>
                <a:schemeClr val="bg1"/>
              </a:solidFill>
              <a:latin typeface="Arial" pitchFamily="34" charset="0"/>
              <a:cs typeface="Arial" pitchFamily="34" charset="0"/>
            </a:endParaRPr>
          </a:p>
        </p:txBody>
      </p:sp>
      <p:sp>
        <p:nvSpPr>
          <p:cNvPr id="5" name="Rectangle 4"/>
          <p:cNvSpPr/>
          <p:nvPr/>
        </p:nvSpPr>
        <p:spPr>
          <a:xfrm>
            <a:off x="1295400" y="1295400"/>
            <a:ext cx="5105400" cy="2062103"/>
          </a:xfrm>
          <a:prstGeom prst="rect">
            <a:avLst/>
          </a:prstGeom>
        </p:spPr>
        <p:txBody>
          <a:bodyPr wrap="square">
            <a:spAutoFit/>
          </a:bodyPr>
          <a:lstStyle/>
          <a:p>
            <a:pPr algn="just"/>
            <a:r>
              <a:rPr lang="en-US" sz="1600" dirty="0" smtClean="0">
                <a:latin typeface="Arial" panose="020B0604020202020204" pitchFamily="34" charset="0"/>
                <a:cs typeface="Arial" panose="020B0604020202020204" pitchFamily="34" charset="0"/>
              </a:rPr>
              <a:t>	</a:t>
            </a:r>
            <a:r>
              <a:rPr lang="mn-MN" sz="1500" dirty="0" smtClean="0">
                <a:latin typeface="Arial" pitchFamily="34" charset="0"/>
                <a:cs typeface="Arial" pitchFamily="34" charset="0"/>
              </a:rPr>
              <a:t> </a:t>
            </a:r>
            <a:r>
              <a:rPr lang="en-US" sz="1600" dirty="0" err="1">
                <a:latin typeface="Arial" panose="020B0604020202020204" pitchFamily="34" charset="0"/>
                <a:cs typeface="Arial" panose="020B0604020202020204" pitchFamily="34" charset="0"/>
              </a:rPr>
              <a:t>Эхний</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хагас жилд </a:t>
            </a:r>
            <a:r>
              <a:rPr lang="en-US" sz="1600" dirty="0" err="1">
                <a:latin typeface="Arial" panose="020B0604020202020204" pitchFamily="34" charset="0"/>
                <a:cs typeface="Arial" panose="020B0604020202020204" pitchFamily="34" charset="0"/>
              </a:rPr>
              <a:t>аймгийн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дүнгээр</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93.4 </a:t>
            </a:r>
            <a:r>
              <a:rPr lang="en-US" sz="1600" dirty="0" err="1">
                <a:latin typeface="Arial" panose="020B0604020202020204" pitchFamily="34" charset="0"/>
                <a:cs typeface="Arial" panose="020B0604020202020204" pitchFamily="34" charset="0"/>
              </a:rPr>
              <a:t>мянган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том</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мал</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зүй</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бусаар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хорогдсон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нь</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оны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эхний</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малын</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2.4 </a:t>
            </a:r>
            <a:r>
              <a:rPr lang="en-US" sz="1600" dirty="0" err="1">
                <a:latin typeface="Arial" panose="020B0604020202020204" pitchFamily="34" charset="0"/>
                <a:cs typeface="Arial" panose="020B0604020202020204" pitchFamily="34" charset="0"/>
              </a:rPr>
              <a:t>хувь</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нийт</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хорогдолд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өвчний</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хорогдол</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0.06 </a:t>
            </a:r>
            <a:r>
              <a:rPr lang="en-US" sz="1600" dirty="0" err="1">
                <a:latin typeface="Arial" panose="020B0604020202020204" pitchFamily="34" charset="0"/>
                <a:cs typeface="Arial" panose="020B0604020202020204" pitchFamily="34" charset="0"/>
              </a:rPr>
              <a:t>хувь</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хээлтэгч малын хорогдол 19.5 хувь, </a:t>
            </a:r>
            <a:r>
              <a:rPr lang="en-US" sz="1600" dirty="0" err="1">
                <a:latin typeface="Arial" panose="020B0604020202020204" pitchFamily="34" charset="0"/>
                <a:cs typeface="Arial" panose="020B0604020202020204" pitchFamily="34" charset="0"/>
              </a:rPr>
              <a:t>бог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малын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хорогдол</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88.6 хувийг тус тус </a:t>
            </a:r>
            <a:r>
              <a:rPr lang="en-US" sz="1600" dirty="0" err="1">
                <a:latin typeface="Arial" panose="020B0604020202020204" pitchFamily="34" charset="0"/>
                <a:cs typeface="Arial" panose="020B0604020202020204" pitchFamily="34" charset="0"/>
              </a:rPr>
              <a:t>эзэлж</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байна</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Том</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малын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зүй</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бусын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хорогдлыг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өнгөрсөн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оны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мөн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үетэй</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харьцуулахад</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75.2 </a:t>
            </a:r>
            <a:r>
              <a:rPr lang="en-US" sz="1600" dirty="0" err="1">
                <a:latin typeface="Arial" panose="020B0604020202020204" pitchFamily="34" charset="0"/>
                <a:cs typeface="Arial" panose="020B0604020202020204" pitchFamily="34" charset="0"/>
              </a:rPr>
              <a:t>мянгаар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буюу</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5.1 </a:t>
            </a:r>
            <a:r>
              <a:rPr lang="en-US" sz="1600" dirty="0" err="1">
                <a:latin typeface="Arial" panose="020B0604020202020204" pitchFamily="34" charset="0"/>
                <a:cs typeface="Arial" panose="020B0604020202020204" pitchFamily="34" charset="0"/>
              </a:rPr>
              <a:t>дахин</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өссөн байна.</a:t>
            </a:r>
            <a:endParaRPr lang="en-US" sz="1500" dirty="0">
              <a:latin typeface="Arial" pitchFamily="34" charset="0"/>
              <a:cs typeface="Arial" pitchFamily="34" charset="0"/>
            </a:endParaRPr>
          </a:p>
        </p:txBody>
      </p:sp>
      <p:graphicFrame>
        <p:nvGraphicFramePr>
          <p:cNvPr id="6" name="Table 5"/>
          <p:cNvGraphicFramePr>
            <a:graphicFrameLocks noGrp="1"/>
          </p:cNvGraphicFramePr>
          <p:nvPr/>
        </p:nvGraphicFramePr>
        <p:xfrm>
          <a:off x="2362200" y="990601"/>
          <a:ext cx="3124200" cy="304800"/>
        </p:xfrm>
        <a:graphic>
          <a:graphicData uri="http://schemas.openxmlformats.org/drawingml/2006/table">
            <a:tbl>
              <a:tblPr/>
              <a:tblGrid>
                <a:gridCol w="3124200">
                  <a:extLst>
                    <a:ext uri="{9D8B030D-6E8A-4147-A177-3AD203B41FA5}">
                      <a16:colId xmlns:a16="http://schemas.microsoft.com/office/drawing/2014/main" val="20000"/>
                    </a:ext>
                  </a:extLst>
                </a:gridCol>
              </a:tblGrid>
              <a:tr h="304800">
                <a:tc>
                  <a:txBody>
                    <a:bodyPr/>
                    <a:lstStyle/>
                    <a:p>
                      <a:pPr algn="l" fontAlgn="b"/>
                      <a:r>
                        <a:rPr lang="ru-RU" sz="1400" b="1" i="0" u="none" strike="noStrike" dirty="0">
                          <a:solidFill>
                            <a:srgbClr val="000000"/>
                          </a:solidFill>
                          <a:latin typeface="Arial" pitchFamily="34" charset="0"/>
                          <a:cs typeface="Arial" pitchFamily="34" charset="0"/>
                        </a:rPr>
                        <a:t>ТОМ МАЛЫН ЗҮЙ БУС ХОРОГДОЛ</a:t>
                      </a: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8" name="Rectangle 7"/>
          <p:cNvSpPr/>
          <p:nvPr/>
        </p:nvSpPr>
        <p:spPr>
          <a:xfrm>
            <a:off x="6629400" y="914400"/>
            <a:ext cx="4800600" cy="523220"/>
          </a:xfrm>
          <a:prstGeom prst="rect">
            <a:avLst/>
          </a:prstGeom>
        </p:spPr>
        <p:txBody>
          <a:bodyPr wrap="square">
            <a:spAutoFit/>
          </a:bodyPr>
          <a:lstStyle/>
          <a:p>
            <a:r>
              <a:rPr lang="mn-MN" sz="1400" b="1" dirty="0" smtClean="0">
                <a:latin typeface="Arial" pitchFamily="34" charset="0"/>
                <a:cs typeface="Arial" pitchFamily="34" charset="0"/>
              </a:rPr>
              <a:t>ЗҮЙ БУСААР ХОРОГДСОН ТОМ МАЛ</a:t>
            </a:r>
            <a:r>
              <a:rPr lang="mn-MN" sz="1400" dirty="0" smtClean="0">
                <a:latin typeface="Arial" pitchFamily="34" charset="0"/>
                <a:cs typeface="Arial" pitchFamily="34" charset="0"/>
              </a:rPr>
              <a:t>, төрлөөр, аймгийн дүнгээр, жил бүрийн эхний</a:t>
            </a:r>
            <a:r>
              <a:rPr lang="en-US" sz="1400" dirty="0" smtClean="0">
                <a:latin typeface="Arial" pitchFamily="34" charset="0"/>
                <a:cs typeface="Arial" pitchFamily="34" charset="0"/>
              </a:rPr>
              <a:t> II</a:t>
            </a:r>
            <a:r>
              <a:rPr lang="mn-MN" sz="1400" dirty="0" smtClean="0">
                <a:latin typeface="Arial" pitchFamily="34" charset="0"/>
                <a:cs typeface="Arial" pitchFamily="34" charset="0"/>
              </a:rPr>
              <a:t> улиралд, толгой</a:t>
            </a:r>
            <a:endParaRPr lang="en-US" sz="1400" dirty="0">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49829186"/>
              </p:ext>
            </p:extLst>
          </p:nvPr>
        </p:nvGraphicFramePr>
        <p:xfrm>
          <a:off x="6477000" y="1447800"/>
          <a:ext cx="5334000" cy="1981203"/>
        </p:xfrm>
        <a:graphic>
          <a:graphicData uri="http://schemas.openxmlformats.org/drawingml/2006/table">
            <a:tbl>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gridCol w="889000">
                  <a:extLst>
                    <a:ext uri="{9D8B030D-6E8A-4147-A177-3AD203B41FA5}">
                      <a16:colId xmlns:a16="http://schemas.microsoft.com/office/drawing/2014/main" val="20003"/>
                    </a:ext>
                  </a:extLst>
                </a:gridCol>
                <a:gridCol w="889000">
                  <a:extLst>
                    <a:ext uri="{9D8B030D-6E8A-4147-A177-3AD203B41FA5}">
                      <a16:colId xmlns:a16="http://schemas.microsoft.com/office/drawing/2014/main" val="20004"/>
                    </a:ext>
                  </a:extLst>
                </a:gridCol>
                <a:gridCol w="889000">
                  <a:extLst>
                    <a:ext uri="{9D8B030D-6E8A-4147-A177-3AD203B41FA5}">
                      <a16:colId xmlns:a16="http://schemas.microsoft.com/office/drawing/2014/main" val="20005"/>
                    </a:ext>
                  </a:extLst>
                </a:gridCol>
              </a:tblGrid>
              <a:tr h="283029">
                <a:tc>
                  <a:txBody>
                    <a:bodyPr/>
                    <a:lstStyle/>
                    <a:p>
                      <a:pPr algn="l" rtl="0" fontAlgn="b"/>
                      <a:r>
                        <a:rPr lang="en-US" sz="1200" b="0" i="0" u="none" strike="noStrike" dirty="0">
                          <a:solidFill>
                            <a:srgbClr val="000000"/>
                          </a:solidFill>
                          <a:latin typeface="Arial"/>
                        </a:rPr>
                        <a:t>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2016 I-VI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2017 I-VI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2018 I-VI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smtClean="0">
                          <a:solidFill>
                            <a:srgbClr val="000000"/>
                          </a:solidFill>
                          <a:latin typeface="Arial"/>
                        </a:rPr>
                        <a:t>2019 </a:t>
                      </a:r>
                      <a:r>
                        <a:rPr lang="en-US" sz="1200" b="0" i="0" u="none" strike="noStrike" dirty="0">
                          <a:solidFill>
                            <a:srgbClr val="000000"/>
                          </a:solidFill>
                          <a:latin typeface="Arial"/>
                        </a:rPr>
                        <a:t>I-VI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smtClean="0">
                          <a:solidFill>
                            <a:srgbClr val="000000"/>
                          </a:solidFill>
                          <a:latin typeface="Arial"/>
                        </a:rPr>
                        <a:t>2020 </a:t>
                      </a:r>
                      <a:r>
                        <a:rPr lang="en-US" sz="1200" b="0" i="0" u="none" strike="noStrike" dirty="0">
                          <a:solidFill>
                            <a:srgbClr val="000000"/>
                          </a:solidFill>
                          <a:latin typeface="Arial"/>
                        </a:rPr>
                        <a:t>I-VI </a:t>
                      </a:r>
                    </a:p>
                  </a:txBody>
                  <a:tcPr marL="0" marR="0" marT="0" marB="0" anchor="b">
                    <a:lnL>
                      <a:noFill/>
                    </a:lnL>
                    <a:lnR>
                      <a:noFill/>
                    </a:lnR>
                    <a:lnT>
                      <a:noFill/>
                    </a:lnT>
                    <a:lnB>
                      <a:noFill/>
                    </a:lnB>
                    <a:solidFill>
                      <a:srgbClr val="FAC090"/>
                    </a:solidFill>
                  </a:tcPr>
                </a:tc>
                <a:extLst>
                  <a:ext uri="{0D108BD9-81ED-4DB2-BD59-A6C34878D82A}">
                    <a16:rowId xmlns:a16="http://schemas.microsoft.com/office/drawing/2014/main" val="10000"/>
                  </a:ext>
                </a:extLst>
              </a:tr>
              <a:tr h="283029">
                <a:tc>
                  <a:txBody>
                    <a:bodyPr/>
                    <a:lstStyle/>
                    <a:p>
                      <a:pPr algn="ctr" rtl="0" fontAlgn="b"/>
                      <a:r>
                        <a:rPr lang="mn-MN" sz="1200" b="1" i="0" u="none" strike="noStrike">
                          <a:solidFill>
                            <a:srgbClr val="000000"/>
                          </a:solidFill>
                          <a:latin typeface="Arial"/>
                        </a:rPr>
                        <a:t>Бүгд</a:t>
                      </a:r>
                    </a:p>
                  </a:txBody>
                  <a:tcPr marL="0" marR="0" marT="0" marB="0" anchor="b">
                    <a:lnL>
                      <a:noFill/>
                    </a:lnL>
                    <a:lnR>
                      <a:noFill/>
                    </a:lnR>
                    <a:lnT>
                      <a:noFill/>
                    </a:lnT>
                    <a:lnB>
                      <a:noFill/>
                    </a:lnB>
                  </a:tcPr>
                </a:tc>
                <a:tc>
                  <a:txBody>
                    <a:bodyPr/>
                    <a:lstStyle/>
                    <a:p>
                      <a:pPr algn="ctr" rtl="0" fontAlgn="b"/>
                      <a:r>
                        <a:rPr lang="en-US" sz="1200" b="1" i="0" u="none" strike="noStrike" dirty="0">
                          <a:solidFill>
                            <a:srgbClr val="000000"/>
                          </a:solidFill>
                          <a:latin typeface="Arial"/>
                        </a:rPr>
                        <a:t>126540</a:t>
                      </a:r>
                    </a:p>
                  </a:txBody>
                  <a:tcPr marL="0" marR="0" marT="0" marB="0" anchor="b">
                    <a:lnL>
                      <a:noFill/>
                    </a:lnL>
                    <a:lnR>
                      <a:noFill/>
                    </a:lnR>
                    <a:lnT>
                      <a:noFill/>
                    </a:lnT>
                    <a:lnB>
                      <a:noFill/>
                    </a:lnB>
                  </a:tcPr>
                </a:tc>
                <a:tc>
                  <a:txBody>
                    <a:bodyPr/>
                    <a:lstStyle/>
                    <a:p>
                      <a:pPr algn="ctr" rtl="0" fontAlgn="b"/>
                      <a:r>
                        <a:rPr lang="en-US" sz="1200" b="1" i="0" u="none" strike="noStrike" dirty="0">
                          <a:solidFill>
                            <a:srgbClr val="000000"/>
                          </a:solidFill>
                          <a:latin typeface="Arial"/>
                        </a:rPr>
                        <a:t>35330</a:t>
                      </a:r>
                    </a:p>
                  </a:txBody>
                  <a:tcPr marL="0" marR="0" marT="0" marB="0" anchor="b">
                    <a:lnL>
                      <a:noFill/>
                    </a:lnL>
                    <a:lnR>
                      <a:noFill/>
                    </a:lnR>
                    <a:lnT>
                      <a:noFill/>
                    </a:lnT>
                    <a:lnB>
                      <a:noFill/>
                    </a:lnB>
                  </a:tcPr>
                </a:tc>
                <a:tc>
                  <a:txBody>
                    <a:bodyPr/>
                    <a:lstStyle/>
                    <a:p>
                      <a:pPr algn="ctr" rtl="0" fontAlgn="b"/>
                      <a:r>
                        <a:rPr lang="en-US" sz="1200" b="1" i="0" u="none" strike="noStrike" dirty="0">
                          <a:solidFill>
                            <a:srgbClr val="000000"/>
                          </a:solidFill>
                          <a:latin typeface="Arial"/>
                        </a:rPr>
                        <a:t>176076</a:t>
                      </a:r>
                    </a:p>
                  </a:txBody>
                  <a:tcPr marL="0" marR="0" marT="0" marB="0" anchor="b">
                    <a:lnL>
                      <a:noFill/>
                    </a:lnL>
                    <a:lnR>
                      <a:noFill/>
                    </a:lnR>
                    <a:lnT>
                      <a:noFill/>
                    </a:lnT>
                    <a:lnB>
                      <a:noFill/>
                    </a:lnB>
                  </a:tcPr>
                </a:tc>
                <a:tc>
                  <a:txBody>
                    <a:bodyPr/>
                    <a:lstStyle/>
                    <a:p>
                      <a:pPr algn="ctr" rtl="0" fontAlgn="b"/>
                      <a:r>
                        <a:rPr lang="en-US" sz="1200" b="1" i="0" u="none" strike="noStrike" dirty="0" smtClean="0">
                          <a:solidFill>
                            <a:srgbClr val="000000"/>
                          </a:solidFill>
                          <a:latin typeface="Arial"/>
                        </a:rPr>
                        <a:t>18241</a:t>
                      </a:r>
                      <a:endParaRPr lang="en-US" sz="1200" b="1" i="0" u="none" strike="noStrike" dirty="0">
                        <a:solidFill>
                          <a:srgbClr val="000000"/>
                        </a:solidFill>
                        <a:latin typeface="Arial"/>
                      </a:endParaRPr>
                    </a:p>
                  </a:txBody>
                  <a:tcPr marL="0" marR="0" marT="0" marB="0" anchor="b">
                    <a:lnL>
                      <a:noFill/>
                    </a:lnL>
                    <a:lnR>
                      <a:noFill/>
                    </a:lnR>
                    <a:lnT>
                      <a:noFill/>
                    </a:lnT>
                    <a:lnB>
                      <a:noFill/>
                    </a:lnB>
                  </a:tcPr>
                </a:tc>
                <a:tc>
                  <a:txBody>
                    <a:bodyPr/>
                    <a:lstStyle/>
                    <a:p>
                      <a:pPr algn="ctr" rtl="0" fontAlgn="b"/>
                      <a:r>
                        <a:rPr lang="en-US" sz="1200" b="1" i="0" u="none" strike="noStrike" dirty="0" smtClean="0">
                          <a:solidFill>
                            <a:srgbClr val="000000"/>
                          </a:solidFill>
                          <a:latin typeface="Arial"/>
                        </a:rPr>
                        <a:t>93402</a:t>
                      </a:r>
                      <a:endParaRPr lang="en-US" sz="1200" b="1"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283029">
                <a:tc>
                  <a:txBody>
                    <a:bodyPr/>
                    <a:lstStyle/>
                    <a:p>
                      <a:pPr algn="ctr" rtl="0" fontAlgn="b"/>
                      <a:r>
                        <a:rPr lang="mn-MN" sz="1200" b="0" i="0" u="none" strike="noStrike">
                          <a:solidFill>
                            <a:srgbClr val="000000"/>
                          </a:solidFill>
                          <a:latin typeface="Arial"/>
                        </a:rPr>
                        <a:t>Адуу</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2354</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1377</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2682</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smtClean="0">
                          <a:solidFill>
                            <a:srgbClr val="000000"/>
                          </a:solidFill>
                          <a:latin typeface="Arial"/>
                        </a:rPr>
                        <a:t>1219</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smtClean="0">
                          <a:solidFill>
                            <a:srgbClr val="000000"/>
                          </a:solidFill>
                          <a:latin typeface="Arial"/>
                        </a:rPr>
                        <a:t>3800</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FAC090"/>
                    </a:solidFill>
                  </a:tcPr>
                </a:tc>
                <a:extLst>
                  <a:ext uri="{0D108BD9-81ED-4DB2-BD59-A6C34878D82A}">
                    <a16:rowId xmlns:a16="http://schemas.microsoft.com/office/drawing/2014/main" val="10002"/>
                  </a:ext>
                </a:extLst>
              </a:tr>
              <a:tr h="283029">
                <a:tc>
                  <a:txBody>
                    <a:bodyPr/>
                    <a:lstStyle/>
                    <a:p>
                      <a:pPr algn="ctr" rtl="0" fontAlgn="b"/>
                      <a:r>
                        <a:rPr lang="mn-MN" sz="1200" b="0" i="0" u="none" strike="noStrike">
                          <a:solidFill>
                            <a:srgbClr val="000000"/>
                          </a:solidFill>
                          <a:latin typeface="Arial"/>
                        </a:rPr>
                        <a:t>Үхэр</a:t>
                      </a:r>
                    </a:p>
                  </a:txBody>
                  <a:tcPr marL="0" marR="0" marT="0" marB="0" anchor="b">
                    <a:lnL>
                      <a:noFill/>
                    </a:lnL>
                    <a:lnR>
                      <a:noFill/>
                    </a:lnR>
                    <a:lnT>
                      <a:noFill/>
                    </a:lnT>
                    <a:lnB>
                      <a:noFill/>
                    </a:lnB>
                  </a:tcPr>
                </a:tc>
                <a:tc>
                  <a:txBody>
                    <a:bodyPr/>
                    <a:lstStyle/>
                    <a:p>
                      <a:pPr algn="ctr" rtl="0" fontAlgn="b"/>
                      <a:r>
                        <a:rPr lang="en-US" sz="1200" b="0" i="0" u="none" strike="noStrike" dirty="0">
                          <a:solidFill>
                            <a:srgbClr val="000000"/>
                          </a:solidFill>
                          <a:latin typeface="Arial"/>
                        </a:rPr>
                        <a:t>7889</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2308</a:t>
                      </a:r>
                    </a:p>
                  </a:txBody>
                  <a:tcPr marL="0" marR="0" marT="0" marB="0" anchor="b">
                    <a:lnL>
                      <a:noFill/>
                    </a:lnL>
                    <a:lnR>
                      <a:noFill/>
                    </a:lnR>
                    <a:lnT>
                      <a:noFill/>
                    </a:lnT>
                    <a:lnB>
                      <a:noFill/>
                    </a:lnB>
                  </a:tcPr>
                </a:tc>
                <a:tc>
                  <a:txBody>
                    <a:bodyPr/>
                    <a:lstStyle/>
                    <a:p>
                      <a:pPr algn="ctr" rtl="0" fontAlgn="b"/>
                      <a:r>
                        <a:rPr lang="en-US" sz="1200" b="0" i="0" u="none" strike="noStrike" dirty="0">
                          <a:solidFill>
                            <a:srgbClr val="000000"/>
                          </a:solidFill>
                          <a:latin typeface="Arial"/>
                        </a:rPr>
                        <a:t>6051</a:t>
                      </a:r>
                    </a:p>
                  </a:txBody>
                  <a:tcPr marL="0" marR="0" marT="0" marB="0" anchor="b">
                    <a:lnL>
                      <a:noFill/>
                    </a:lnL>
                    <a:lnR>
                      <a:noFill/>
                    </a:lnR>
                    <a:lnT>
                      <a:noFill/>
                    </a:lnT>
                    <a:lnB>
                      <a:noFill/>
                    </a:lnB>
                  </a:tcPr>
                </a:tc>
                <a:tc>
                  <a:txBody>
                    <a:bodyPr/>
                    <a:lstStyle/>
                    <a:p>
                      <a:pPr algn="ctr" rtl="0" fontAlgn="b"/>
                      <a:r>
                        <a:rPr lang="en-US" sz="1200" b="0" i="0" u="none" strike="noStrike" dirty="0" smtClean="0">
                          <a:solidFill>
                            <a:srgbClr val="000000"/>
                          </a:solidFill>
                          <a:latin typeface="Arial"/>
                        </a:rPr>
                        <a:t>1849</a:t>
                      </a:r>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ctr" rtl="0" fontAlgn="b"/>
                      <a:r>
                        <a:rPr lang="en-US" sz="1200" b="0" i="0" u="none" strike="noStrike" dirty="0" smtClean="0">
                          <a:solidFill>
                            <a:srgbClr val="000000"/>
                          </a:solidFill>
                          <a:latin typeface="Arial"/>
                        </a:rPr>
                        <a:t>6805</a:t>
                      </a:r>
                      <a:endParaRPr lang="en-US" sz="12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283029">
                <a:tc>
                  <a:txBody>
                    <a:bodyPr/>
                    <a:lstStyle/>
                    <a:p>
                      <a:pPr algn="ctr" rtl="0" fontAlgn="b"/>
                      <a:r>
                        <a:rPr lang="mn-MN" sz="1200" b="0" i="0" u="none" strike="noStrike">
                          <a:solidFill>
                            <a:srgbClr val="000000"/>
                          </a:solidFill>
                          <a:latin typeface="Arial"/>
                        </a:rPr>
                        <a:t>Тэмээ</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13</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5</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40</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smtClean="0">
                          <a:solidFill>
                            <a:srgbClr val="000000"/>
                          </a:solidFill>
                          <a:latin typeface="Arial"/>
                        </a:rPr>
                        <a:t>13</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FAC090"/>
                    </a:solidFill>
                  </a:tcPr>
                </a:tc>
                <a:extLst>
                  <a:ext uri="{0D108BD9-81ED-4DB2-BD59-A6C34878D82A}">
                    <a16:rowId xmlns:a16="http://schemas.microsoft.com/office/drawing/2014/main" val="10004"/>
                  </a:ext>
                </a:extLst>
              </a:tr>
              <a:tr h="283029">
                <a:tc>
                  <a:txBody>
                    <a:bodyPr/>
                    <a:lstStyle/>
                    <a:p>
                      <a:pPr algn="ctr" rtl="0" fontAlgn="b"/>
                      <a:r>
                        <a:rPr lang="mn-MN" sz="1200" b="0" i="0" u="none" strike="noStrike">
                          <a:solidFill>
                            <a:srgbClr val="000000"/>
                          </a:solidFill>
                          <a:latin typeface="Arial"/>
                        </a:rPr>
                        <a:t>Хонь</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53747</a:t>
                      </a:r>
                    </a:p>
                  </a:txBody>
                  <a:tcPr marL="0" marR="0" marT="0" marB="0" anchor="b">
                    <a:lnL>
                      <a:noFill/>
                    </a:lnL>
                    <a:lnR>
                      <a:noFill/>
                    </a:lnR>
                    <a:lnT>
                      <a:noFill/>
                    </a:lnT>
                    <a:lnB>
                      <a:noFill/>
                    </a:lnB>
                  </a:tcPr>
                </a:tc>
                <a:tc>
                  <a:txBody>
                    <a:bodyPr/>
                    <a:lstStyle/>
                    <a:p>
                      <a:pPr algn="ctr" rtl="0" fontAlgn="b"/>
                      <a:r>
                        <a:rPr lang="en-US" sz="1200" b="0" i="0" u="none" strike="noStrike" dirty="0">
                          <a:solidFill>
                            <a:srgbClr val="000000"/>
                          </a:solidFill>
                          <a:latin typeface="Arial"/>
                        </a:rPr>
                        <a:t>18433</a:t>
                      </a:r>
                    </a:p>
                  </a:txBody>
                  <a:tcPr marL="0" marR="0" marT="0" marB="0" anchor="b">
                    <a:lnL>
                      <a:noFill/>
                    </a:lnL>
                    <a:lnR>
                      <a:noFill/>
                    </a:lnR>
                    <a:lnT>
                      <a:noFill/>
                    </a:lnT>
                    <a:lnB>
                      <a:noFill/>
                    </a:lnB>
                  </a:tcPr>
                </a:tc>
                <a:tc>
                  <a:txBody>
                    <a:bodyPr/>
                    <a:lstStyle/>
                    <a:p>
                      <a:pPr algn="ctr" rtl="0" fontAlgn="b"/>
                      <a:r>
                        <a:rPr lang="en-US" sz="1200" b="0" i="0" u="none" strike="noStrike" dirty="0">
                          <a:solidFill>
                            <a:srgbClr val="000000"/>
                          </a:solidFill>
                          <a:latin typeface="Arial"/>
                        </a:rPr>
                        <a:t>69469</a:t>
                      </a:r>
                    </a:p>
                  </a:txBody>
                  <a:tcPr marL="0" marR="0" marT="0" marB="0" anchor="b">
                    <a:lnL>
                      <a:noFill/>
                    </a:lnL>
                    <a:lnR>
                      <a:noFill/>
                    </a:lnR>
                    <a:lnT>
                      <a:noFill/>
                    </a:lnT>
                    <a:lnB>
                      <a:noFill/>
                    </a:lnB>
                  </a:tcPr>
                </a:tc>
                <a:tc>
                  <a:txBody>
                    <a:bodyPr/>
                    <a:lstStyle/>
                    <a:p>
                      <a:pPr algn="ctr" rtl="0" fontAlgn="b"/>
                      <a:r>
                        <a:rPr lang="en-US" sz="1200" b="0" i="0" u="none" strike="noStrike" dirty="0" smtClean="0">
                          <a:solidFill>
                            <a:srgbClr val="000000"/>
                          </a:solidFill>
                          <a:latin typeface="Arial"/>
                        </a:rPr>
                        <a:t>6715</a:t>
                      </a:r>
                      <a:endParaRPr lang="en-US" sz="12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ctr" rtl="0" fontAlgn="b"/>
                      <a:r>
                        <a:rPr lang="en-US" sz="1200" b="0" i="0" u="none" strike="noStrike" dirty="0" smtClean="0">
                          <a:solidFill>
                            <a:srgbClr val="000000"/>
                          </a:solidFill>
                          <a:latin typeface="Arial"/>
                        </a:rPr>
                        <a:t>47086</a:t>
                      </a:r>
                      <a:endParaRPr lang="en-US" sz="12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5"/>
                  </a:ext>
                </a:extLst>
              </a:tr>
              <a:tr h="283029">
                <a:tc>
                  <a:txBody>
                    <a:bodyPr/>
                    <a:lstStyle/>
                    <a:p>
                      <a:pPr algn="ctr" rtl="0" fontAlgn="b"/>
                      <a:r>
                        <a:rPr lang="mn-MN" sz="1200" b="0" i="0" u="none" strike="noStrike">
                          <a:solidFill>
                            <a:srgbClr val="000000"/>
                          </a:solidFill>
                          <a:latin typeface="Arial"/>
                        </a:rPr>
                        <a:t>Ямаа</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62537</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13207</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97834</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smtClean="0">
                          <a:solidFill>
                            <a:srgbClr val="000000"/>
                          </a:solidFill>
                          <a:latin typeface="Arial"/>
                        </a:rPr>
                        <a:t>8455</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smtClean="0">
                          <a:solidFill>
                            <a:srgbClr val="000000"/>
                          </a:solidFill>
                          <a:latin typeface="Arial"/>
                        </a:rPr>
                        <a:t>35698</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FAC090"/>
                    </a:solidFill>
                  </a:tcPr>
                </a:tc>
                <a:extLst>
                  <a:ext uri="{0D108BD9-81ED-4DB2-BD59-A6C34878D82A}">
                    <a16:rowId xmlns:a16="http://schemas.microsoft.com/office/drawing/2014/main" val="10006"/>
                  </a:ext>
                </a:extLst>
              </a:tr>
            </a:tbl>
          </a:graphicData>
        </a:graphic>
      </p:graphicFrame>
      <p:sp>
        <p:nvSpPr>
          <p:cNvPr id="2" name="Rectangle 1"/>
          <p:cNvSpPr/>
          <p:nvPr/>
        </p:nvSpPr>
        <p:spPr>
          <a:xfrm>
            <a:off x="3352800" y="3601035"/>
            <a:ext cx="6096000" cy="646331"/>
          </a:xfrm>
          <a:prstGeom prst="rect">
            <a:avLst/>
          </a:prstGeom>
        </p:spPr>
        <p:txBody>
          <a:bodyPr>
            <a:spAutoFit/>
          </a:bodyPr>
          <a:lstStyle/>
          <a:p>
            <a:r>
              <a:rPr lang="mn-MN" dirty="0">
                <a:latin typeface="Arial" pitchFamily="34" charset="0"/>
                <a:cs typeface="Arial" pitchFamily="34" charset="0"/>
              </a:rPr>
              <a:t>ТОМ МАЛЫН ЗҮЙ БУС ХОРОГДОЛ, жил бүрийн эхний </a:t>
            </a:r>
            <a:r>
              <a:rPr lang="en-US" dirty="0">
                <a:latin typeface="Arial" pitchFamily="34" charset="0"/>
                <a:cs typeface="Arial" pitchFamily="34" charset="0"/>
              </a:rPr>
              <a:t>II </a:t>
            </a:r>
            <a:r>
              <a:rPr lang="mn-MN" dirty="0">
                <a:latin typeface="Arial" pitchFamily="34" charset="0"/>
                <a:cs typeface="Arial" pitchFamily="34" charset="0"/>
              </a:rPr>
              <a:t>улиралд, толгой</a:t>
            </a:r>
            <a:endParaRPr lang="en-US" dirty="0"/>
          </a:p>
        </p:txBody>
      </p:sp>
      <p:graphicFrame>
        <p:nvGraphicFramePr>
          <p:cNvPr id="9" name="Chart 8"/>
          <p:cNvGraphicFramePr/>
          <p:nvPr>
            <p:extLst>
              <p:ext uri="{D42A27DB-BD31-4B8C-83A1-F6EECF244321}">
                <p14:modId xmlns:p14="http://schemas.microsoft.com/office/powerpoint/2010/main" val="3673497804"/>
              </p:ext>
            </p:extLst>
          </p:nvPr>
        </p:nvGraphicFramePr>
        <p:xfrm>
          <a:off x="1905000" y="4254623"/>
          <a:ext cx="8686800" cy="222237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Аж үйлдвэр</a:t>
            </a:r>
            <a:endParaRPr lang="mn-MN" sz="2400" b="1" dirty="0">
              <a:solidFill>
                <a:schemeClr val="bg1"/>
              </a:solidFill>
              <a:latin typeface="Arial" pitchFamily="34" charset="0"/>
              <a:cs typeface="Arial" pitchFamily="34" charset="0"/>
            </a:endParaRPr>
          </a:p>
        </p:txBody>
      </p:sp>
      <p:sp>
        <p:nvSpPr>
          <p:cNvPr id="14" name="Rectangle 13"/>
          <p:cNvSpPr/>
          <p:nvPr/>
        </p:nvSpPr>
        <p:spPr>
          <a:xfrm>
            <a:off x="2895600" y="914400"/>
            <a:ext cx="7391400" cy="338554"/>
          </a:xfrm>
          <a:prstGeom prst="rect">
            <a:avLst/>
          </a:prstGeom>
        </p:spPr>
        <p:txBody>
          <a:bodyPr wrap="square">
            <a:spAutoFit/>
          </a:bodyPr>
          <a:lstStyle/>
          <a:p>
            <a:r>
              <a:rPr lang="mn-MN" sz="1600" b="1" dirty="0" smtClean="0">
                <a:latin typeface="Arial" pitchFamily="34" charset="0"/>
                <a:cs typeface="Arial" pitchFamily="34" charset="0"/>
              </a:rPr>
              <a:t>АЖ ҮЙЛДВЭРИЙН НИЙТ ҮЙЛДВЭРЛЭЛ, </a:t>
            </a:r>
            <a:r>
              <a:rPr lang="mn-MN" sz="1400" dirty="0" smtClean="0">
                <a:latin typeface="Arial" pitchFamily="34" charset="0"/>
                <a:cs typeface="Arial" pitchFamily="34" charset="0"/>
              </a:rPr>
              <a:t>салбараар, өссөн дүнгээр </a:t>
            </a:r>
            <a:r>
              <a:rPr lang="en-US" sz="1400" dirty="0" smtClean="0">
                <a:latin typeface="Arial" pitchFamily="34" charset="0"/>
                <a:cs typeface="Arial" pitchFamily="34" charset="0"/>
              </a:rPr>
              <a:t>, </a:t>
            </a:r>
            <a:r>
              <a:rPr lang="mn-MN" sz="1400" dirty="0" smtClean="0">
                <a:latin typeface="Arial" pitchFamily="34" charset="0"/>
                <a:cs typeface="Arial" pitchFamily="34" charset="0"/>
              </a:rPr>
              <a:t>сая төгрөг</a:t>
            </a:r>
            <a:endParaRPr lang="en-US" sz="1600" dirty="0">
              <a:latin typeface="Arial" pitchFamily="34" charset="0"/>
              <a:cs typeface="Arial" pitchFamily="34" charset="0"/>
            </a:endParaRPr>
          </a:p>
        </p:txBody>
      </p:sp>
      <p:pic>
        <p:nvPicPr>
          <p:cNvPr id="2" name="Picture 1" descr="\\exchange_server\TAMGIIN GAZAR\OLON NIITTEI HARILTSAH HELTES\Khanui.L\icons\Untitled-113.png"/>
          <p:cNvPicPr>
            <a:picLocks noChangeAspect="1" noChangeArrowheads="1"/>
          </p:cNvPicPr>
          <p:nvPr/>
        </p:nvPicPr>
        <p:blipFill>
          <a:blip r:embed="rId2" cstate="print"/>
          <a:srcRect/>
          <a:stretch>
            <a:fillRect/>
          </a:stretch>
        </p:blipFill>
        <p:spPr bwMode="auto">
          <a:xfrm>
            <a:off x="1143000" y="838200"/>
            <a:ext cx="838200" cy="838200"/>
          </a:xfrm>
          <a:prstGeom prst="rect">
            <a:avLst/>
          </a:prstGeom>
          <a:noFill/>
        </p:spPr>
      </p:pic>
      <p:sp>
        <p:nvSpPr>
          <p:cNvPr id="11265" name="Rectangle 1"/>
          <p:cNvSpPr>
            <a:spLocks noChangeArrowheads="1"/>
          </p:cNvSpPr>
          <p:nvPr/>
        </p:nvSpPr>
        <p:spPr bwMode="auto">
          <a:xfrm>
            <a:off x="1371600" y="1426942"/>
            <a:ext cx="36576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АЖ ҮЙЛДВЭР</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lvl="0" indent="457200" algn="just" eaLnBrk="0" fontAlgn="base" hangingPunct="0">
              <a:spcBef>
                <a:spcPct val="0"/>
              </a:spcBef>
              <a:spcAft>
                <a:spcPct val="0"/>
              </a:spcAft>
            </a:pPr>
            <a:r>
              <a:rPr lang="en-US" sz="1200" dirty="0" err="1" smtClean="0">
                <a:latin typeface="Arial" pitchFamily="34" charset="0"/>
                <a:cs typeface="Arial" pitchFamily="34" charset="0"/>
              </a:rPr>
              <a:t>Аж</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үйлдвэрийн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нийт</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бүтээгдэхүүний</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үйлдвэрлэл</a:t>
            </a:r>
            <a:r>
              <a:rPr lang="en-US" sz="1200" dirty="0" smtClean="0">
                <a:latin typeface="Arial" pitchFamily="34" charset="0"/>
                <a:cs typeface="Arial" pitchFamily="34" charset="0"/>
              </a:rPr>
              <a:t> </a:t>
            </a:r>
            <a:r>
              <a:rPr lang="mn-MN" sz="1200" dirty="0" smtClean="0">
                <a:latin typeface="Arial" pitchFamily="34" charset="0"/>
                <a:cs typeface="Arial" pitchFamily="34" charset="0"/>
              </a:rPr>
              <a:t>эхний </a:t>
            </a:r>
            <a:r>
              <a:rPr lang="en-US" sz="1200" dirty="0" smtClean="0">
                <a:latin typeface="Arial" pitchFamily="34" charset="0"/>
                <a:cs typeface="Arial" pitchFamily="34" charset="0"/>
              </a:rPr>
              <a:t>II</a:t>
            </a:r>
            <a:r>
              <a:rPr lang="mn-MN" sz="1200" dirty="0" smtClean="0">
                <a:latin typeface="Arial" pitchFamily="34" charset="0"/>
                <a:cs typeface="Arial" pitchFamily="34" charset="0"/>
              </a:rPr>
              <a:t> улирлын  </a:t>
            </a:r>
            <a:r>
              <a:rPr lang="en-US" sz="1200" dirty="0" err="1" smtClean="0">
                <a:latin typeface="Arial" pitchFamily="34" charset="0"/>
                <a:cs typeface="Arial" pitchFamily="34" charset="0"/>
              </a:rPr>
              <a:t>байдлаар</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оны</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үнээр</a:t>
            </a:r>
            <a:r>
              <a:rPr lang="en-US" sz="1200" dirty="0" smtClean="0">
                <a:latin typeface="Arial" pitchFamily="34" charset="0"/>
                <a:cs typeface="Arial" pitchFamily="34" charset="0"/>
              </a:rPr>
              <a:t>  12</a:t>
            </a:r>
            <a:r>
              <a:rPr lang="mn-MN" sz="1200" dirty="0" smtClean="0">
                <a:latin typeface="Arial" pitchFamily="34" charset="0"/>
                <a:cs typeface="Arial" pitchFamily="34" charset="0"/>
              </a:rPr>
              <a:t> тэрбум </a:t>
            </a:r>
            <a:r>
              <a:rPr lang="en-US" sz="1200" dirty="0" smtClean="0">
                <a:latin typeface="Arial" pitchFamily="34" charset="0"/>
                <a:cs typeface="Arial" pitchFamily="34" charset="0"/>
              </a:rPr>
              <a:t>105.0  </a:t>
            </a:r>
            <a:r>
              <a:rPr lang="mn-MN" sz="1200" dirty="0" smtClean="0">
                <a:latin typeface="Arial" pitchFamily="34" charset="0"/>
                <a:cs typeface="Arial" pitchFamily="34" charset="0"/>
              </a:rPr>
              <a:t>сая</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төгрөг</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болж</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өнгөрсөн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он</a:t>
            </a:r>
            <a:r>
              <a:rPr lang="mn-MN" sz="1200" dirty="0" smtClean="0">
                <a:latin typeface="Arial" pitchFamily="34" charset="0"/>
                <a:cs typeface="Arial" pitchFamily="34" charset="0"/>
              </a:rPr>
              <a:t>оос </a:t>
            </a:r>
            <a:r>
              <a:rPr lang="en-US" sz="1200" dirty="0" smtClean="0">
                <a:latin typeface="Arial" pitchFamily="34" charset="0"/>
                <a:cs typeface="Arial" pitchFamily="34" charset="0"/>
              </a:rPr>
              <a:t>5</a:t>
            </a:r>
            <a:r>
              <a:rPr lang="mn-MN" sz="1200" dirty="0" smtClean="0">
                <a:latin typeface="Arial" pitchFamily="34" charset="0"/>
                <a:cs typeface="Arial" pitchFamily="34" charset="0"/>
              </a:rPr>
              <a:t>5.7 </a:t>
            </a:r>
            <a:r>
              <a:rPr lang="en-US" sz="1200" dirty="0" err="1" smtClean="0">
                <a:latin typeface="Arial" pitchFamily="34" charset="0"/>
                <a:cs typeface="Arial" pitchFamily="34" charset="0"/>
              </a:rPr>
              <a:t>хувиар</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буюу</a:t>
            </a:r>
            <a:r>
              <a:rPr lang="en-US" sz="1200" dirty="0" smtClean="0">
                <a:latin typeface="Arial" pitchFamily="34" charset="0"/>
                <a:cs typeface="Arial" pitchFamily="34" charset="0"/>
              </a:rPr>
              <a:t>  </a:t>
            </a:r>
            <a:r>
              <a:rPr lang="mn-MN" sz="1200" dirty="0" smtClean="0">
                <a:latin typeface="Arial" pitchFamily="34" charset="0"/>
                <a:cs typeface="Arial" pitchFamily="34" charset="0"/>
              </a:rPr>
              <a:t>6 тэрбум 743.2 сая</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төгрөгөөр</a:t>
            </a:r>
            <a:r>
              <a:rPr lang="en-US" sz="1200" dirty="0" smtClean="0">
                <a:latin typeface="Arial" pitchFamily="34" charset="0"/>
                <a:cs typeface="Arial" pitchFamily="34" charset="0"/>
              </a:rPr>
              <a:t> </a:t>
            </a:r>
            <a:r>
              <a:rPr lang="mn-MN" sz="1200" dirty="0" smtClean="0">
                <a:latin typeface="Arial" pitchFamily="34" charset="0"/>
                <a:cs typeface="Arial" pitchFamily="34" charset="0"/>
              </a:rPr>
              <a:t>өссөн нийт үйлдвэрлэлээс ААНэгжийн үйлдвэрлэл нь 7728.5 сая төгрөг, иргэдийн үйлдвэрлэл нь 4376.5 сая төгрөг болсон байна.</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 name="Straight Connector 8"/>
          <p:cNvCxnSpPr/>
          <p:nvPr/>
        </p:nvCxnSpPr>
        <p:spPr>
          <a:xfrm>
            <a:off x="5181600" y="1447800"/>
            <a:ext cx="0" cy="182880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71600" y="3276600"/>
            <a:ext cx="9982200" cy="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sp>
        <p:nvSpPr>
          <p:cNvPr id="1229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Table 12"/>
          <p:cNvGraphicFramePr>
            <a:graphicFrameLocks noGrp="1"/>
          </p:cNvGraphicFramePr>
          <p:nvPr/>
        </p:nvGraphicFramePr>
        <p:xfrm>
          <a:off x="5334000" y="1371600"/>
          <a:ext cx="6252448" cy="1952146"/>
        </p:xfrm>
        <a:graphic>
          <a:graphicData uri="http://schemas.openxmlformats.org/drawingml/2006/table">
            <a:tbl>
              <a:tblPr/>
              <a:tblGrid>
                <a:gridCol w="2362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842248">
                  <a:extLst>
                    <a:ext uri="{9D8B030D-6E8A-4147-A177-3AD203B41FA5}">
                      <a16:colId xmlns:a16="http://schemas.microsoft.com/office/drawing/2014/main" val="20006"/>
                    </a:ext>
                  </a:extLst>
                </a:gridCol>
              </a:tblGrid>
              <a:tr h="457200">
                <a:tc>
                  <a:txBody>
                    <a:bodyPr/>
                    <a:lstStyle/>
                    <a:p>
                      <a:pPr algn="ctr" rtl="0" fontAlgn="ctr"/>
                      <a:r>
                        <a:rPr lang="mn-MN" sz="1000" b="0" i="0" u="none" strike="noStrike" dirty="0">
                          <a:solidFill>
                            <a:srgbClr val="000000"/>
                          </a:solidFill>
                          <a:latin typeface="Arial"/>
                        </a:rPr>
                        <a:t>Аж үйлдвэрийн салбар</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rtl="0" fontAlgn="ctr"/>
                      <a:r>
                        <a:rPr lang="en-US" sz="1000" b="0" i="0" u="none" strike="noStrike" dirty="0">
                          <a:solidFill>
                            <a:srgbClr val="000000"/>
                          </a:solidFill>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0" fontAlgn="ctr"/>
                      <a:r>
                        <a:rPr lang="en-US" sz="1000" b="0" i="0" u="none" strike="noStrike" dirty="0">
                          <a:solidFill>
                            <a:srgbClr val="000000"/>
                          </a:solidFill>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0" fontAlgn="ctr"/>
                      <a:r>
                        <a:rPr lang="en-US" sz="1000" b="0" i="0" u="none" strike="noStrike" dirty="0">
                          <a:solidFill>
                            <a:srgbClr val="000000"/>
                          </a:solidFill>
                          <a:latin typeface="Arial"/>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0" fontAlgn="ctr"/>
                      <a:r>
                        <a:rPr lang="en-US" sz="1000" b="0" i="0" u="none" strike="noStrike" dirty="0">
                          <a:solidFill>
                            <a:srgbClr val="000000"/>
                          </a:solidFill>
                          <a:latin typeface="Arial"/>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rtl="0" fontAlgn="ctr"/>
                      <a:r>
                        <a:rPr lang="en-US" sz="1000" b="0" i="0" u="none" strike="noStrike" dirty="0">
                          <a:solidFill>
                            <a:srgbClr val="000000"/>
                          </a:solidFill>
                          <a:latin typeface="Arial"/>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rtl="0" fontAlgn="b"/>
                      <a:r>
                        <a:rPr lang="en-US" sz="10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257750">
                <a:tc>
                  <a:txBody>
                    <a:bodyPr/>
                    <a:lstStyle/>
                    <a:p>
                      <a:pPr algn="l" rtl="0" fontAlgn="ctr"/>
                      <a:r>
                        <a:rPr lang="mn-MN" sz="1100" b="0" i="0" u="none" strike="noStrike" dirty="0">
                          <a:solidFill>
                            <a:srgbClr val="000000"/>
                          </a:solidFill>
                          <a:latin typeface="Arial" pitchFamily="34" charset="0"/>
                          <a:cs typeface="Arial" pitchFamily="34" charset="0"/>
                        </a:rPr>
                        <a:t>Нийт дүн</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latin typeface="Arial" pitchFamily="34" charset="0"/>
                          <a:cs typeface="Arial" pitchFamily="34" charset="0"/>
                        </a:rPr>
                        <a:t>5627.7</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latin typeface="Arial" pitchFamily="34" charset="0"/>
                          <a:cs typeface="Arial" pitchFamily="34" charset="0"/>
                        </a:rPr>
                        <a:t>6321.6</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latin typeface="Arial" pitchFamily="34" charset="0"/>
                          <a:cs typeface="Arial" pitchFamily="34" charset="0"/>
                        </a:rPr>
                        <a:t>5645.2</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latin typeface="Arial" pitchFamily="34" charset="0"/>
                          <a:cs typeface="Arial" pitchFamily="34" charset="0"/>
                        </a:rPr>
                        <a:t>5361.8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latin typeface="Arial" pitchFamily="34" charset="0"/>
                          <a:cs typeface="Arial" pitchFamily="34" charset="0"/>
                        </a:rPr>
                        <a:t>12105.0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100" kern="1200" dirty="0" smtClean="0">
                          <a:solidFill>
                            <a:schemeClr val="tx1"/>
                          </a:solidFill>
                          <a:latin typeface="Arial" pitchFamily="34" charset="0"/>
                          <a:ea typeface="+mn-ea"/>
                          <a:cs typeface="Arial" pitchFamily="34" charset="0"/>
                        </a:rPr>
                        <a:t>2.3</a:t>
                      </a:r>
                      <a:r>
                        <a:rPr lang="en-US" sz="1200" kern="1200" baseline="30000" dirty="0" smtClean="0">
                          <a:solidFill>
                            <a:schemeClr val="tx1"/>
                          </a:solidFill>
                          <a:latin typeface="Arial" pitchFamily="34" charset="0"/>
                          <a:ea typeface="+mn-ea"/>
                          <a:cs typeface="Arial" pitchFamily="34" charset="0"/>
                        </a:rPr>
                        <a:t>2</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412399">
                <a:tc>
                  <a:txBody>
                    <a:bodyPr/>
                    <a:lstStyle/>
                    <a:p>
                      <a:pPr algn="l" rtl="0" fontAlgn="ctr"/>
                      <a:r>
                        <a:rPr lang="mn-MN" sz="1100" b="0" i="0" u="none" strike="noStrike" dirty="0">
                          <a:solidFill>
                            <a:srgbClr val="000000"/>
                          </a:solidFill>
                          <a:latin typeface="Arial" pitchFamily="34" charset="0"/>
                          <a:cs typeface="Arial" pitchFamily="34" charset="0"/>
                        </a:rPr>
                        <a:t>Боловсруулах үйлдвэр</a:t>
                      </a:r>
                    </a:p>
                  </a:txBody>
                  <a:tcPr marL="0" marR="0" marT="0" marB="0" anchor="ctr">
                    <a:lnL>
                      <a:noFill/>
                    </a:lnL>
                    <a:lnR>
                      <a:noFill/>
                    </a:lnR>
                    <a:lnT>
                      <a:noFill/>
                    </a:lnT>
                    <a:lnB>
                      <a:noFill/>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2175.0</a:t>
                      </a:r>
                    </a:p>
                  </a:txBody>
                  <a:tcPr marL="0" marR="0" marT="0" marB="0" anchor="b">
                    <a:lnL>
                      <a:noFill/>
                    </a:lnL>
                    <a:lnR>
                      <a:noFill/>
                    </a:lnR>
                    <a:lnT>
                      <a:noFill/>
                    </a:lnT>
                    <a:lnB>
                      <a:noFill/>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3379.1</a:t>
                      </a:r>
                    </a:p>
                  </a:txBody>
                  <a:tcPr marL="0" marR="0" marT="0" marB="0" anchor="b">
                    <a:lnL>
                      <a:noFill/>
                    </a:lnL>
                    <a:lnR>
                      <a:noFill/>
                    </a:lnR>
                    <a:lnT>
                      <a:noFill/>
                    </a:lnT>
                    <a:lnB>
                      <a:noFill/>
                    </a:lnB>
                    <a:solidFill>
                      <a:srgbClr val="FFFFFF"/>
                    </a:solidFill>
                  </a:tcPr>
                </a:tc>
                <a:tc>
                  <a:txBody>
                    <a:bodyPr/>
                    <a:lstStyle/>
                    <a:p>
                      <a:pPr algn="ctr" fontAlgn="b"/>
                      <a:r>
                        <a:rPr lang="en-US" sz="1100" b="1" i="0" u="none" strike="noStrike">
                          <a:solidFill>
                            <a:srgbClr val="000000"/>
                          </a:solidFill>
                          <a:latin typeface="Arial" pitchFamily="34" charset="0"/>
                          <a:cs typeface="Arial" pitchFamily="34" charset="0"/>
                        </a:rPr>
                        <a:t>2737.7</a:t>
                      </a:r>
                    </a:p>
                  </a:txBody>
                  <a:tcPr marL="0" marR="0" marT="0" marB="0" anchor="b">
                    <a:lnL>
                      <a:noFill/>
                    </a:lnL>
                    <a:lnR>
                      <a:noFill/>
                    </a:lnR>
                    <a:lnT>
                      <a:noFill/>
                    </a:lnT>
                    <a:lnB>
                      <a:noFill/>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2069.7</a:t>
                      </a:r>
                    </a:p>
                  </a:txBody>
                  <a:tcPr marL="0" marR="0" marT="0" marB="0" anchor="b">
                    <a:lnL>
                      <a:noFill/>
                    </a:lnL>
                    <a:lnR>
                      <a:noFill/>
                    </a:lnR>
                    <a:lnT>
                      <a:noFill/>
                    </a:lnT>
                    <a:lnB>
                      <a:noFill/>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8361.5</a:t>
                      </a:r>
                    </a:p>
                  </a:txBody>
                  <a:tcPr marL="0" marR="0" marT="0" marB="0" anchor="b">
                    <a:lnL>
                      <a:noFill/>
                    </a:lnL>
                    <a:lnR>
                      <a:noFill/>
                    </a:lnR>
                    <a:lnT>
                      <a:noFill/>
                    </a:lnT>
                    <a:lnB>
                      <a:noFill/>
                    </a:lnB>
                    <a:solidFill>
                      <a:srgbClr val="FFFFFF"/>
                    </a:solidFill>
                  </a:tcPr>
                </a:tc>
                <a:tc>
                  <a:txBody>
                    <a:bodyPr/>
                    <a:lstStyle/>
                    <a:p>
                      <a:pPr algn="ctr" rtl="0" fontAlgn="ctr"/>
                      <a:r>
                        <a:rPr lang="en-US" sz="1100" kern="1200" dirty="0" smtClean="0">
                          <a:solidFill>
                            <a:schemeClr val="tx1"/>
                          </a:solidFill>
                          <a:latin typeface="Arial" pitchFamily="34" charset="0"/>
                          <a:ea typeface="+mn-ea"/>
                          <a:cs typeface="Arial" pitchFamily="34" charset="0"/>
                        </a:rPr>
                        <a:t>4.0</a:t>
                      </a:r>
                      <a:r>
                        <a:rPr lang="en-US" sz="1200" kern="1200" baseline="30000" dirty="0" smtClean="0">
                          <a:solidFill>
                            <a:schemeClr val="tx1"/>
                          </a:solidFill>
                          <a:latin typeface="Arial" pitchFamily="34" charset="0"/>
                          <a:ea typeface="+mn-ea"/>
                          <a:cs typeface="Arial" pitchFamily="34" charset="0"/>
                        </a:rPr>
                        <a:t>2</a:t>
                      </a:r>
                      <a:endParaRPr lang="en-US" sz="11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2"/>
                  </a:ext>
                </a:extLst>
              </a:tr>
              <a:tr h="824797">
                <a:tc>
                  <a:txBody>
                    <a:bodyPr/>
                    <a:lstStyle/>
                    <a:p>
                      <a:pPr algn="l" rtl="0" fontAlgn="ctr"/>
                      <a:r>
                        <a:rPr lang="mn-MN" sz="1100" b="0" i="0" u="none" strike="noStrike" dirty="0">
                          <a:solidFill>
                            <a:srgbClr val="000000"/>
                          </a:solidFill>
                          <a:latin typeface="Arial" pitchFamily="34" charset="0"/>
                          <a:cs typeface="Arial" pitchFamily="34" charset="0"/>
                        </a:rPr>
                        <a:t>Цахилгаан, дулааны эрчим хүч үйлдвэрлэл, усан хангамж</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3452.7</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2942.5</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2907.5</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3292.1</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3743.5</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dirty="0" smtClean="0">
                          <a:solidFill>
                            <a:srgbClr val="000000"/>
                          </a:solidFill>
                          <a:latin typeface="Arial" pitchFamily="34" charset="0"/>
                          <a:cs typeface="Arial" pitchFamily="34" charset="0"/>
                        </a:rPr>
                        <a:t>113.7</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aphicFrame>
        <p:nvGraphicFramePr>
          <p:cNvPr id="11" name="Chart 10"/>
          <p:cNvGraphicFramePr/>
          <p:nvPr/>
        </p:nvGraphicFramePr>
        <p:xfrm>
          <a:off x="1219200" y="3429000"/>
          <a:ext cx="10363200" cy="2537732"/>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14"/>
          <p:cNvPicPr/>
          <p:nvPr/>
        </p:nvPicPr>
        <p:blipFill>
          <a:blip r:embed="rId4" cstate="print">
            <a:clrChange>
              <a:clrFrom>
                <a:srgbClr val="FFFFFF"/>
              </a:clrFrom>
              <a:clrTo>
                <a:srgbClr val="FFFFFF">
                  <a:alpha val="0"/>
                </a:srgbClr>
              </a:clrTo>
            </a:clrChange>
          </a:blip>
          <a:srcRect/>
          <a:stretch>
            <a:fillRect/>
          </a:stretch>
        </p:blipFill>
        <p:spPr bwMode="auto">
          <a:xfrm>
            <a:off x="10820400" y="1447800"/>
            <a:ext cx="514350" cy="35179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Тээвэр</a:t>
            </a:r>
            <a:endParaRPr lang="mn-MN" sz="2400" b="1" dirty="0">
              <a:solidFill>
                <a:schemeClr val="bg1"/>
              </a:solidFill>
              <a:latin typeface="Arial" pitchFamily="34" charset="0"/>
              <a:cs typeface="Arial"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a:off x="1143000" y="838200"/>
            <a:ext cx="863980" cy="609600"/>
          </a:xfrm>
          <a:prstGeom prst="rect">
            <a:avLst/>
          </a:prstGeom>
          <a:noFill/>
          <a:ln w="9525">
            <a:noFill/>
            <a:miter lim="800000"/>
            <a:headEnd/>
            <a:tailEnd/>
          </a:ln>
        </p:spPr>
      </p:pic>
      <p:cxnSp>
        <p:nvCxnSpPr>
          <p:cNvPr id="6" name="Straight Connector 5"/>
          <p:cNvCxnSpPr/>
          <p:nvPr/>
        </p:nvCxnSpPr>
        <p:spPr>
          <a:xfrm>
            <a:off x="5638800" y="1371600"/>
            <a:ext cx="0" cy="449580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400" y="3200400"/>
            <a:ext cx="4343400" cy="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sp>
        <p:nvSpPr>
          <p:cNvPr id="10241" name="Rectangle 1"/>
          <p:cNvSpPr>
            <a:spLocks noChangeArrowheads="1"/>
          </p:cNvSpPr>
          <p:nvPr/>
        </p:nvSpPr>
        <p:spPr bwMode="auto">
          <a:xfrm>
            <a:off x="1447800" y="1384758"/>
            <a:ext cx="4038600" cy="181588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2657475" algn="l"/>
              </a:tabLst>
            </a:pPr>
            <a:r>
              <a:rPr lang="mn-MN" sz="1400" dirty="0">
                <a:latin typeface="Arial" panose="020B0604020202020204" pitchFamily="34" charset="0"/>
                <a:cs typeface="Arial" panose="020B0604020202020204" pitchFamily="34" charset="0"/>
              </a:rPr>
              <a:t>Эхний </a:t>
            </a:r>
            <a:r>
              <a:rPr lang="en-US" sz="1400" dirty="0">
                <a:latin typeface="Arial" panose="020B0604020202020204" pitchFamily="34" charset="0"/>
                <a:cs typeface="Arial" panose="020B0604020202020204" pitchFamily="34" charset="0"/>
              </a:rPr>
              <a:t>II </a:t>
            </a:r>
            <a:r>
              <a:rPr lang="mn-MN" sz="1400" dirty="0">
                <a:latin typeface="Arial" panose="020B0604020202020204" pitchFamily="34" charset="0"/>
                <a:cs typeface="Arial" panose="020B0604020202020204" pitchFamily="34" charset="0"/>
              </a:rPr>
              <a:t>дугаар улиралд аймгийн Арцсуурь дахь хилийн боомтоор нийт 1484 хүн зорчсоноо</a:t>
            </a:r>
            <a:r>
              <a:rPr lang="en-US" sz="1400" dirty="0">
                <a:latin typeface="Arial" panose="020B0604020202020204" pitchFamily="34" charset="0"/>
                <a:cs typeface="Arial" panose="020B0604020202020204" pitchFamily="34" charset="0"/>
              </a:rPr>
              <a:t>c 741 </a:t>
            </a:r>
            <a:r>
              <a:rPr lang="mn-MN" sz="1400" dirty="0">
                <a:latin typeface="Arial" panose="020B0604020202020204" pitchFamily="34" charset="0"/>
                <a:cs typeface="Arial" panose="020B0604020202020204" pitchFamily="34" charset="0"/>
              </a:rPr>
              <a:t>хүн орж, 743 хүн гарсан бол зорчигчдын 33.7 хувь нь гадаад, 66.3 хувь нь монгол хүн үйлчилүүлсэн байна. Нийт 348 машин боомтоор зорчсоноос суудлын машин 338, ачааны 5 машин орж гарж 77.78 тн ачаа тээврэлсэн байна</a:t>
            </a:r>
            <a:endParaRPr kumimoji="0" lang="mn-MN"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66" name="Rectangle 2"/>
          <p:cNvSpPr>
            <a:spLocks noChangeArrowheads="1"/>
          </p:cNvSpPr>
          <p:nvPr/>
        </p:nvSpPr>
        <p:spPr bwMode="auto">
          <a:xfrm>
            <a:off x="6019800" y="6020442"/>
            <a:ext cx="32766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Эх</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сурвалж</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Арц</a:t>
            </a:r>
            <a:r>
              <a:rPr kumimoji="0" lang="mn-MN"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суурь</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дахь</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гаалийн</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хороо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4"/>
          <p:cNvSpPr/>
          <p:nvPr/>
        </p:nvSpPr>
        <p:spPr>
          <a:xfrm>
            <a:off x="2133600" y="838200"/>
            <a:ext cx="9372600" cy="307777"/>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1400" b="1" dirty="0" smtClean="0">
                <a:latin typeface="Arial" pitchFamily="34" charset="0"/>
                <a:cs typeface="Arial" pitchFamily="34" charset="0"/>
              </a:rPr>
              <a:t>АРЦСУУРЬ ДАХЬ ГААЛИЙН ХОРООНЫ ХИЛИЙН ХӨДӨЛГӨӨНИЙ</a:t>
            </a:r>
            <a:r>
              <a:rPr lang="mn-MN" sz="1400" b="1" dirty="0" smtClean="0">
                <a:latin typeface="Arial" pitchFamily="34" charset="0"/>
                <a:cs typeface="Arial" pitchFamily="34" charset="0"/>
              </a:rPr>
              <a:t> </a:t>
            </a:r>
            <a:r>
              <a:rPr lang="mn-MN" sz="1400" dirty="0" smtClean="0">
                <a:latin typeface="Arial" pitchFamily="34" charset="0"/>
                <a:cs typeface="Arial" pitchFamily="34" charset="0"/>
              </a:rPr>
              <a:t>ЗОРЧИГЧИД</a:t>
            </a:r>
            <a:r>
              <a:rPr lang="en-US" sz="1400" dirty="0" smtClean="0">
                <a:latin typeface="Arial" pitchFamily="34" charset="0"/>
                <a:cs typeface="Arial" pitchFamily="34" charset="0"/>
              </a:rPr>
              <a:t>   </a:t>
            </a:r>
            <a:r>
              <a:rPr lang="mn-MN" sz="1400" dirty="0" smtClean="0">
                <a:latin typeface="Arial" pitchFamily="34" charset="0"/>
                <a:cs typeface="Arial" pitchFamily="34" charset="0"/>
              </a:rPr>
              <a:t>эхний </a:t>
            </a:r>
            <a:r>
              <a:rPr lang="en-US" sz="1400" dirty="0" smtClean="0">
                <a:latin typeface="Arial" pitchFamily="34" charset="0"/>
                <a:cs typeface="Arial" pitchFamily="34" charset="0"/>
              </a:rPr>
              <a:t>II-</a:t>
            </a:r>
            <a:r>
              <a:rPr lang="mn-MN" sz="1400" dirty="0" smtClean="0">
                <a:latin typeface="Arial" pitchFamily="34" charset="0"/>
                <a:cs typeface="Arial" pitchFamily="34" charset="0"/>
              </a:rPr>
              <a:t>р улиралд</a:t>
            </a:r>
            <a:endParaRPr lang="en-US" sz="1200" dirty="0">
              <a:latin typeface="Arial" pitchFamily="34" charset="0"/>
              <a:cs typeface="Arial" pitchFamily="34" charset="0"/>
            </a:endParaRPr>
          </a:p>
        </p:txBody>
      </p:sp>
      <p:sp>
        <p:nvSpPr>
          <p:cNvPr id="17" name="Rectangle 16"/>
          <p:cNvSpPr/>
          <p:nvPr/>
        </p:nvSpPr>
        <p:spPr>
          <a:xfrm>
            <a:off x="1219200" y="3276600"/>
            <a:ext cx="4343400" cy="738664"/>
          </a:xfrm>
          <a:prstGeom prst="rect">
            <a:avLst/>
          </a:prstGeom>
        </p:spPr>
        <p:txBody>
          <a:bodyPr wrap="square">
            <a:spAutoFit/>
          </a:bodyPr>
          <a:lstStyle/>
          <a:p>
            <a:pPr algn="ctr">
              <a:defRPr sz="1400" b="1" i="0" u="none" strike="noStrike" kern="1200" baseline="0">
                <a:solidFill>
                  <a:prstClr val="black"/>
                </a:solidFill>
                <a:latin typeface="Arial" pitchFamily="34" charset="0"/>
                <a:ea typeface="+mn-ea"/>
                <a:cs typeface="Arial" pitchFamily="34" charset="0"/>
              </a:defRPr>
            </a:pPr>
            <a:r>
              <a:rPr lang="en-US" dirty="0" smtClean="0">
                <a:latin typeface="Arial" pitchFamily="34" charset="0"/>
                <a:cs typeface="Arial" pitchFamily="34" charset="0"/>
              </a:rPr>
              <a:t>АРЦСУУРЬ ДАХЬ ГААЛИЙН ХОРООНЫ ХИЛИЙН ХӨДӨЛГӨӨНИЙ</a:t>
            </a:r>
            <a:r>
              <a:rPr lang="mn-MN" dirty="0" smtClean="0">
                <a:latin typeface="Arial" pitchFamily="34" charset="0"/>
                <a:cs typeface="Arial" pitchFamily="34" charset="0"/>
              </a:rPr>
              <a:t> ЗОРЧИГЧИД</a:t>
            </a:r>
            <a:r>
              <a:rPr lang="en-US" dirty="0" smtClean="0">
                <a:latin typeface="Arial" pitchFamily="34" charset="0"/>
                <a:cs typeface="Arial" pitchFamily="34" charset="0"/>
              </a:rPr>
              <a:t> </a:t>
            </a:r>
            <a:r>
              <a:rPr lang="mn-MN" dirty="0" smtClean="0">
                <a:latin typeface="Arial" pitchFamily="34" charset="0"/>
                <a:cs typeface="Arial" pitchFamily="34" charset="0"/>
              </a:rPr>
              <a:t>оноор , хүний тоогоор </a:t>
            </a:r>
            <a:endParaRPr lang="en-US"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22332197"/>
              </p:ext>
            </p:extLst>
          </p:nvPr>
        </p:nvGraphicFramePr>
        <p:xfrm>
          <a:off x="5905500" y="1623539"/>
          <a:ext cx="5328140" cy="4396903"/>
        </p:xfrm>
        <a:graphic>
          <a:graphicData uri="http://schemas.openxmlformats.org/drawingml/2006/table">
            <a:tbl>
              <a:tblPr firstRow="1" firstCol="1" lastRow="1" lastCol="1" bandRow="1" bandCol="1">
                <a:tableStyleId>{5C22544A-7EE6-4342-B048-85BDC9FD1C3A}</a:tableStyleId>
              </a:tblPr>
              <a:tblGrid>
                <a:gridCol w="914400">
                  <a:extLst>
                    <a:ext uri="{9D8B030D-6E8A-4147-A177-3AD203B41FA5}">
                      <a16:colId xmlns:a16="http://schemas.microsoft.com/office/drawing/2014/main" val="1446583815"/>
                    </a:ext>
                  </a:extLst>
                </a:gridCol>
                <a:gridCol w="336462">
                  <a:extLst>
                    <a:ext uri="{9D8B030D-6E8A-4147-A177-3AD203B41FA5}">
                      <a16:colId xmlns:a16="http://schemas.microsoft.com/office/drawing/2014/main" val="1925701362"/>
                    </a:ext>
                  </a:extLst>
                </a:gridCol>
                <a:gridCol w="1187538">
                  <a:extLst>
                    <a:ext uri="{9D8B030D-6E8A-4147-A177-3AD203B41FA5}">
                      <a16:colId xmlns:a16="http://schemas.microsoft.com/office/drawing/2014/main" val="2820714360"/>
                    </a:ext>
                  </a:extLst>
                </a:gridCol>
                <a:gridCol w="838200">
                  <a:extLst>
                    <a:ext uri="{9D8B030D-6E8A-4147-A177-3AD203B41FA5}">
                      <a16:colId xmlns:a16="http://schemas.microsoft.com/office/drawing/2014/main" val="2531491507"/>
                    </a:ext>
                  </a:extLst>
                </a:gridCol>
                <a:gridCol w="1088109">
                  <a:extLst>
                    <a:ext uri="{9D8B030D-6E8A-4147-A177-3AD203B41FA5}">
                      <a16:colId xmlns:a16="http://schemas.microsoft.com/office/drawing/2014/main" val="654033668"/>
                    </a:ext>
                  </a:extLst>
                </a:gridCol>
                <a:gridCol w="963431">
                  <a:extLst>
                    <a:ext uri="{9D8B030D-6E8A-4147-A177-3AD203B41FA5}">
                      <a16:colId xmlns:a16="http://schemas.microsoft.com/office/drawing/2014/main" val="647791109"/>
                    </a:ext>
                  </a:extLst>
                </a:gridCol>
              </a:tblGrid>
              <a:tr h="128527">
                <a:tc gridSpan="2">
                  <a:txBody>
                    <a:bodyPr/>
                    <a:lstStyle/>
                    <a:p>
                      <a:pPr marL="0" marR="0" algn="l">
                        <a:spcBef>
                          <a:spcPts val="0"/>
                        </a:spcBef>
                        <a:spcAft>
                          <a:spcPts val="0"/>
                        </a:spcAft>
                      </a:pPr>
                      <a:r>
                        <a:rPr lang="ru-RU" sz="9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en-US"/>
                    </a:p>
                  </a:txBody>
                  <a:tcPr/>
                </a:tc>
                <a:tc>
                  <a:txBody>
                    <a:bodyPr/>
                    <a:lstStyle/>
                    <a:p>
                      <a:pPr marL="0" marR="0" algn="l">
                        <a:spcBef>
                          <a:spcPts val="0"/>
                        </a:spcBef>
                        <a:spcAft>
                          <a:spcPts val="0"/>
                        </a:spcAft>
                      </a:pPr>
                      <a:r>
                        <a:rPr lang="ru-RU" sz="9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gridSpan="3">
                  <a:txBody>
                    <a:bodyPr/>
                    <a:lstStyle/>
                    <a:p>
                      <a:pPr marL="646430" marR="0" algn="l">
                        <a:lnSpc>
                          <a:spcPts val="980"/>
                        </a:lnSpc>
                        <a:spcBef>
                          <a:spcPts val="255"/>
                        </a:spcBef>
                        <a:spcAft>
                          <a:spcPts val="0"/>
                        </a:spcAft>
                      </a:pPr>
                      <a:r>
                        <a:rPr lang="ru-RU" sz="1000">
                          <a:effectLst/>
                        </a:rPr>
                        <a:t>2020 он өссөн дүнгээр</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8713848"/>
                  </a:ext>
                </a:extLst>
              </a:tr>
              <a:tr h="607244">
                <a:tc gridSpan="3">
                  <a:txBody>
                    <a:bodyPr/>
                    <a:lstStyle/>
                    <a:p>
                      <a:pPr marL="0" marR="0" algn="l">
                        <a:spcBef>
                          <a:spcPts val="0"/>
                        </a:spcBef>
                        <a:spcAft>
                          <a:spcPts val="0"/>
                        </a:spcAft>
                      </a:pPr>
                      <a:r>
                        <a:rPr lang="ru-RU" sz="11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374650" marR="0" algn="l">
                        <a:lnSpc>
                          <a:spcPts val="1050"/>
                        </a:lnSpc>
                        <a:spcBef>
                          <a:spcPts val="0"/>
                        </a:spcBef>
                        <a:spcAft>
                          <a:spcPts val="0"/>
                        </a:spcAft>
                      </a:pPr>
                      <a:r>
                        <a:rPr lang="ru-RU" sz="1000" dirty="0">
                          <a:effectLst/>
                          <a:latin typeface="Arial" panose="020B0604020202020204" pitchFamily="34" charset="0"/>
                          <a:cs typeface="Arial" panose="020B0604020202020204" pitchFamily="34" charset="0"/>
                        </a:rPr>
                        <a:t>Үзүүлэлт</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hMerge="1">
                  <a:txBody>
                    <a:bodyPr/>
                    <a:lstStyle/>
                    <a:p>
                      <a:endParaRPr lang="en-US"/>
                    </a:p>
                  </a:txBody>
                  <a:tcPr/>
                </a:tc>
                <a:tc hMerge="1">
                  <a:txBody>
                    <a:bodyPr/>
                    <a:lstStyle/>
                    <a:p>
                      <a:pPr marL="374650" marR="0" algn="l">
                        <a:lnSpc>
                          <a:spcPts val="1050"/>
                        </a:lnSpc>
                        <a:spcBef>
                          <a:spcPts val="0"/>
                        </a:spcBef>
                        <a:spcAft>
                          <a:spcPts val="0"/>
                        </a:spcAft>
                      </a:pP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85420" marR="186055" algn="ctr">
                        <a:spcBef>
                          <a:spcPts val="755"/>
                        </a:spcBef>
                        <a:spcAft>
                          <a:spcPts val="0"/>
                        </a:spcAft>
                      </a:pPr>
                      <a:r>
                        <a:rPr lang="ru-RU" sz="1000" dirty="0">
                          <a:effectLst/>
                          <a:latin typeface="Arial" panose="020B0604020202020204" pitchFamily="34" charset="0"/>
                          <a:cs typeface="Arial" panose="020B0604020202020204" pitchFamily="34" charset="0"/>
                        </a:rPr>
                        <a:t>Орсон</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294640" marR="295910" algn="ctr">
                        <a:spcBef>
                          <a:spcPts val="755"/>
                        </a:spcBef>
                        <a:spcAft>
                          <a:spcPts val="0"/>
                        </a:spcAft>
                      </a:pPr>
                      <a:r>
                        <a:rPr lang="ru-RU" sz="1000">
                          <a:effectLst/>
                          <a:latin typeface="Arial" panose="020B0604020202020204" pitchFamily="34" charset="0"/>
                          <a:cs typeface="Arial" panose="020B0604020202020204" pitchFamily="34" charset="0"/>
                        </a:rPr>
                        <a:t>Гарсан</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255270" marR="258445" algn="ctr">
                        <a:spcBef>
                          <a:spcPts val="755"/>
                        </a:spcBef>
                        <a:spcAft>
                          <a:spcPts val="0"/>
                        </a:spcAft>
                      </a:pPr>
                      <a:r>
                        <a:rPr lang="ru-RU" sz="1000">
                          <a:effectLst/>
                          <a:latin typeface="Arial" panose="020B0604020202020204" pitchFamily="34" charset="0"/>
                          <a:cs typeface="Arial" panose="020B0604020202020204" pitchFamily="34" charset="0"/>
                        </a:rPr>
                        <a:t>Бүгд</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2520608971"/>
                  </a:ext>
                </a:extLst>
              </a:tr>
              <a:tr h="484586">
                <a:tc rowSpan="5">
                  <a:txBody>
                    <a:bodyPr/>
                    <a:lstStyle/>
                    <a:p>
                      <a:pPr marL="0" marR="0" algn="l">
                        <a:spcBef>
                          <a:spcPts val="0"/>
                        </a:spcBef>
                        <a:spcAft>
                          <a:spcPts val="0"/>
                        </a:spcAft>
                      </a:pPr>
                      <a:r>
                        <a:rPr lang="ru-RU" sz="11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0" marR="0" algn="l">
                        <a:spcBef>
                          <a:spcPts val="25"/>
                        </a:spcBef>
                        <a:spcAft>
                          <a:spcPts val="0"/>
                        </a:spcAft>
                      </a:pPr>
                      <a:r>
                        <a:rPr lang="ru-RU" sz="115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cs typeface="Arial" panose="020B0604020202020204" pitchFamily="34" charset="0"/>
                      </a:endParaRPr>
                    </a:p>
                    <a:p>
                      <a:pPr marL="68580" marR="220980" algn="l">
                        <a:spcBef>
                          <a:spcPts val="0"/>
                        </a:spcBef>
                        <a:spcAft>
                          <a:spcPts val="0"/>
                        </a:spcAft>
                      </a:pPr>
                      <a:r>
                        <a:rPr lang="ru-RU" sz="1000" dirty="0">
                          <a:effectLst/>
                          <a:latin typeface="Arial" panose="020B0604020202020204" pitchFamily="34" charset="0"/>
                          <a:cs typeface="Arial" panose="020B0604020202020204" pitchFamily="34" charset="0"/>
                        </a:rPr>
                        <a:t>Тээврийн хэрэгсэл</a:t>
                      </a:r>
                      <a:endParaRPr lang="en-US" sz="1100" dirty="0">
                        <a:effectLst/>
                        <a:latin typeface="Arial" panose="020B0604020202020204" pitchFamily="34" charset="0"/>
                        <a:cs typeface="Arial" panose="020B0604020202020204" pitchFamily="34" charset="0"/>
                      </a:endParaRPr>
                    </a:p>
                    <a:p>
                      <a:pPr marL="68580" marR="0" algn="l">
                        <a:spcBef>
                          <a:spcPts val="0"/>
                        </a:spcBef>
                        <a:spcAft>
                          <a:spcPts val="0"/>
                        </a:spcAft>
                      </a:pPr>
                      <a:r>
                        <a:rPr lang="ru-RU" sz="1000" dirty="0">
                          <a:effectLst/>
                          <a:latin typeface="Arial" panose="020B0604020202020204" pitchFamily="34" charset="0"/>
                          <a:cs typeface="Arial" panose="020B0604020202020204" pitchFamily="34" charset="0"/>
                        </a:rPr>
                        <a:t>/ширхэг/</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ru-RU" sz="11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ru-RU" sz="11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gridSpan="2">
                  <a:txBody>
                    <a:bodyPr/>
                    <a:lstStyle/>
                    <a:p>
                      <a:pPr marL="171450" marR="0" algn="l">
                        <a:spcBef>
                          <a:spcPts val="575"/>
                        </a:spcBef>
                        <a:spcAft>
                          <a:spcPts val="0"/>
                        </a:spcAft>
                      </a:pPr>
                      <a:r>
                        <a:rPr lang="ru-RU" sz="1000">
                          <a:effectLst/>
                          <a:latin typeface="Arial" panose="020B0604020202020204" pitchFamily="34" charset="0"/>
                          <a:cs typeface="Arial" panose="020B0604020202020204" pitchFamily="34" charset="0"/>
                        </a:rPr>
                        <a:t>Суудлын автомашин</a:t>
                      </a:r>
                      <a:endParaRPr lang="en-US" sz="1100">
                        <a:effectLst/>
                        <a:latin typeface="Arial" panose="020B0604020202020204" pitchFamily="34" charset="0"/>
                        <a:cs typeface="Arial" panose="020B0604020202020204" pitchFamily="34" charset="0"/>
                      </a:endParaRPr>
                    </a:p>
                    <a:p>
                      <a:pPr marL="171450" marR="0" algn="l">
                        <a:spcBef>
                          <a:spcPts val="15"/>
                        </a:spcBef>
                        <a:spcAft>
                          <a:spcPts val="0"/>
                        </a:spcAft>
                      </a:pPr>
                      <a:r>
                        <a:rPr lang="ru-RU" sz="1000">
                          <a:effectLst/>
                          <a:latin typeface="Arial" panose="020B0604020202020204" pitchFamily="34" charset="0"/>
                          <a:cs typeface="Arial" panose="020B0604020202020204" pitchFamily="34" charset="0"/>
                        </a:rPr>
                        <a:t>/худалдааны бус/</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hMerge="1">
                  <a:txBody>
                    <a:bodyPr/>
                    <a:lstStyle/>
                    <a:p>
                      <a:pPr marL="171450" marR="0" algn="l">
                        <a:spcBef>
                          <a:spcPts val="575"/>
                        </a:spcBef>
                        <a:spcAft>
                          <a:spcPts val="0"/>
                        </a:spcAft>
                      </a:pP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0" marR="0" algn="l">
                        <a:spcBef>
                          <a:spcPts val="5"/>
                        </a:spcBef>
                        <a:spcAft>
                          <a:spcPts val="0"/>
                        </a:spcAft>
                      </a:pPr>
                      <a:r>
                        <a:rPr lang="ru-RU" sz="10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cs typeface="Arial" panose="020B0604020202020204" pitchFamily="34" charset="0"/>
                      </a:endParaRPr>
                    </a:p>
                    <a:p>
                      <a:pPr marL="216535" marR="217170" algn="ctr">
                        <a:spcBef>
                          <a:spcPts val="0"/>
                        </a:spcBef>
                        <a:spcAft>
                          <a:spcPts val="0"/>
                        </a:spcAft>
                      </a:pPr>
                      <a:r>
                        <a:rPr lang="ru-RU" sz="1000" dirty="0">
                          <a:effectLst/>
                          <a:latin typeface="Arial" panose="020B0604020202020204" pitchFamily="34" charset="0"/>
                          <a:cs typeface="Arial" panose="020B0604020202020204" pitchFamily="34" charset="0"/>
                        </a:rPr>
                        <a:t>170</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lgn="l">
                        <a:spcBef>
                          <a:spcPts val="5"/>
                        </a:spcBef>
                        <a:spcAft>
                          <a:spcPts val="0"/>
                        </a:spcAft>
                      </a:pPr>
                      <a:r>
                        <a:rPr lang="ru-RU" sz="10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cs typeface="Arial" panose="020B0604020202020204" pitchFamily="34" charset="0"/>
                      </a:endParaRPr>
                    </a:p>
                    <a:p>
                      <a:pPr marL="399415" marR="399415" algn="ctr">
                        <a:spcBef>
                          <a:spcPts val="0"/>
                        </a:spcBef>
                        <a:spcAft>
                          <a:spcPts val="0"/>
                        </a:spcAft>
                      </a:pPr>
                      <a:r>
                        <a:rPr lang="ru-RU" sz="1000" dirty="0">
                          <a:effectLst/>
                          <a:latin typeface="Arial" panose="020B0604020202020204" pitchFamily="34" charset="0"/>
                          <a:cs typeface="Arial" panose="020B0604020202020204" pitchFamily="34" charset="0"/>
                        </a:rPr>
                        <a:t>168</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lgn="l">
                        <a:spcBef>
                          <a:spcPts val="5"/>
                        </a:spcBef>
                        <a:spcAft>
                          <a:spcPts val="0"/>
                        </a:spcAft>
                      </a:pPr>
                      <a:r>
                        <a:rPr lang="ru-RU" sz="1000">
                          <a:effectLst/>
                          <a:latin typeface="Arial" panose="020B0604020202020204" pitchFamily="34" charset="0"/>
                          <a:cs typeface="Arial" panose="020B0604020202020204" pitchFamily="34" charset="0"/>
                        </a:rPr>
                        <a:t> </a:t>
                      </a:r>
                      <a:endParaRPr lang="en-US" sz="1100">
                        <a:effectLst/>
                        <a:latin typeface="Arial" panose="020B0604020202020204" pitchFamily="34" charset="0"/>
                        <a:cs typeface="Arial" panose="020B0604020202020204" pitchFamily="34" charset="0"/>
                      </a:endParaRPr>
                    </a:p>
                    <a:p>
                      <a:pPr marL="233680" marR="235585" algn="ctr">
                        <a:spcBef>
                          <a:spcPts val="0"/>
                        </a:spcBef>
                        <a:spcAft>
                          <a:spcPts val="0"/>
                        </a:spcAft>
                      </a:pPr>
                      <a:r>
                        <a:rPr lang="ru-RU" sz="1000">
                          <a:effectLst/>
                          <a:latin typeface="Arial" panose="020B0604020202020204" pitchFamily="34" charset="0"/>
                          <a:cs typeface="Arial" panose="020B0604020202020204" pitchFamily="34" charset="0"/>
                        </a:rPr>
                        <a:t>338</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3888059629"/>
                  </a:ext>
                </a:extLst>
              </a:tr>
              <a:tr h="285615">
                <a:tc vMerge="1">
                  <a:txBody>
                    <a:bodyPr/>
                    <a:lstStyle/>
                    <a:p>
                      <a:pPr marL="0" marR="0" algn="l">
                        <a:spcBef>
                          <a:spcPts val="25"/>
                        </a:spcBef>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gridSpan="2">
                  <a:txBody>
                    <a:bodyPr/>
                    <a:lstStyle/>
                    <a:p>
                      <a:pPr marL="171450" marR="0" algn="l">
                        <a:spcBef>
                          <a:spcPts val="325"/>
                        </a:spcBef>
                        <a:spcAft>
                          <a:spcPts val="0"/>
                        </a:spcAft>
                      </a:pPr>
                      <a:r>
                        <a:rPr lang="ru-RU" sz="1000" dirty="0">
                          <a:effectLst/>
                          <a:latin typeface="Arial" panose="020B0604020202020204" pitchFamily="34" charset="0"/>
                          <a:cs typeface="Arial" panose="020B0604020202020204" pitchFamily="34" charset="0"/>
                        </a:rPr>
                        <a:t>Ачааны автомашин</a:t>
                      </a:r>
                      <a:endParaRPr lang="en-US" sz="1100" dirty="0">
                        <a:effectLst/>
                        <a:latin typeface="Arial" panose="020B0604020202020204" pitchFamily="34" charset="0"/>
                        <a:cs typeface="Arial" panose="020B0604020202020204" pitchFamily="34" charset="0"/>
                      </a:endParaRPr>
                    </a:p>
                    <a:p>
                      <a:pPr marL="171450" marR="0" algn="l">
                        <a:spcBef>
                          <a:spcPts val="15"/>
                        </a:spcBef>
                        <a:spcAft>
                          <a:spcPts val="0"/>
                        </a:spcAft>
                      </a:pPr>
                      <a:r>
                        <a:rPr lang="ru-RU" sz="1000" dirty="0">
                          <a:effectLst/>
                          <a:latin typeface="Arial" panose="020B0604020202020204" pitchFamily="34" charset="0"/>
                          <a:cs typeface="Arial" panose="020B0604020202020204" pitchFamily="34" charset="0"/>
                        </a:rPr>
                        <a:t>/худалдааны бус/</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hMerge="1">
                  <a:txBody>
                    <a:bodyPr/>
                    <a:lstStyle/>
                    <a:p>
                      <a:pPr marL="171450" marR="0" algn="l">
                        <a:spcBef>
                          <a:spcPts val="325"/>
                        </a:spcBef>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0" marR="5080" algn="ctr">
                        <a:spcBef>
                          <a:spcPts val="905"/>
                        </a:spcBef>
                        <a:spcAft>
                          <a:spcPts val="0"/>
                        </a:spcAft>
                      </a:pPr>
                      <a:r>
                        <a:rPr lang="ru-RU" sz="1000" dirty="0">
                          <a:effectLst/>
                          <a:latin typeface="Arial" panose="020B0604020202020204" pitchFamily="34" charset="0"/>
                          <a:cs typeface="Arial" panose="020B0604020202020204" pitchFamily="34" charset="0"/>
                        </a:rPr>
                        <a:t>5</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635" algn="ctr">
                        <a:spcBef>
                          <a:spcPts val="905"/>
                        </a:spcBef>
                        <a:spcAft>
                          <a:spcPts val="0"/>
                        </a:spcAft>
                      </a:pPr>
                      <a:r>
                        <a:rPr lang="ru-RU" sz="1000" dirty="0">
                          <a:effectLst/>
                          <a:latin typeface="Arial" panose="020B0604020202020204" pitchFamily="34" charset="0"/>
                          <a:cs typeface="Arial" panose="020B0604020202020204" pitchFamily="34" charset="0"/>
                        </a:rPr>
                        <a:t>5</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233680" marR="235585" algn="ctr">
                        <a:spcBef>
                          <a:spcPts val="905"/>
                        </a:spcBef>
                        <a:spcAft>
                          <a:spcPts val="0"/>
                        </a:spcAft>
                      </a:pPr>
                      <a:r>
                        <a:rPr lang="ru-RU" sz="1000">
                          <a:effectLst/>
                          <a:latin typeface="Arial" panose="020B0604020202020204" pitchFamily="34" charset="0"/>
                          <a:cs typeface="Arial" panose="020B0604020202020204" pitchFamily="34" charset="0"/>
                        </a:rPr>
                        <a:t>10</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2382080396"/>
                  </a:ext>
                </a:extLst>
              </a:tr>
              <a:tr h="261814">
                <a:tc vMerge="1">
                  <a:txBody>
                    <a:bodyPr/>
                    <a:lstStyle/>
                    <a:p>
                      <a:endParaRPr lang="en-US"/>
                    </a:p>
                  </a:txBody>
                  <a:tcPr/>
                </a:tc>
                <a:tc gridSpan="2">
                  <a:txBody>
                    <a:bodyPr/>
                    <a:lstStyle/>
                    <a:p>
                      <a:pPr marL="171450" marR="0" algn="l">
                        <a:lnSpc>
                          <a:spcPts val="1145"/>
                        </a:lnSpc>
                        <a:spcBef>
                          <a:spcPts val="105"/>
                        </a:spcBef>
                        <a:spcAft>
                          <a:spcPts val="0"/>
                        </a:spcAft>
                      </a:pPr>
                      <a:r>
                        <a:rPr lang="ru-RU" sz="1000">
                          <a:effectLst/>
                          <a:latin typeface="Arial" panose="020B0604020202020204" pitchFamily="34" charset="0"/>
                          <a:cs typeface="Arial" panose="020B0604020202020204" pitchFamily="34" charset="0"/>
                        </a:rPr>
                        <a:t>Микроавтобус-фургон</a:t>
                      </a:r>
                      <a:endParaRPr lang="en-US" sz="1100">
                        <a:effectLst/>
                        <a:latin typeface="Arial" panose="020B0604020202020204" pitchFamily="34" charset="0"/>
                        <a:cs typeface="Arial" panose="020B0604020202020204" pitchFamily="34" charset="0"/>
                      </a:endParaRPr>
                    </a:p>
                    <a:p>
                      <a:pPr marL="171450" marR="0" algn="l">
                        <a:lnSpc>
                          <a:spcPts val="1145"/>
                        </a:lnSpc>
                        <a:spcBef>
                          <a:spcPts val="0"/>
                        </a:spcBef>
                        <a:spcAft>
                          <a:spcPts val="0"/>
                        </a:spcAft>
                      </a:pPr>
                      <a:r>
                        <a:rPr lang="ru-RU" sz="1000">
                          <a:effectLst/>
                          <a:latin typeface="Arial" panose="020B0604020202020204" pitchFamily="34" charset="0"/>
                          <a:cs typeface="Arial" panose="020B0604020202020204" pitchFamily="34" charset="0"/>
                        </a:rPr>
                        <a:t>/худалдааны/</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hMerge="1">
                  <a:txBody>
                    <a:bodyPr/>
                    <a:lstStyle/>
                    <a:p>
                      <a:pPr marL="171450" marR="0" algn="l">
                        <a:lnSpc>
                          <a:spcPts val="1145"/>
                        </a:lnSpc>
                        <a:spcBef>
                          <a:spcPts val="105"/>
                        </a:spcBef>
                        <a:spcAft>
                          <a:spcPts val="0"/>
                        </a:spcAft>
                      </a:pP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0" marR="3175" algn="ctr">
                        <a:spcBef>
                          <a:spcPts val="685"/>
                        </a:spcBef>
                        <a:spcAft>
                          <a:spcPts val="0"/>
                        </a:spcAft>
                      </a:pPr>
                      <a:r>
                        <a:rPr lang="ru-RU" sz="1000">
                          <a:effectLst/>
                          <a:latin typeface="Arial" panose="020B0604020202020204" pitchFamily="34" charset="0"/>
                          <a:cs typeface="Arial" panose="020B0604020202020204" pitchFamily="34" charset="0"/>
                        </a:rPr>
                        <a:t>-</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3810" algn="ctr">
                        <a:spcBef>
                          <a:spcPts val="685"/>
                        </a:spcBef>
                        <a:spcAft>
                          <a:spcPts val="0"/>
                        </a:spcAft>
                      </a:pPr>
                      <a:r>
                        <a:rPr lang="ru-RU" sz="1000" dirty="0">
                          <a:effectLst/>
                          <a:latin typeface="Arial" panose="020B0604020202020204" pitchFamily="34" charset="0"/>
                          <a:cs typeface="Arial" panose="020B0604020202020204" pitchFamily="34" charset="0"/>
                        </a:rPr>
                        <a:t>-</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4445" algn="ctr">
                        <a:spcBef>
                          <a:spcPts val="685"/>
                        </a:spcBef>
                        <a:spcAft>
                          <a:spcPts val="0"/>
                        </a:spcAft>
                      </a:pPr>
                      <a:r>
                        <a:rPr lang="ru-RU" sz="1000">
                          <a:effectLst/>
                          <a:latin typeface="Arial" panose="020B0604020202020204" pitchFamily="34" charset="0"/>
                          <a:cs typeface="Arial" panose="020B0604020202020204" pitchFamily="34" charset="0"/>
                        </a:rPr>
                        <a:t>-</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3807909395"/>
                  </a:ext>
                </a:extLst>
              </a:tr>
              <a:tr h="142808">
                <a:tc vMerge="1">
                  <a:txBody>
                    <a:bodyPr/>
                    <a:lstStyle/>
                    <a:p>
                      <a:pPr marL="0" marR="0" algn="l">
                        <a:spcBef>
                          <a:spcPts val="0"/>
                        </a:spcBef>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gridSpan="2">
                  <a:txBody>
                    <a:bodyPr/>
                    <a:lstStyle/>
                    <a:p>
                      <a:pPr marL="171450" marR="0" algn="l">
                        <a:spcBef>
                          <a:spcPts val="215"/>
                        </a:spcBef>
                        <a:spcAft>
                          <a:spcPts val="0"/>
                        </a:spcAft>
                      </a:pPr>
                      <a:r>
                        <a:rPr lang="ru-RU" sz="1000">
                          <a:effectLst/>
                          <a:latin typeface="Arial" panose="020B0604020202020204" pitchFamily="34" charset="0"/>
                          <a:cs typeface="Arial" panose="020B0604020202020204" pitchFamily="34" charset="0"/>
                        </a:rPr>
                        <a:t>Мотоцикль</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hMerge="1">
                  <a:txBody>
                    <a:bodyPr/>
                    <a:lstStyle/>
                    <a:p>
                      <a:pPr marL="171450" marR="0" algn="l">
                        <a:spcBef>
                          <a:spcPts val="215"/>
                        </a:spcBef>
                        <a:spcAft>
                          <a:spcPts val="0"/>
                        </a:spcAft>
                      </a:pP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0" marR="3175" algn="ctr">
                        <a:spcBef>
                          <a:spcPts val="215"/>
                        </a:spcBef>
                        <a:spcAft>
                          <a:spcPts val="0"/>
                        </a:spcAft>
                      </a:pPr>
                      <a:r>
                        <a:rPr lang="ru-RU" sz="1000" dirty="0">
                          <a:effectLst/>
                          <a:latin typeface="Arial" panose="020B0604020202020204" pitchFamily="34" charset="0"/>
                          <a:cs typeface="Arial" panose="020B0604020202020204" pitchFamily="34" charset="0"/>
                        </a:rPr>
                        <a:t>-</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3810" algn="ctr">
                        <a:spcBef>
                          <a:spcPts val="215"/>
                        </a:spcBef>
                        <a:spcAft>
                          <a:spcPts val="0"/>
                        </a:spcAft>
                      </a:pPr>
                      <a:r>
                        <a:rPr lang="ru-RU" sz="1000" dirty="0">
                          <a:effectLst/>
                          <a:latin typeface="Arial" panose="020B0604020202020204" pitchFamily="34" charset="0"/>
                          <a:cs typeface="Arial" panose="020B0604020202020204" pitchFamily="34" charset="0"/>
                        </a:rPr>
                        <a:t>-</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4445" algn="ctr">
                        <a:spcBef>
                          <a:spcPts val="215"/>
                        </a:spcBef>
                        <a:spcAft>
                          <a:spcPts val="0"/>
                        </a:spcAft>
                      </a:pPr>
                      <a:r>
                        <a:rPr lang="ru-RU" sz="1000">
                          <a:effectLst/>
                          <a:latin typeface="Arial" panose="020B0604020202020204" pitchFamily="34" charset="0"/>
                          <a:cs typeface="Arial" panose="020B0604020202020204" pitchFamily="34" charset="0"/>
                        </a:rPr>
                        <a:t>-</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937884052"/>
                  </a:ext>
                </a:extLst>
              </a:tr>
              <a:tr h="363439">
                <a:tc vMerge="1">
                  <a:txBody>
                    <a:bodyPr/>
                    <a:lstStyle/>
                    <a:p>
                      <a:pPr marL="0" marR="0" algn="l">
                        <a:spcBef>
                          <a:spcPts val="0"/>
                        </a:spcBef>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gridSpan="2">
                  <a:txBody>
                    <a:bodyPr/>
                    <a:lstStyle/>
                    <a:p>
                      <a:pPr marL="171450" marR="0" algn="l">
                        <a:spcBef>
                          <a:spcPts val="405"/>
                        </a:spcBef>
                        <a:spcAft>
                          <a:spcPts val="0"/>
                        </a:spcAft>
                      </a:pPr>
                      <a:r>
                        <a:rPr lang="ru-RU" sz="1000" dirty="0">
                          <a:effectLst/>
                          <a:latin typeface="Arial" panose="020B0604020202020204" pitchFamily="34" charset="0"/>
                          <a:cs typeface="Arial" panose="020B0604020202020204" pitchFamily="34" charset="0"/>
                        </a:rPr>
                        <a:t>Бүгд</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hMerge="1">
                  <a:txBody>
                    <a:bodyPr/>
                    <a:lstStyle/>
                    <a:p>
                      <a:pPr marL="171450" marR="0" algn="l">
                        <a:spcBef>
                          <a:spcPts val="405"/>
                        </a:spcBef>
                        <a:spcAft>
                          <a:spcPts val="0"/>
                        </a:spcAft>
                      </a:pP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16535" marR="217170" algn="ctr">
                        <a:spcBef>
                          <a:spcPts val="405"/>
                        </a:spcBef>
                        <a:spcAft>
                          <a:spcPts val="0"/>
                        </a:spcAft>
                      </a:pPr>
                      <a:r>
                        <a:rPr lang="ru-RU" sz="1000">
                          <a:effectLst/>
                          <a:latin typeface="Arial" panose="020B0604020202020204" pitchFamily="34" charset="0"/>
                          <a:cs typeface="Arial" panose="020B0604020202020204" pitchFamily="34" charset="0"/>
                        </a:rPr>
                        <a:t>175</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399415" marR="399415" algn="ctr">
                        <a:spcBef>
                          <a:spcPts val="405"/>
                        </a:spcBef>
                        <a:spcAft>
                          <a:spcPts val="0"/>
                        </a:spcAft>
                      </a:pPr>
                      <a:r>
                        <a:rPr lang="ru-RU" sz="1000" dirty="0">
                          <a:effectLst/>
                          <a:latin typeface="Arial" panose="020B0604020202020204" pitchFamily="34" charset="0"/>
                          <a:cs typeface="Arial" panose="020B0604020202020204" pitchFamily="34" charset="0"/>
                        </a:rPr>
                        <a:t>173</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233680" marR="235585" algn="ctr">
                        <a:spcBef>
                          <a:spcPts val="405"/>
                        </a:spcBef>
                        <a:spcAft>
                          <a:spcPts val="0"/>
                        </a:spcAft>
                      </a:pPr>
                      <a:r>
                        <a:rPr lang="ru-RU" sz="1000">
                          <a:effectLst/>
                          <a:latin typeface="Arial" panose="020B0604020202020204" pitchFamily="34" charset="0"/>
                          <a:cs typeface="Arial" panose="020B0604020202020204" pitchFamily="34" charset="0"/>
                        </a:rPr>
                        <a:t>348</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709593221"/>
                  </a:ext>
                </a:extLst>
              </a:tr>
              <a:tr h="363439">
                <a:tc rowSpan="2">
                  <a:txBody>
                    <a:bodyPr/>
                    <a:lstStyle/>
                    <a:p>
                      <a:pPr marL="0" marR="0" algn="l">
                        <a:spcBef>
                          <a:spcPts val="0"/>
                        </a:spcBef>
                        <a:spcAft>
                          <a:spcPts val="0"/>
                        </a:spcAft>
                      </a:pPr>
                      <a:r>
                        <a:rPr lang="ru-RU" sz="11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68580" marR="0" algn="l">
                        <a:lnSpc>
                          <a:spcPts val="1145"/>
                        </a:lnSpc>
                        <a:spcBef>
                          <a:spcPts val="65"/>
                        </a:spcBef>
                        <a:spcAft>
                          <a:spcPts val="0"/>
                        </a:spcAft>
                      </a:pPr>
                      <a:r>
                        <a:rPr lang="ru-RU" sz="1000" dirty="0">
                          <a:effectLst/>
                          <a:latin typeface="Arial" panose="020B0604020202020204" pitchFamily="34" charset="0"/>
                          <a:cs typeface="Arial" panose="020B0604020202020204" pitchFamily="34" charset="0"/>
                        </a:rPr>
                        <a:t>Зорчигч</a:t>
                      </a:r>
                      <a:endParaRPr lang="en-US" sz="1100" dirty="0">
                        <a:effectLst/>
                        <a:latin typeface="Arial" panose="020B0604020202020204" pitchFamily="34" charset="0"/>
                        <a:cs typeface="Arial" panose="020B0604020202020204" pitchFamily="34" charset="0"/>
                      </a:endParaRPr>
                    </a:p>
                    <a:p>
                      <a:pPr marL="68580" marR="0" algn="l">
                        <a:lnSpc>
                          <a:spcPts val="1065"/>
                        </a:lnSpc>
                        <a:spcBef>
                          <a:spcPts val="0"/>
                        </a:spcBef>
                        <a:spcAft>
                          <a:spcPts val="0"/>
                        </a:spcAft>
                      </a:pPr>
                      <a:r>
                        <a:rPr lang="ru-RU" sz="1000" dirty="0">
                          <a:effectLst/>
                          <a:latin typeface="Arial" panose="020B0604020202020204" pitchFamily="34" charset="0"/>
                          <a:cs typeface="Arial" panose="020B0604020202020204" pitchFamily="34" charset="0"/>
                        </a:rPr>
                        <a:t>/хүн/</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gridSpan="2">
                  <a:txBody>
                    <a:bodyPr/>
                    <a:lstStyle/>
                    <a:p>
                      <a:pPr marL="171450" marR="0" algn="l">
                        <a:spcBef>
                          <a:spcPts val="420"/>
                        </a:spcBef>
                        <a:spcAft>
                          <a:spcPts val="0"/>
                        </a:spcAft>
                      </a:pPr>
                      <a:r>
                        <a:rPr lang="ru-RU" sz="1000">
                          <a:effectLst/>
                          <a:latin typeface="Arial" panose="020B0604020202020204" pitchFamily="34" charset="0"/>
                          <a:cs typeface="Arial" panose="020B0604020202020204" pitchFamily="34" charset="0"/>
                        </a:rPr>
                        <a:t>Монгол</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hMerge="1">
                  <a:txBody>
                    <a:bodyPr/>
                    <a:lstStyle/>
                    <a:p>
                      <a:pPr marL="171450" marR="0" algn="l">
                        <a:spcBef>
                          <a:spcPts val="420"/>
                        </a:spcBef>
                        <a:spcAft>
                          <a:spcPts val="0"/>
                        </a:spcAft>
                      </a:pP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16535" marR="217170" algn="ctr">
                        <a:spcBef>
                          <a:spcPts val="420"/>
                        </a:spcBef>
                        <a:spcAft>
                          <a:spcPts val="0"/>
                        </a:spcAft>
                      </a:pPr>
                      <a:r>
                        <a:rPr lang="ru-RU" sz="1000">
                          <a:effectLst/>
                          <a:latin typeface="Arial" panose="020B0604020202020204" pitchFamily="34" charset="0"/>
                          <a:cs typeface="Arial" panose="020B0604020202020204" pitchFamily="34" charset="0"/>
                        </a:rPr>
                        <a:t>492</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399415" marR="399415" algn="ctr">
                        <a:spcBef>
                          <a:spcPts val="420"/>
                        </a:spcBef>
                        <a:spcAft>
                          <a:spcPts val="0"/>
                        </a:spcAft>
                      </a:pPr>
                      <a:r>
                        <a:rPr lang="ru-RU" sz="1000" dirty="0">
                          <a:effectLst/>
                          <a:latin typeface="Arial" panose="020B0604020202020204" pitchFamily="34" charset="0"/>
                          <a:cs typeface="Arial" panose="020B0604020202020204" pitchFamily="34" charset="0"/>
                        </a:rPr>
                        <a:t>492</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233680" marR="235585" algn="ctr">
                        <a:spcBef>
                          <a:spcPts val="420"/>
                        </a:spcBef>
                        <a:spcAft>
                          <a:spcPts val="0"/>
                        </a:spcAft>
                      </a:pPr>
                      <a:r>
                        <a:rPr lang="ru-RU" sz="1000" dirty="0">
                          <a:effectLst/>
                          <a:latin typeface="Arial" panose="020B0604020202020204" pitchFamily="34" charset="0"/>
                          <a:cs typeface="Arial" panose="020B0604020202020204" pitchFamily="34" charset="0"/>
                        </a:rPr>
                        <a:t>984</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2277922474"/>
                  </a:ext>
                </a:extLst>
              </a:tr>
              <a:tr h="363439">
                <a:tc vMerge="1">
                  <a:txBody>
                    <a:bodyPr/>
                    <a:lstStyle/>
                    <a:p>
                      <a:pPr marL="68580" marR="0" algn="l">
                        <a:lnSpc>
                          <a:spcPts val="1145"/>
                        </a:lnSpc>
                        <a:spcBef>
                          <a:spcPts val="65"/>
                        </a:spcBef>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gridSpan="2">
                  <a:txBody>
                    <a:bodyPr/>
                    <a:lstStyle/>
                    <a:p>
                      <a:pPr marL="171450" marR="0" algn="l">
                        <a:spcBef>
                          <a:spcPts val="485"/>
                        </a:spcBef>
                        <a:spcAft>
                          <a:spcPts val="0"/>
                        </a:spcAft>
                      </a:pPr>
                      <a:r>
                        <a:rPr lang="ru-RU" sz="1000">
                          <a:effectLst/>
                          <a:latin typeface="Arial" panose="020B0604020202020204" pitchFamily="34" charset="0"/>
                          <a:cs typeface="Arial" panose="020B0604020202020204" pitchFamily="34" charset="0"/>
                        </a:rPr>
                        <a:t>Гадаад</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hMerge="1">
                  <a:txBody>
                    <a:bodyPr/>
                    <a:lstStyle/>
                    <a:p>
                      <a:pPr marL="171450" marR="0" algn="l">
                        <a:spcBef>
                          <a:spcPts val="485"/>
                        </a:spcBef>
                        <a:spcAft>
                          <a:spcPts val="0"/>
                        </a:spcAft>
                      </a:pP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16535" marR="217170" algn="ctr">
                        <a:spcBef>
                          <a:spcPts val="485"/>
                        </a:spcBef>
                        <a:spcAft>
                          <a:spcPts val="0"/>
                        </a:spcAft>
                      </a:pPr>
                      <a:r>
                        <a:rPr lang="ru-RU" sz="1000">
                          <a:effectLst/>
                          <a:latin typeface="Arial" panose="020B0604020202020204" pitchFamily="34" charset="0"/>
                          <a:cs typeface="Arial" panose="020B0604020202020204" pitchFamily="34" charset="0"/>
                        </a:rPr>
                        <a:t>249</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399415" marR="399415" algn="ctr">
                        <a:spcBef>
                          <a:spcPts val="485"/>
                        </a:spcBef>
                        <a:spcAft>
                          <a:spcPts val="0"/>
                        </a:spcAft>
                      </a:pPr>
                      <a:r>
                        <a:rPr lang="ru-RU" sz="1000">
                          <a:effectLst/>
                          <a:latin typeface="Arial" panose="020B0604020202020204" pitchFamily="34" charset="0"/>
                          <a:cs typeface="Arial" panose="020B0604020202020204" pitchFamily="34" charset="0"/>
                        </a:rPr>
                        <a:t>251</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233680" marR="235585" algn="ctr">
                        <a:spcBef>
                          <a:spcPts val="485"/>
                        </a:spcBef>
                        <a:spcAft>
                          <a:spcPts val="0"/>
                        </a:spcAft>
                      </a:pPr>
                      <a:r>
                        <a:rPr lang="ru-RU" sz="1000" dirty="0">
                          <a:effectLst/>
                          <a:latin typeface="Arial" panose="020B0604020202020204" pitchFamily="34" charset="0"/>
                          <a:cs typeface="Arial" panose="020B0604020202020204" pitchFamily="34" charset="0"/>
                        </a:rPr>
                        <a:t>500</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3168664100"/>
                  </a:ext>
                </a:extLst>
              </a:tr>
              <a:tr h="371093">
                <a:tc>
                  <a:txBody>
                    <a:bodyPr/>
                    <a:lstStyle/>
                    <a:p>
                      <a:pPr marL="0" marR="0" algn="l">
                        <a:spcBef>
                          <a:spcPts val="0"/>
                        </a:spcBef>
                        <a:spcAft>
                          <a:spcPts val="0"/>
                        </a:spcAft>
                      </a:pPr>
                      <a:r>
                        <a:rPr lang="ru-RU" sz="11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gridSpan="2">
                  <a:txBody>
                    <a:bodyPr/>
                    <a:lstStyle/>
                    <a:p>
                      <a:pPr marL="171450" marR="0" algn="l">
                        <a:lnSpc>
                          <a:spcPts val="1140"/>
                        </a:lnSpc>
                        <a:spcBef>
                          <a:spcPts val="0"/>
                        </a:spcBef>
                        <a:spcAft>
                          <a:spcPts val="0"/>
                        </a:spcAft>
                      </a:pPr>
                      <a:r>
                        <a:rPr lang="ru-RU" sz="1000">
                          <a:effectLst/>
                          <a:latin typeface="Arial" panose="020B0604020202020204" pitchFamily="34" charset="0"/>
                          <a:cs typeface="Arial" panose="020B0604020202020204" pitchFamily="34" charset="0"/>
                        </a:rPr>
                        <a:t>Бүгд</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hMerge="1">
                  <a:txBody>
                    <a:bodyPr/>
                    <a:lstStyle/>
                    <a:p>
                      <a:pPr marL="171450" marR="0" algn="l">
                        <a:lnSpc>
                          <a:spcPts val="1140"/>
                        </a:lnSpc>
                        <a:spcBef>
                          <a:spcPts val="0"/>
                        </a:spcBef>
                        <a:spcAft>
                          <a:spcPts val="0"/>
                        </a:spcAft>
                      </a:pP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16535" marR="217170" algn="ctr">
                        <a:lnSpc>
                          <a:spcPts val="1140"/>
                        </a:lnSpc>
                        <a:spcBef>
                          <a:spcPts val="0"/>
                        </a:spcBef>
                        <a:spcAft>
                          <a:spcPts val="0"/>
                        </a:spcAft>
                      </a:pPr>
                      <a:r>
                        <a:rPr lang="ru-RU" sz="1000">
                          <a:effectLst/>
                          <a:latin typeface="Arial" panose="020B0604020202020204" pitchFamily="34" charset="0"/>
                          <a:cs typeface="Arial" panose="020B0604020202020204" pitchFamily="34" charset="0"/>
                        </a:rPr>
                        <a:t>741</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399415" marR="399415" algn="ctr">
                        <a:lnSpc>
                          <a:spcPts val="1140"/>
                        </a:lnSpc>
                        <a:spcBef>
                          <a:spcPts val="0"/>
                        </a:spcBef>
                        <a:spcAft>
                          <a:spcPts val="0"/>
                        </a:spcAft>
                      </a:pPr>
                      <a:r>
                        <a:rPr lang="ru-RU" sz="1000">
                          <a:effectLst/>
                          <a:latin typeface="Arial" panose="020B0604020202020204" pitchFamily="34" charset="0"/>
                          <a:cs typeface="Arial" panose="020B0604020202020204" pitchFamily="34" charset="0"/>
                        </a:rPr>
                        <a:t>743</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233680" marR="235585" algn="ctr">
                        <a:lnSpc>
                          <a:spcPts val="1140"/>
                        </a:lnSpc>
                        <a:spcBef>
                          <a:spcPts val="0"/>
                        </a:spcBef>
                        <a:spcAft>
                          <a:spcPts val="0"/>
                        </a:spcAft>
                      </a:pPr>
                      <a:r>
                        <a:rPr lang="ru-RU" sz="1000" dirty="0">
                          <a:effectLst/>
                          <a:latin typeface="Arial" panose="020B0604020202020204" pitchFamily="34" charset="0"/>
                          <a:cs typeface="Arial" panose="020B0604020202020204" pitchFamily="34" charset="0"/>
                        </a:rPr>
                        <a:t>1484</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092383288"/>
                  </a:ext>
                </a:extLst>
              </a:tr>
              <a:tr h="506036">
                <a:tc>
                  <a:txBody>
                    <a:bodyPr/>
                    <a:lstStyle/>
                    <a:p>
                      <a:pPr marL="0" marR="0" algn="l">
                        <a:spcBef>
                          <a:spcPts val="55"/>
                        </a:spcBef>
                        <a:spcAft>
                          <a:spcPts val="0"/>
                        </a:spcAft>
                      </a:pPr>
                      <a:r>
                        <a:rPr lang="ru-RU" sz="95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cs typeface="Arial" panose="020B0604020202020204" pitchFamily="34" charset="0"/>
                      </a:endParaRPr>
                    </a:p>
                    <a:p>
                      <a:pPr marL="68580" marR="0" algn="l">
                        <a:lnSpc>
                          <a:spcPts val="870"/>
                        </a:lnSpc>
                        <a:spcBef>
                          <a:spcPts val="0"/>
                        </a:spcBef>
                        <a:spcAft>
                          <a:spcPts val="0"/>
                        </a:spcAft>
                      </a:pPr>
                      <a:r>
                        <a:rPr lang="ru-RU" sz="1000" dirty="0">
                          <a:effectLst/>
                          <a:latin typeface="Arial" panose="020B0604020202020204" pitchFamily="34" charset="0"/>
                          <a:cs typeface="Arial" panose="020B0604020202020204" pitchFamily="34" charset="0"/>
                        </a:rPr>
                        <a:t>Ачаа тээш</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gridSpan="2">
                  <a:txBody>
                    <a:bodyPr/>
                    <a:lstStyle/>
                    <a:p>
                      <a:pPr marL="171450" marR="0" algn="l">
                        <a:spcBef>
                          <a:spcPts val="345"/>
                        </a:spcBef>
                        <a:spcAft>
                          <a:spcPts val="0"/>
                        </a:spcAft>
                      </a:pPr>
                      <a:r>
                        <a:rPr lang="ru-RU" sz="1000">
                          <a:effectLst/>
                          <a:latin typeface="Arial" panose="020B0604020202020204" pitchFamily="34" charset="0"/>
                          <a:cs typeface="Arial" panose="020B0604020202020204" pitchFamily="34" charset="0"/>
                        </a:rPr>
                        <a:t>Ачааны бохир жин /тн/</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hMerge="1">
                  <a:txBody>
                    <a:bodyPr/>
                    <a:lstStyle/>
                    <a:p>
                      <a:pPr marL="171450" marR="0" algn="l">
                        <a:spcBef>
                          <a:spcPts val="345"/>
                        </a:spcBef>
                        <a:spcAft>
                          <a:spcPts val="0"/>
                        </a:spcAft>
                      </a:pP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16535" marR="217170" algn="ctr">
                        <a:spcBef>
                          <a:spcPts val="345"/>
                        </a:spcBef>
                        <a:spcAft>
                          <a:spcPts val="0"/>
                        </a:spcAft>
                      </a:pPr>
                      <a:r>
                        <a:rPr lang="ru-RU" sz="1000">
                          <a:effectLst/>
                          <a:latin typeface="Arial" panose="020B0604020202020204" pitchFamily="34" charset="0"/>
                          <a:cs typeface="Arial" panose="020B0604020202020204" pitchFamily="34" charset="0"/>
                        </a:rPr>
                        <a:t>77.78</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lgn="l">
                        <a:spcBef>
                          <a:spcPts val="0"/>
                        </a:spcBef>
                        <a:spcAft>
                          <a:spcPts val="0"/>
                        </a:spcAft>
                      </a:pPr>
                      <a:r>
                        <a:rPr lang="ru-RU" sz="11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233680" marR="235585" algn="ctr">
                        <a:spcBef>
                          <a:spcPts val="345"/>
                        </a:spcBef>
                        <a:spcAft>
                          <a:spcPts val="0"/>
                        </a:spcAft>
                      </a:pPr>
                      <a:r>
                        <a:rPr lang="ru-RU" sz="1000" dirty="0">
                          <a:effectLst/>
                          <a:latin typeface="Arial" panose="020B0604020202020204" pitchFamily="34" charset="0"/>
                          <a:cs typeface="Arial" panose="020B0604020202020204" pitchFamily="34" charset="0"/>
                        </a:rPr>
                        <a:t>77.78</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3510647141"/>
                  </a:ext>
                </a:extLst>
              </a:tr>
              <a:tr h="463867">
                <a:tc>
                  <a:txBody>
                    <a:bodyPr/>
                    <a:lstStyle/>
                    <a:p>
                      <a:pPr marL="0" marR="0" algn="l">
                        <a:spcBef>
                          <a:spcPts val="0"/>
                        </a:spcBef>
                        <a:spcAft>
                          <a:spcPts val="0"/>
                        </a:spcAft>
                      </a:pPr>
                      <a:r>
                        <a:rPr lang="ru-RU" sz="9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gridSpan="2">
                  <a:txBody>
                    <a:bodyPr/>
                    <a:lstStyle/>
                    <a:p>
                      <a:pPr marL="171450" marR="0" algn="l">
                        <a:lnSpc>
                          <a:spcPts val="1060"/>
                        </a:lnSpc>
                        <a:spcBef>
                          <a:spcPts val="0"/>
                        </a:spcBef>
                        <a:spcAft>
                          <a:spcPts val="0"/>
                        </a:spcAft>
                      </a:pPr>
                      <a:r>
                        <a:rPr lang="ru-RU" sz="1000">
                          <a:effectLst/>
                          <a:latin typeface="Arial" panose="020B0604020202020204" pitchFamily="34" charset="0"/>
                          <a:cs typeface="Arial" panose="020B0604020202020204" pitchFamily="34" charset="0"/>
                        </a:rPr>
                        <a:t>Бүгд</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hMerge="1">
                  <a:txBody>
                    <a:bodyPr/>
                    <a:lstStyle/>
                    <a:p>
                      <a:pPr marL="171450" marR="0" algn="l">
                        <a:lnSpc>
                          <a:spcPts val="1060"/>
                        </a:lnSpc>
                        <a:spcBef>
                          <a:spcPts val="0"/>
                        </a:spcBef>
                        <a:spcAft>
                          <a:spcPts val="0"/>
                        </a:spcAft>
                      </a:pP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16535" marR="217170" algn="ctr">
                        <a:lnSpc>
                          <a:spcPts val="1060"/>
                        </a:lnSpc>
                        <a:spcBef>
                          <a:spcPts val="0"/>
                        </a:spcBef>
                        <a:spcAft>
                          <a:spcPts val="0"/>
                        </a:spcAft>
                      </a:pPr>
                      <a:r>
                        <a:rPr lang="ru-RU" sz="1000">
                          <a:effectLst/>
                          <a:latin typeface="Arial" panose="020B0604020202020204" pitchFamily="34" charset="0"/>
                          <a:cs typeface="Arial" panose="020B0604020202020204" pitchFamily="34" charset="0"/>
                        </a:rPr>
                        <a:t>77.78</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0" marR="0" algn="l">
                        <a:spcBef>
                          <a:spcPts val="0"/>
                        </a:spcBef>
                        <a:spcAft>
                          <a:spcPts val="0"/>
                        </a:spcAft>
                      </a:pPr>
                      <a:r>
                        <a:rPr lang="ru-RU" sz="9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233680" marR="235585" algn="ctr">
                        <a:lnSpc>
                          <a:spcPts val="1060"/>
                        </a:lnSpc>
                        <a:spcBef>
                          <a:spcPts val="0"/>
                        </a:spcBef>
                        <a:spcAft>
                          <a:spcPts val="0"/>
                        </a:spcAft>
                      </a:pPr>
                      <a:r>
                        <a:rPr lang="ru-RU" sz="1000" dirty="0">
                          <a:effectLst/>
                          <a:latin typeface="Arial" panose="020B0604020202020204" pitchFamily="34" charset="0"/>
                          <a:cs typeface="Arial" panose="020B0604020202020204" pitchFamily="34" charset="0"/>
                        </a:rPr>
                        <a:t>77.78</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3492171359"/>
                  </a:ext>
                </a:extLst>
              </a:tr>
            </a:tbl>
          </a:graphicData>
        </a:graphic>
      </p:graphicFrame>
      <p:sp>
        <p:nvSpPr>
          <p:cNvPr id="3" name="Rectangle 2"/>
          <p:cNvSpPr/>
          <p:nvPr/>
        </p:nvSpPr>
        <p:spPr>
          <a:xfrm>
            <a:off x="4648200" y="1123774"/>
            <a:ext cx="7543800" cy="461665"/>
          </a:xfrm>
          <a:prstGeom prst="rect">
            <a:avLst/>
          </a:prstGeom>
        </p:spPr>
        <p:txBody>
          <a:bodyPr wrap="square">
            <a:spAutoFit/>
          </a:bodyPr>
          <a:lstStyle/>
          <a:p>
            <a:pPr marL="1438275" marR="1440180" algn="ctr">
              <a:spcBef>
                <a:spcPts val="0"/>
              </a:spcBef>
              <a:spcAft>
                <a:spcPts val="0"/>
              </a:spcAft>
            </a:pPr>
            <a:r>
              <a:rPr lang="mn-MN" sz="1200" dirty="0" smtClean="0">
                <a:latin typeface="Arial" panose="020B0604020202020204" pitchFamily="34" charset="0"/>
                <a:ea typeface="Arial" panose="020B0604020202020204" pitchFamily="34" charset="0"/>
              </a:rPr>
              <a:t>З</a:t>
            </a:r>
            <a:r>
              <a:rPr lang="ru-RU" sz="1200" dirty="0" smtClean="0">
                <a:latin typeface="Arial" panose="020B0604020202020204" pitchFamily="34" charset="0"/>
                <a:ea typeface="Arial" panose="020B0604020202020204" pitchFamily="34" charset="0"/>
              </a:rPr>
              <a:t>АВХАН </a:t>
            </a:r>
            <a:r>
              <a:rPr lang="ru-RU" sz="1200" dirty="0">
                <a:latin typeface="Arial" panose="020B0604020202020204" pitchFamily="34" charset="0"/>
                <a:ea typeface="Arial" panose="020B0604020202020204" pitchFamily="34" charset="0"/>
              </a:rPr>
              <a:t>АЙМГИЙН </a:t>
            </a:r>
            <a:r>
              <a:rPr lang="ru-RU" sz="1200" dirty="0" smtClean="0">
                <a:latin typeface="Arial" panose="020B0604020202020204" pitchFamily="34" charset="0"/>
                <a:ea typeface="Arial" panose="020B0604020202020204" pitchFamily="34" charset="0"/>
              </a:rPr>
              <a:t>АРЦСУУРЬ</a:t>
            </a:r>
            <a:r>
              <a:rPr lang="mn-MN" sz="1200" dirty="0" smtClean="0">
                <a:latin typeface="Arial" panose="020B0604020202020204" pitchFamily="34" charset="0"/>
                <a:ea typeface="Arial" panose="020B0604020202020204" pitchFamily="34" charset="0"/>
              </a:rPr>
              <a:t> </a:t>
            </a:r>
            <a:r>
              <a:rPr lang="ru-RU" sz="1200" dirty="0" smtClean="0">
                <a:latin typeface="Arial" panose="020B0604020202020204" pitchFamily="34" charset="0"/>
                <a:ea typeface="Arial" panose="020B0604020202020204" pitchFamily="34" charset="0"/>
              </a:rPr>
              <a:t>ДАХЬ </a:t>
            </a:r>
            <a:r>
              <a:rPr lang="ru-RU" sz="1200" dirty="0">
                <a:latin typeface="Arial" panose="020B0604020202020204" pitchFamily="34" charset="0"/>
                <a:ea typeface="Arial" panose="020B0604020202020204" pitchFamily="34" charset="0"/>
              </a:rPr>
              <a:t>ГААЛИЙН </a:t>
            </a:r>
            <a:r>
              <a:rPr lang="ru-RU" sz="1200" dirty="0" smtClean="0">
                <a:latin typeface="Arial" panose="020B0604020202020204" pitchFamily="34" charset="0"/>
                <a:ea typeface="Arial" panose="020B0604020202020204" pitchFamily="34" charset="0"/>
              </a:rPr>
              <a:t>ХОРООНЫ</a:t>
            </a:r>
            <a:r>
              <a:rPr lang="mn-MN" sz="1200" dirty="0" smtClean="0">
                <a:latin typeface="Arial" panose="020B0604020202020204" pitchFamily="34" charset="0"/>
                <a:ea typeface="Arial" panose="020B0604020202020204" pitchFamily="34" charset="0"/>
              </a:rPr>
              <a:t> </a:t>
            </a:r>
            <a:r>
              <a:rPr lang="ru-RU" sz="1200" dirty="0" smtClean="0">
                <a:latin typeface="Arial" panose="020B0604020202020204" pitchFamily="34" charset="0"/>
                <a:ea typeface="Arial" panose="020B0604020202020204" pitchFamily="34" charset="0"/>
              </a:rPr>
              <a:t>УЛИРЛЫН ХИЛИЙН</a:t>
            </a:r>
            <a:r>
              <a:rPr lang="mn-MN" sz="1200" dirty="0" smtClean="0">
                <a:latin typeface="Arial" panose="020B0604020202020204" pitchFamily="34" charset="0"/>
                <a:ea typeface="Arial" panose="020B0604020202020204" pitchFamily="34" charset="0"/>
              </a:rPr>
              <a:t> </a:t>
            </a:r>
            <a:r>
              <a:rPr lang="ru-RU" sz="1200" dirty="0" smtClean="0">
                <a:latin typeface="Arial" panose="020B0604020202020204" pitchFamily="34" charset="0"/>
                <a:ea typeface="Arial" panose="020B0604020202020204" pitchFamily="34" charset="0"/>
              </a:rPr>
              <a:t>ХӨДӨЛГӨӨНИЙ </a:t>
            </a:r>
            <a:r>
              <a:rPr lang="ru-RU" sz="1200" dirty="0">
                <a:latin typeface="Arial" panose="020B0604020202020204" pitchFamily="34" charset="0"/>
                <a:ea typeface="Arial" panose="020B0604020202020204" pitchFamily="34" charset="0"/>
              </a:rPr>
              <a:t>МЭДЭЭ</a:t>
            </a:r>
            <a:endParaRPr lang="en-US" sz="1200" dirty="0">
              <a:latin typeface="Arial" panose="020B0604020202020204" pitchFamily="34" charset="0"/>
              <a:ea typeface="Arial" panose="020B0604020202020204" pitchFamily="34" charset="0"/>
            </a:endParaRPr>
          </a:p>
        </p:txBody>
      </p:sp>
      <p:graphicFrame>
        <p:nvGraphicFramePr>
          <p:cNvPr id="14" name="Chart 13"/>
          <p:cNvGraphicFramePr>
            <a:graphicFrameLocks/>
          </p:cNvGraphicFramePr>
          <p:nvPr>
            <p:extLst>
              <p:ext uri="{D42A27DB-BD31-4B8C-83A1-F6EECF244321}">
                <p14:modId xmlns:p14="http://schemas.microsoft.com/office/powerpoint/2010/main" val="1997847004"/>
              </p:ext>
            </p:extLst>
          </p:nvPr>
        </p:nvGraphicFramePr>
        <p:xfrm>
          <a:off x="1136651" y="4091224"/>
          <a:ext cx="4349750" cy="217543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1136650" y="300335"/>
            <a:ext cx="9912350" cy="830997"/>
          </a:xfrm>
          <a:prstGeom prst="rect">
            <a:avLst/>
          </a:prstGeom>
          <a:solidFill>
            <a:srgbClr val="558237"/>
          </a:solidFill>
          <a:ln w="9525">
            <a:solidFill>
              <a:schemeClr val="accent1"/>
            </a:solid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ЗАВХАН АЙМГИЙН НИЙГЭМ</a:t>
            </a:r>
            <a:r>
              <a:rPr lang="mn-MN" sz="2400" b="1" dirty="0">
                <a:solidFill>
                  <a:schemeClr val="bg1"/>
                </a:solidFill>
                <a:latin typeface="Arial" pitchFamily="34" charset="0"/>
                <a:cs typeface="Arial" pitchFamily="34" charset="0"/>
              </a:rPr>
              <a:t>, ЭДИЙН ЗАСГИЙН БАЙДАЛ - Үндсэн үзүүлэлт</a:t>
            </a:r>
          </a:p>
        </p:txBody>
      </p:sp>
      <p:graphicFrame>
        <p:nvGraphicFramePr>
          <p:cNvPr id="3" name="Table 2"/>
          <p:cNvGraphicFramePr>
            <a:graphicFrameLocks noGrp="1"/>
          </p:cNvGraphicFramePr>
          <p:nvPr>
            <p:extLst>
              <p:ext uri="{D42A27DB-BD31-4B8C-83A1-F6EECF244321}">
                <p14:modId xmlns:p14="http://schemas.microsoft.com/office/powerpoint/2010/main" val="2937635232"/>
              </p:ext>
            </p:extLst>
          </p:nvPr>
        </p:nvGraphicFramePr>
        <p:xfrm>
          <a:off x="1219200" y="1371600"/>
          <a:ext cx="10744201" cy="3962401"/>
        </p:xfrm>
        <a:graphic>
          <a:graphicData uri="http://schemas.openxmlformats.org/drawingml/2006/table">
            <a:tbl>
              <a:tblPr/>
              <a:tblGrid>
                <a:gridCol w="3520226">
                  <a:extLst>
                    <a:ext uri="{9D8B030D-6E8A-4147-A177-3AD203B41FA5}">
                      <a16:colId xmlns:a16="http://schemas.microsoft.com/office/drawing/2014/main" val="20000"/>
                    </a:ext>
                  </a:extLst>
                </a:gridCol>
                <a:gridCol w="1623865">
                  <a:extLst>
                    <a:ext uri="{9D8B030D-6E8A-4147-A177-3AD203B41FA5}">
                      <a16:colId xmlns:a16="http://schemas.microsoft.com/office/drawing/2014/main" val="20001"/>
                    </a:ext>
                  </a:extLst>
                </a:gridCol>
                <a:gridCol w="1117798">
                  <a:extLst>
                    <a:ext uri="{9D8B030D-6E8A-4147-A177-3AD203B41FA5}">
                      <a16:colId xmlns:a16="http://schemas.microsoft.com/office/drawing/2014/main" val="20002"/>
                    </a:ext>
                  </a:extLst>
                </a:gridCol>
                <a:gridCol w="1117798">
                  <a:extLst>
                    <a:ext uri="{9D8B030D-6E8A-4147-A177-3AD203B41FA5}">
                      <a16:colId xmlns:a16="http://schemas.microsoft.com/office/drawing/2014/main" val="20003"/>
                    </a:ext>
                  </a:extLst>
                </a:gridCol>
                <a:gridCol w="1117798">
                  <a:extLst>
                    <a:ext uri="{9D8B030D-6E8A-4147-A177-3AD203B41FA5}">
                      <a16:colId xmlns:a16="http://schemas.microsoft.com/office/drawing/2014/main" val="20004"/>
                    </a:ext>
                  </a:extLst>
                </a:gridCol>
                <a:gridCol w="1067747">
                  <a:extLst>
                    <a:ext uri="{9D8B030D-6E8A-4147-A177-3AD203B41FA5}">
                      <a16:colId xmlns:a16="http://schemas.microsoft.com/office/drawing/2014/main" val="20005"/>
                    </a:ext>
                  </a:extLst>
                </a:gridCol>
                <a:gridCol w="1178969">
                  <a:extLst>
                    <a:ext uri="{9D8B030D-6E8A-4147-A177-3AD203B41FA5}">
                      <a16:colId xmlns:a16="http://schemas.microsoft.com/office/drawing/2014/main" val="20006"/>
                    </a:ext>
                  </a:extLst>
                </a:gridCol>
              </a:tblGrid>
              <a:tr h="736183">
                <a:tc>
                  <a:txBody>
                    <a:bodyPr/>
                    <a:lstStyle/>
                    <a:p>
                      <a:pPr algn="ctr" fontAlgn="ctr"/>
                      <a:r>
                        <a:rPr lang="mn-MN" sz="1800" b="1" i="0" u="none" strike="noStrike" dirty="0">
                          <a:solidFill>
                            <a:schemeClr val="bg1"/>
                          </a:solidFill>
                          <a:latin typeface="Arial"/>
                        </a:rPr>
                        <a:t>Үзүүлэлтүүд</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mn-MN" sz="1800" b="1" i="0" u="none" strike="noStrike" dirty="0">
                          <a:solidFill>
                            <a:schemeClr val="bg1"/>
                          </a:solidFill>
                          <a:latin typeface="Arial"/>
                        </a:rPr>
                        <a:t>хэмжих нэгж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smtClean="0">
                          <a:solidFill>
                            <a:schemeClr val="bg1"/>
                          </a:solidFill>
                          <a:latin typeface="Arial"/>
                        </a:rPr>
                        <a:t>2017 I-VI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smtClean="0">
                          <a:solidFill>
                            <a:schemeClr val="bg1"/>
                          </a:solidFill>
                          <a:latin typeface="Arial"/>
                        </a:rPr>
                        <a:t>2018 I-VI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smtClean="0">
                          <a:solidFill>
                            <a:schemeClr val="bg1"/>
                          </a:solidFill>
                          <a:latin typeface="Arial"/>
                        </a:rPr>
                        <a:t>2019 I-VI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smtClean="0">
                          <a:solidFill>
                            <a:schemeClr val="bg1"/>
                          </a:solidFill>
                          <a:latin typeface="Arial"/>
                        </a:rPr>
                        <a:t>2020 I-VI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b"/>
                      <a:r>
                        <a:rPr lang="en-US" sz="1800" b="1" i="0" u="none" strike="noStrike" dirty="0">
                          <a:solidFill>
                            <a:schemeClr val="bg1"/>
                          </a:solidFill>
                          <a:latin typeface="Arial"/>
                        </a:rPr>
                        <a:t> </a:t>
                      </a:r>
                      <a:r>
                        <a:rPr lang="en-US" sz="1800" b="1" i="0" u="none" strike="noStrike" dirty="0" smtClean="0">
                          <a:solidFill>
                            <a:schemeClr val="bg1"/>
                          </a:solidFill>
                          <a:latin typeface="Arial"/>
                        </a:rPr>
                        <a:t>2020 I-VI</a:t>
                      </a:r>
                      <a:r>
                        <a:rPr lang="en-US" sz="1800" b="1" i="0" u="none" strike="noStrike" dirty="0">
                          <a:solidFill>
                            <a:schemeClr val="bg1"/>
                          </a:solidFill>
                          <a:latin typeface="Arial"/>
                        </a:rPr>
                        <a:t/>
                      </a:r>
                      <a:br>
                        <a:rPr lang="en-US" sz="1800" b="1" i="0" u="none" strike="noStrike" dirty="0">
                          <a:solidFill>
                            <a:schemeClr val="bg1"/>
                          </a:solidFill>
                          <a:latin typeface="Arial"/>
                        </a:rPr>
                      </a:br>
                      <a:r>
                        <a:rPr lang="en-US" sz="1800" b="1" i="0" u="none" strike="noStrike" dirty="0">
                          <a:solidFill>
                            <a:schemeClr val="bg1"/>
                          </a:solidFill>
                          <a:latin typeface="Arial"/>
                        </a:rPr>
                        <a:t> </a:t>
                      </a:r>
                      <a:r>
                        <a:rPr lang="en-US" sz="1800" b="1" i="0" u="none" strike="noStrike" dirty="0" smtClean="0">
                          <a:solidFill>
                            <a:schemeClr val="bg1"/>
                          </a:solidFill>
                          <a:latin typeface="Arial"/>
                        </a:rPr>
                        <a:t>2019 I-VI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extLst>
                  <a:ext uri="{0D108BD9-81ED-4DB2-BD59-A6C34878D82A}">
                    <a16:rowId xmlns:a16="http://schemas.microsoft.com/office/drawing/2014/main" val="10000"/>
                  </a:ext>
                </a:extLst>
              </a:tr>
              <a:tr h="562964">
                <a:tc gridSpan="7">
                  <a:txBody>
                    <a:bodyPr/>
                    <a:lstStyle/>
                    <a:p>
                      <a:pPr algn="ctr" fontAlgn="ctr"/>
                      <a:r>
                        <a:rPr lang="ru-RU" sz="1800" b="1" i="0" u="none" strike="noStrike" dirty="0" smtClean="0">
                          <a:latin typeface="Arial"/>
                        </a:rPr>
                        <a:t>ХҮН АМ, НИЙГМИЙН СТАТИСТИКИЙН ҮЗҮҮЛЭЛТҮҮД</a:t>
                      </a:r>
                      <a:endParaRPr lang="ru-RU" sz="1800" b="1" i="0" u="none" strike="noStrike" dirty="0">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8092">
                <a:tc>
                  <a:txBody>
                    <a:bodyPr/>
                    <a:lstStyle/>
                    <a:p>
                      <a:pPr algn="l" fontAlgn="ctr"/>
                      <a:r>
                        <a:rPr lang="mn-MN" sz="1800" b="0" i="0" u="none" strike="noStrike">
                          <a:latin typeface="Arial"/>
                        </a:rPr>
                        <a:t>Төрсөн хүүхэд</a:t>
                      </a:r>
                    </a:p>
                  </a:txBody>
                  <a:tcPr marL="0" marR="0" marT="0" marB="0" anchor="ctr">
                    <a:lnL>
                      <a:noFill/>
                    </a:lnL>
                    <a:lnR>
                      <a:noFill/>
                    </a:lnR>
                    <a:lnT>
                      <a:noFill/>
                    </a:lnT>
                    <a:lnB>
                      <a:noFill/>
                    </a:lnB>
                  </a:tcPr>
                </a:tc>
                <a:tc>
                  <a:txBody>
                    <a:bodyPr/>
                    <a:lstStyle/>
                    <a:p>
                      <a:pPr algn="ctr" fontAlgn="ctr"/>
                      <a:r>
                        <a:rPr lang="mn-MN" sz="1800" b="0" i="0" u="none" strike="noStrike">
                          <a:latin typeface="Arial"/>
                        </a:rPr>
                        <a:t>хүн</a:t>
                      </a: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665</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725</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685</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684</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99.8</a:t>
                      </a:r>
                      <a:endParaRPr lang="en-US" sz="1800" b="0" i="0"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val="10002"/>
                  </a:ext>
                </a:extLst>
              </a:tr>
              <a:tr h="822794">
                <a:tc>
                  <a:txBody>
                    <a:bodyPr/>
                    <a:lstStyle/>
                    <a:p>
                      <a:pPr algn="l" fontAlgn="ctr"/>
                      <a:r>
                        <a:rPr lang="mn-MN" sz="1800" b="0" i="0" u="none" strike="noStrike" dirty="0">
                          <a:latin typeface="Arial"/>
                        </a:rPr>
                        <a:t>Бүртгэлтэй ажилгүй иргэд,             </a:t>
                      </a:r>
                      <a:r>
                        <a:rPr lang="en-US" sz="1800" b="0" i="0" u="none" strike="noStrike" baseline="0" dirty="0" smtClean="0">
                          <a:latin typeface="Arial"/>
                        </a:rPr>
                        <a:t> 6 </a:t>
                      </a:r>
                      <a:r>
                        <a:rPr lang="mn-MN" sz="1800" b="0" i="0" u="none" strike="noStrike" baseline="0" dirty="0" smtClean="0">
                          <a:latin typeface="Arial"/>
                        </a:rPr>
                        <a:t>дугаар </a:t>
                      </a:r>
                      <a:r>
                        <a:rPr lang="mn-MN" sz="1800" b="0" i="0" u="none" strike="noStrike" dirty="0" smtClean="0">
                          <a:latin typeface="Arial"/>
                        </a:rPr>
                        <a:t>сарын </a:t>
                      </a:r>
                      <a:r>
                        <a:rPr lang="mn-MN" sz="1800" b="0" i="0" u="none" strike="noStrike" dirty="0">
                          <a:latin typeface="Arial"/>
                        </a:rPr>
                        <a:t>эцэст</a:t>
                      </a:r>
                    </a:p>
                  </a:txBody>
                  <a:tcPr marL="0" marR="0" marT="0" marB="0" anchor="ctr">
                    <a:lnL>
                      <a:noFill/>
                    </a:lnL>
                    <a:lnR>
                      <a:noFill/>
                    </a:lnR>
                    <a:lnT>
                      <a:noFill/>
                    </a:lnT>
                    <a:lnB>
                      <a:noFill/>
                    </a:lnB>
                  </a:tcPr>
                </a:tc>
                <a:tc>
                  <a:txBody>
                    <a:bodyPr/>
                    <a:lstStyle/>
                    <a:p>
                      <a:pPr algn="ctr" fontAlgn="ctr"/>
                      <a:r>
                        <a:rPr lang="mn-MN" sz="1800" b="0" i="0" u="none" strike="noStrike" dirty="0">
                          <a:latin typeface="Arial"/>
                        </a:rPr>
                        <a:t>хүн</a:t>
                      </a: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1370</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1265</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786</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986.0</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125.4</a:t>
                      </a:r>
                      <a:endParaRPr lang="en-US" sz="1800" b="0" i="0"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val="10003"/>
                  </a:ext>
                </a:extLst>
              </a:tr>
              <a:tr h="562964">
                <a:tc>
                  <a:txBody>
                    <a:bodyPr/>
                    <a:lstStyle/>
                    <a:p>
                      <a:pPr algn="l" fontAlgn="ctr"/>
                      <a:r>
                        <a:rPr lang="mn-MN" sz="1800" b="0" i="0" u="none" strike="noStrike">
                          <a:latin typeface="Arial"/>
                        </a:rPr>
                        <a:t>Халдварт өвчнөөр өвчлөгчид         </a:t>
                      </a:r>
                    </a:p>
                  </a:txBody>
                  <a:tcPr marL="0" marR="0" marT="0" marB="0" anchor="ctr">
                    <a:lnL>
                      <a:noFill/>
                    </a:lnL>
                    <a:lnR>
                      <a:noFill/>
                    </a:lnR>
                    <a:lnT>
                      <a:noFill/>
                    </a:lnT>
                    <a:lnB>
                      <a:noFill/>
                    </a:lnB>
                  </a:tcPr>
                </a:tc>
                <a:tc>
                  <a:txBody>
                    <a:bodyPr/>
                    <a:lstStyle/>
                    <a:p>
                      <a:pPr algn="ctr" fontAlgn="ctr"/>
                      <a:r>
                        <a:rPr lang="mn-MN" sz="1800" b="0" i="0" u="none" strike="noStrike">
                          <a:latin typeface="Arial"/>
                        </a:rPr>
                        <a:t>хүн</a:t>
                      </a: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306</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226</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211</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273</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129.4</a:t>
                      </a:r>
                      <a:endParaRPr lang="en-US" sz="1800" b="0" i="0"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val="10004"/>
                  </a:ext>
                </a:extLst>
              </a:tr>
              <a:tr h="909404">
                <a:tc>
                  <a:txBody>
                    <a:bodyPr/>
                    <a:lstStyle/>
                    <a:p>
                      <a:pPr algn="l" fontAlgn="ctr"/>
                      <a:r>
                        <a:rPr lang="mn-MN" sz="1800" b="0" i="0" u="none" strike="noStrike">
                          <a:solidFill>
                            <a:srgbClr val="000000"/>
                          </a:solidFill>
                          <a:latin typeface="Arial"/>
                        </a:rPr>
                        <a:t>Бүртгэгдсэн гэмт хэрэг</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mn-MN" sz="1800" b="0" i="0" u="none" strike="noStrike">
                          <a:latin typeface="Arial"/>
                        </a:rPr>
                        <a:t>тохиолдлын тоо</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82</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115</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126</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137</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108.7</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 Box 1">
            <a:extLst>
              <a:ext uri="{FF2B5EF4-FFF2-40B4-BE49-F238E27FC236}">
                <a16:creationId xmlns:a16="http://schemas.microsoft.com/office/drawing/2014/main" id="{A96AEFC2-56E1-42C5-BC4C-FD825177E1BE}"/>
              </a:ext>
            </a:extLst>
          </p:cNvPr>
          <p:cNvSpPr txBox="1">
            <a:spLocks noChangeArrowheads="1"/>
          </p:cNvSpPr>
          <p:nvPr/>
        </p:nvSpPr>
        <p:spPr bwMode="auto">
          <a:xfrm>
            <a:off x="11811000" y="1676400"/>
            <a:ext cx="190500" cy="171450"/>
          </a:xfrm>
          <a:prstGeom prst="rect">
            <a:avLst/>
          </a:prstGeom>
          <a:solidFill>
            <a:srgbClr val="FFFFFF"/>
          </a:solid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mn-MN" sz="1000" b="0" i="0" strike="noStrike" dirty="0">
                <a:solidFill>
                  <a:srgbClr val="000000"/>
                </a:solidFill>
              </a:rPr>
              <a:t>%</a:t>
            </a:r>
          </a:p>
        </p:txBody>
      </p:sp>
      <p:cxnSp>
        <p:nvCxnSpPr>
          <p:cNvPr id="6" name="Straight Connector 5">
            <a:extLst>
              <a:ext uri="{FF2B5EF4-FFF2-40B4-BE49-F238E27FC236}">
                <a16:creationId xmlns:a16="http://schemas.microsoft.com/office/drawing/2014/main" id="{F60C0CC9-77C9-4D11-9C2F-903EDF477596}"/>
              </a:ext>
            </a:extLst>
          </p:cNvPr>
          <p:cNvCxnSpPr/>
          <p:nvPr/>
        </p:nvCxnSpPr>
        <p:spPr>
          <a:xfrm>
            <a:off x="10972800" y="1752600"/>
            <a:ext cx="838200" cy="0"/>
          </a:xfrm>
          <a:prstGeom prst="line">
            <a:avLst/>
          </a:prstGeom>
          <a:ln w="31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1136650" y="300335"/>
            <a:ext cx="9912350" cy="830997"/>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ЗАВХАН АЙМГИЙН НИЙГЭМ</a:t>
            </a:r>
            <a:r>
              <a:rPr lang="mn-MN" sz="2400" b="1" dirty="0">
                <a:solidFill>
                  <a:schemeClr val="bg1"/>
                </a:solidFill>
                <a:latin typeface="Arial" pitchFamily="34" charset="0"/>
                <a:cs typeface="Arial" pitchFamily="34" charset="0"/>
              </a:rPr>
              <a:t>, ЭДИЙН ЗАСГИЙН БАЙДАЛ - Үндсэн үзүүлэлт</a:t>
            </a:r>
          </a:p>
        </p:txBody>
      </p:sp>
      <p:graphicFrame>
        <p:nvGraphicFramePr>
          <p:cNvPr id="3" name="Table 2"/>
          <p:cNvGraphicFramePr>
            <a:graphicFrameLocks noGrp="1"/>
          </p:cNvGraphicFramePr>
          <p:nvPr>
            <p:extLst>
              <p:ext uri="{D42A27DB-BD31-4B8C-83A1-F6EECF244321}">
                <p14:modId xmlns:p14="http://schemas.microsoft.com/office/powerpoint/2010/main" val="1916080391"/>
              </p:ext>
            </p:extLst>
          </p:nvPr>
        </p:nvGraphicFramePr>
        <p:xfrm>
          <a:off x="1143001" y="1219201"/>
          <a:ext cx="10820401" cy="4777640"/>
        </p:xfrm>
        <a:graphic>
          <a:graphicData uri="http://schemas.openxmlformats.org/drawingml/2006/table">
            <a:tbl>
              <a:tblPr/>
              <a:tblGrid>
                <a:gridCol w="3545193">
                  <a:extLst>
                    <a:ext uri="{9D8B030D-6E8A-4147-A177-3AD203B41FA5}">
                      <a16:colId xmlns:a16="http://schemas.microsoft.com/office/drawing/2014/main" val="20000"/>
                    </a:ext>
                  </a:extLst>
                </a:gridCol>
                <a:gridCol w="1635382">
                  <a:extLst>
                    <a:ext uri="{9D8B030D-6E8A-4147-A177-3AD203B41FA5}">
                      <a16:colId xmlns:a16="http://schemas.microsoft.com/office/drawing/2014/main" val="20001"/>
                    </a:ext>
                  </a:extLst>
                </a:gridCol>
                <a:gridCol w="1125725">
                  <a:extLst>
                    <a:ext uri="{9D8B030D-6E8A-4147-A177-3AD203B41FA5}">
                      <a16:colId xmlns:a16="http://schemas.microsoft.com/office/drawing/2014/main" val="20002"/>
                    </a:ext>
                  </a:extLst>
                </a:gridCol>
                <a:gridCol w="1125725">
                  <a:extLst>
                    <a:ext uri="{9D8B030D-6E8A-4147-A177-3AD203B41FA5}">
                      <a16:colId xmlns:a16="http://schemas.microsoft.com/office/drawing/2014/main" val="20003"/>
                    </a:ext>
                  </a:extLst>
                </a:gridCol>
                <a:gridCol w="1125725">
                  <a:extLst>
                    <a:ext uri="{9D8B030D-6E8A-4147-A177-3AD203B41FA5}">
                      <a16:colId xmlns:a16="http://schemas.microsoft.com/office/drawing/2014/main" val="20004"/>
                    </a:ext>
                  </a:extLst>
                </a:gridCol>
                <a:gridCol w="1075320">
                  <a:extLst>
                    <a:ext uri="{9D8B030D-6E8A-4147-A177-3AD203B41FA5}">
                      <a16:colId xmlns:a16="http://schemas.microsoft.com/office/drawing/2014/main" val="20005"/>
                    </a:ext>
                  </a:extLst>
                </a:gridCol>
                <a:gridCol w="1187331">
                  <a:extLst>
                    <a:ext uri="{9D8B030D-6E8A-4147-A177-3AD203B41FA5}">
                      <a16:colId xmlns:a16="http://schemas.microsoft.com/office/drawing/2014/main" val="20006"/>
                    </a:ext>
                  </a:extLst>
                </a:gridCol>
              </a:tblGrid>
              <a:tr h="487680">
                <a:tc>
                  <a:txBody>
                    <a:bodyPr/>
                    <a:lstStyle/>
                    <a:p>
                      <a:pPr algn="ctr" fontAlgn="ctr"/>
                      <a:r>
                        <a:rPr lang="mn-MN" sz="1600" b="0" i="0" u="none" strike="noStrike" dirty="0">
                          <a:solidFill>
                            <a:schemeClr val="bg1"/>
                          </a:solidFill>
                          <a:latin typeface="Arial"/>
                        </a:rPr>
                        <a:t>Үзүүлэлтүүд</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mn-MN" sz="1600" b="0" i="0" u="none" strike="noStrike" dirty="0">
                          <a:solidFill>
                            <a:schemeClr val="bg1"/>
                          </a:solidFill>
                          <a:latin typeface="Arial"/>
                        </a:rPr>
                        <a:t>хэмжих нэгж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smtClean="0">
                          <a:solidFill>
                            <a:schemeClr val="bg1"/>
                          </a:solidFill>
                          <a:latin typeface="Arial"/>
                        </a:rPr>
                        <a:t>2017 I-VI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smtClean="0">
                          <a:solidFill>
                            <a:schemeClr val="bg1"/>
                          </a:solidFill>
                          <a:latin typeface="Arial"/>
                        </a:rPr>
                        <a:t>2018 I-VI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smtClean="0">
                          <a:solidFill>
                            <a:schemeClr val="bg1"/>
                          </a:solidFill>
                          <a:latin typeface="Arial"/>
                        </a:rPr>
                        <a:t>2019 I-VI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smtClean="0">
                          <a:solidFill>
                            <a:schemeClr val="bg1"/>
                          </a:solidFill>
                          <a:latin typeface="Arial"/>
                        </a:rPr>
                        <a:t>2020 I-VI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b"/>
                      <a:r>
                        <a:rPr lang="en-US" sz="1600" b="0" i="0" u="none" strike="noStrike" dirty="0">
                          <a:solidFill>
                            <a:schemeClr val="bg1"/>
                          </a:solidFill>
                          <a:latin typeface="Arial"/>
                        </a:rPr>
                        <a:t> </a:t>
                      </a:r>
                      <a:r>
                        <a:rPr lang="en-US" sz="1600" b="0" i="0" u="none" strike="noStrike" dirty="0" smtClean="0">
                          <a:solidFill>
                            <a:schemeClr val="bg1"/>
                          </a:solidFill>
                          <a:latin typeface="Arial"/>
                        </a:rPr>
                        <a:t>2020 I-VI</a:t>
                      </a:r>
                      <a:r>
                        <a:rPr lang="en-US" sz="1600" b="0" i="0" u="none" strike="noStrike" dirty="0">
                          <a:solidFill>
                            <a:schemeClr val="bg1"/>
                          </a:solidFill>
                          <a:latin typeface="Arial"/>
                        </a:rPr>
                        <a:t/>
                      </a:r>
                      <a:br>
                        <a:rPr lang="en-US" sz="1600" b="0" i="0" u="none" strike="noStrike" dirty="0">
                          <a:solidFill>
                            <a:schemeClr val="bg1"/>
                          </a:solidFill>
                          <a:latin typeface="Arial"/>
                        </a:rPr>
                      </a:br>
                      <a:r>
                        <a:rPr lang="en-US" sz="1600" b="0" i="0" u="none" strike="noStrike" dirty="0">
                          <a:solidFill>
                            <a:schemeClr val="bg1"/>
                          </a:solidFill>
                          <a:latin typeface="Arial"/>
                        </a:rPr>
                        <a:t> </a:t>
                      </a:r>
                      <a:r>
                        <a:rPr lang="en-US" sz="1600" b="0" i="0" u="none" strike="noStrike" dirty="0" smtClean="0">
                          <a:solidFill>
                            <a:schemeClr val="bg1"/>
                          </a:solidFill>
                          <a:latin typeface="Arial"/>
                        </a:rPr>
                        <a:t>2019 I-VI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extLst>
                  <a:ext uri="{0D108BD9-81ED-4DB2-BD59-A6C34878D82A}">
                    <a16:rowId xmlns:a16="http://schemas.microsoft.com/office/drawing/2014/main" val="10000"/>
                  </a:ext>
                </a:extLst>
              </a:tr>
              <a:tr h="274319">
                <a:tc gridSpan="7">
                  <a:txBody>
                    <a:bodyPr/>
                    <a:lstStyle/>
                    <a:p>
                      <a:pPr algn="ctr" fontAlgn="ctr"/>
                      <a:r>
                        <a:rPr lang="mn-MN" sz="1600" b="1" i="0" u="none" strike="noStrike" dirty="0" smtClean="0">
                          <a:solidFill>
                            <a:srgbClr val="000000"/>
                          </a:solidFill>
                          <a:latin typeface="Arial"/>
                        </a:rPr>
                        <a:t>ЭДИЙН ЗАСГИЙН СТАТИСТИКИЙН ҮЗҮҮЛЭЛТҮҮД</a:t>
                      </a:r>
                      <a:endParaRPr lang="mn-MN" sz="1600" b="1"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3840">
                <a:tc>
                  <a:txBody>
                    <a:bodyPr/>
                    <a:lstStyle/>
                    <a:p>
                      <a:pPr algn="l" fontAlgn="ctr"/>
                      <a:r>
                        <a:rPr lang="ru-RU" sz="1600" b="0" i="0" u="none" strike="noStrike">
                          <a:latin typeface="Arial"/>
                        </a:rPr>
                        <a:t>Зүй бусаар хорогдсон том мал</a:t>
                      </a:r>
                    </a:p>
                  </a:txBody>
                  <a:tcPr marL="0" marR="0" marT="0" marB="0" anchor="ctr">
                    <a:lnL>
                      <a:noFill/>
                    </a:lnL>
                    <a:lnR>
                      <a:noFill/>
                    </a:lnR>
                    <a:lnT>
                      <a:noFill/>
                    </a:lnT>
                    <a:lnB>
                      <a:noFill/>
                    </a:lnB>
                  </a:tcPr>
                </a:tc>
                <a:tc>
                  <a:txBody>
                    <a:bodyPr/>
                    <a:lstStyle/>
                    <a:p>
                      <a:pPr algn="ctr" fontAlgn="ctr"/>
                      <a:r>
                        <a:rPr lang="mn-MN" sz="1600" b="0" i="0" u="none" strike="noStrike">
                          <a:latin typeface="Arial"/>
                        </a:rPr>
                        <a:t>мянган толгой</a:t>
                      </a:r>
                    </a:p>
                  </a:txBody>
                  <a:tcPr marL="0" marR="0" marT="0" marB="0" anchor="ctr">
                    <a:lnL>
                      <a:noFill/>
                    </a:lnL>
                    <a:lnR>
                      <a:noFill/>
                    </a:lnR>
                    <a:lnT>
                      <a:noFill/>
                    </a:lnT>
                    <a:lnB>
                      <a:noFill/>
                    </a:lnB>
                  </a:tcPr>
                </a:tc>
                <a:tc>
                  <a:txBody>
                    <a:bodyPr/>
                    <a:lstStyle/>
                    <a:p>
                      <a:pPr algn="ctr" fontAlgn="ctr"/>
                      <a:r>
                        <a:rPr lang="en-US" sz="1600" b="0" i="0" u="none" strike="noStrike" dirty="0">
                          <a:latin typeface="Arial" panose="020B0604020202020204" pitchFamily="34" charset="0"/>
                          <a:cs typeface="Arial" panose="020B0604020202020204" pitchFamily="34" charset="0"/>
                        </a:rPr>
                        <a:t>   </a:t>
                      </a:r>
                      <a:r>
                        <a:rPr lang="en-US" sz="1600" b="0" i="0" u="none" strike="noStrike" dirty="0" smtClean="0">
                          <a:latin typeface="Arial" panose="020B0604020202020204" pitchFamily="34" charset="0"/>
                          <a:cs typeface="Arial" panose="020B0604020202020204" pitchFamily="34" charset="0"/>
                        </a:rPr>
                        <a:t>35.3</a:t>
                      </a:r>
                      <a:endParaRPr lang="en-US" sz="16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a:r>
                        <a:rPr lang="en-US" sz="1600" dirty="0" smtClean="0">
                          <a:latin typeface="Arial" pitchFamily="34" charset="0"/>
                          <a:cs typeface="Arial" pitchFamily="34" charset="0"/>
                        </a:rPr>
                        <a:t>    170.1</a:t>
                      </a:r>
                      <a:endParaRPr lang="en-US" sz="1600" dirty="0">
                        <a:latin typeface="Arial" pitchFamily="34" charset="0"/>
                        <a:cs typeface="Arial" pitchFamily="34" charset="0"/>
                      </a:endParaRPr>
                    </a:p>
                  </a:txBody>
                  <a:tcPr marL="0" marR="0" marT="0" marB="0" anchor="ctr">
                    <a:lnL>
                      <a:noFill/>
                    </a:lnL>
                    <a:lnR>
                      <a:noFill/>
                    </a:lnR>
                    <a:lnT>
                      <a:noFill/>
                    </a:lnT>
                    <a:lnB>
                      <a:noFill/>
                    </a:lnB>
                  </a:tcPr>
                </a:tc>
                <a:tc>
                  <a:txBody>
                    <a:bodyPr/>
                    <a:lstStyle/>
                    <a:p>
                      <a:pPr algn="ctr"/>
                      <a:r>
                        <a:rPr lang="en-US" sz="1600" dirty="0" smtClean="0">
                          <a:latin typeface="Arial" pitchFamily="34" charset="0"/>
                          <a:cs typeface="Arial" pitchFamily="34" charset="0"/>
                        </a:rPr>
                        <a:t>18.2    </a:t>
                      </a:r>
                      <a:endParaRPr lang="en-US" sz="1600" dirty="0">
                        <a:latin typeface="Arial" pitchFamily="34" charset="0"/>
                        <a:cs typeface="Arial" pitchFamily="34" charset="0"/>
                      </a:endParaRPr>
                    </a:p>
                  </a:txBody>
                  <a:tcPr marL="0" marR="0" marT="0" marB="0" anchor="ctr">
                    <a:lnL>
                      <a:noFill/>
                    </a:lnL>
                    <a:lnR>
                      <a:noFill/>
                    </a:lnR>
                    <a:lnT>
                      <a:noFill/>
                    </a:lnT>
                    <a:lnB>
                      <a:noFill/>
                    </a:lnB>
                  </a:tcPr>
                </a:tc>
                <a:tc>
                  <a:txBody>
                    <a:bodyPr/>
                    <a:lstStyle/>
                    <a:p>
                      <a:pPr algn="ctr"/>
                      <a:r>
                        <a:rPr lang="en-US" sz="1600" dirty="0" smtClean="0">
                          <a:latin typeface="Arial" pitchFamily="34" charset="0"/>
                          <a:cs typeface="Arial" pitchFamily="34" charset="0"/>
                        </a:rPr>
                        <a:t>93.4</a:t>
                      </a:r>
                      <a:endParaRPr lang="en-US" sz="1600" dirty="0">
                        <a:latin typeface="Arial" pitchFamily="34" charset="0"/>
                        <a:cs typeface="Arial" pitchFamily="34" charset="0"/>
                      </a:endParaRPr>
                    </a:p>
                  </a:txBody>
                  <a:tcPr marL="0" marR="0" marT="0" marB="0" anchor="ctr">
                    <a:lnL>
                      <a:noFill/>
                    </a:lnL>
                    <a:lnR>
                      <a:noFill/>
                    </a:lnR>
                    <a:lnT>
                      <a:noFill/>
                    </a:lnT>
                    <a:lnB>
                      <a:noFill/>
                    </a:lnB>
                  </a:tcPr>
                </a:tc>
                <a:tc>
                  <a:txBody>
                    <a:bodyPr/>
                    <a:lstStyle/>
                    <a:p>
                      <a:endParaRPr lang="en-US">
                        <a:latin typeface="Arial" panose="020B0604020202020204" pitchFamily="34" charset="0"/>
                        <a:cs typeface="Arial" panose="020B0604020202020204" pitchFamily="34" charset="0"/>
                      </a:endParaRPr>
                    </a:p>
                  </a:txBody>
                  <a:tcPr marL="0" marR="0" marT="0" marB="0" anchor="ctr">
                    <a:lnL>
                      <a:noFill/>
                    </a:lnL>
                    <a:lnR>
                      <a:noFill/>
                    </a:lnR>
                    <a:lnT>
                      <a:noFill/>
                    </a:lnT>
                    <a:lnB>
                      <a:noFill/>
                    </a:lnB>
                    <a:blipFill rotWithShape="0">
                      <a:blip r:embed="rId2"/>
                      <a:stretch>
                        <a:fillRect l="-810769" t="-342500" r="-513" b="-1522500"/>
                      </a:stretch>
                    </a:blipFill>
                  </a:tcPr>
                </a:tc>
                <a:extLst>
                  <a:ext uri="{0D108BD9-81ED-4DB2-BD59-A6C34878D82A}">
                    <a16:rowId xmlns:a16="http://schemas.microsoft.com/office/drawing/2014/main" val="10002"/>
                  </a:ext>
                </a:extLst>
              </a:tr>
              <a:tr h="274320">
                <a:tc>
                  <a:txBody>
                    <a:bodyPr/>
                    <a:lstStyle/>
                    <a:p>
                      <a:pPr algn="l" fontAlgn="ctr"/>
                      <a:r>
                        <a:rPr lang="mn-MN" sz="1600" b="0" i="0" u="none" strike="noStrike">
                          <a:latin typeface="Arial"/>
                        </a:rPr>
                        <a:t>Үүнээс: </a:t>
                      </a:r>
                    </a:p>
                  </a:txBody>
                  <a:tcPr marL="0" marR="0" marT="0" marB="0" anchor="ctr">
                    <a:lnL>
                      <a:noFill/>
                    </a:lnL>
                    <a:lnR>
                      <a:noFill/>
                    </a:lnR>
                    <a:lnT>
                      <a:noFill/>
                    </a:lnT>
                    <a:lnB>
                      <a:noFill/>
                    </a:lnB>
                  </a:tcPr>
                </a:tc>
                <a:tc>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a:endParaRPr lang="en-US"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a:endParaRPr lang="en-US"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3"/>
                  </a:ext>
                </a:extLst>
              </a:tr>
              <a:tr h="243840">
                <a:tc>
                  <a:txBody>
                    <a:bodyPr/>
                    <a:lstStyle/>
                    <a:p>
                      <a:pPr algn="l" fontAlgn="ctr"/>
                      <a:r>
                        <a:rPr lang="mn-MN" sz="1600" b="0" i="0" u="none" strike="noStrike">
                          <a:latin typeface="Arial"/>
                        </a:rPr>
                        <a:t>        - Өвчнөөр хорогдсон мал</a:t>
                      </a:r>
                    </a:p>
                  </a:txBody>
                  <a:tcPr marL="0" marR="0" marT="0" marB="0" anchor="ctr">
                    <a:lnL>
                      <a:noFill/>
                    </a:lnL>
                    <a:lnR>
                      <a:noFill/>
                    </a:lnR>
                    <a:lnT>
                      <a:noFill/>
                    </a:lnT>
                    <a:lnB>
                      <a:noFill/>
                    </a:lnB>
                  </a:tcPr>
                </a:tc>
                <a:tc>
                  <a:txBody>
                    <a:bodyPr/>
                    <a:lstStyle/>
                    <a:p>
                      <a:pPr algn="ctr" fontAlgn="ctr"/>
                      <a:r>
                        <a:rPr lang="mn-MN" sz="1600" b="0" i="0" u="none" strike="noStrike" dirty="0">
                          <a:latin typeface="Arial"/>
                        </a:rPr>
                        <a:t>мянган толгой</a:t>
                      </a:r>
                    </a:p>
                  </a:txBody>
                  <a:tcPr marL="0" marR="0" marT="0" marB="0" anchor="ctr">
                    <a:lnL>
                      <a:noFill/>
                    </a:lnL>
                    <a:lnR>
                      <a:noFill/>
                    </a:lnR>
                    <a:lnT>
                      <a:noFill/>
                    </a:lnT>
                    <a:lnB>
                      <a:noFill/>
                    </a:lnB>
                  </a:tcPr>
                </a:tc>
                <a:tc>
                  <a:txBody>
                    <a:bodyPr/>
                    <a:lstStyle/>
                    <a:p>
                      <a:pPr algn="ctr" fontAlgn="b"/>
                      <a:r>
                        <a:rPr lang="en-US" sz="1600" b="0" i="0" u="none" strike="noStrike" dirty="0">
                          <a:latin typeface="Arial" panose="020B0604020202020204" pitchFamily="34" charset="0"/>
                          <a:cs typeface="Arial" panose="020B0604020202020204" pitchFamily="34" charset="0"/>
                        </a:rPr>
                        <a:t> </a:t>
                      </a:r>
                      <a:r>
                        <a:rPr lang="en-US" sz="1600" b="0" i="0" u="none" strike="noStrike" dirty="0" smtClean="0">
                          <a:latin typeface="Arial" panose="020B0604020202020204" pitchFamily="34" charset="0"/>
                          <a:cs typeface="Arial" panose="020B0604020202020204" pitchFamily="34" charset="0"/>
                        </a:rPr>
                        <a:t>0.8</a:t>
                      </a:r>
                      <a:endParaRPr lang="en-US" sz="1600" b="0" i="0" u="none" strike="noStrike" dirty="0">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ctr"/>
                      <a:r>
                        <a:rPr lang="en-US" sz="1600" dirty="0" smtClean="0">
                          <a:latin typeface="Arial" pitchFamily="34" charset="0"/>
                          <a:cs typeface="Arial" pitchFamily="34" charset="0"/>
                        </a:rPr>
                        <a:t>0.047</a:t>
                      </a:r>
                      <a:endParaRPr lang="en-US" sz="1600" dirty="0">
                        <a:latin typeface="Arial" pitchFamily="34" charset="0"/>
                        <a:cs typeface="Arial" pitchFamily="34" charset="0"/>
                      </a:endParaRPr>
                    </a:p>
                  </a:txBody>
                  <a:tcPr marL="0" marR="0" marT="0" marB="0" anchor="b">
                    <a:lnL>
                      <a:noFill/>
                    </a:lnL>
                    <a:lnR>
                      <a:noFill/>
                    </a:lnR>
                    <a:lnT>
                      <a:noFill/>
                    </a:lnT>
                    <a:lnB>
                      <a:noFill/>
                    </a:lnB>
                  </a:tcPr>
                </a:tc>
                <a:tc>
                  <a:txBody>
                    <a:bodyPr/>
                    <a:lstStyle/>
                    <a:p>
                      <a:pPr algn="ctr"/>
                      <a:r>
                        <a:rPr lang="en-US" sz="1600" dirty="0" smtClean="0">
                          <a:latin typeface="Arial" pitchFamily="34" charset="0"/>
                          <a:cs typeface="Arial" pitchFamily="34" charset="0"/>
                        </a:rPr>
                        <a:t>0.014</a:t>
                      </a:r>
                      <a:endParaRPr lang="en-US" sz="1600" dirty="0">
                        <a:latin typeface="Arial" pitchFamily="34" charset="0"/>
                        <a:cs typeface="Arial" pitchFamily="34" charset="0"/>
                      </a:endParaRPr>
                    </a:p>
                  </a:txBody>
                  <a:tcPr marL="0" marR="0" marT="0" marB="0" anchor="b">
                    <a:lnL>
                      <a:noFill/>
                    </a:lnL>
                    <a:lnR>
                      <a:noFill/>
                    </a:lnR>
                    <a:lnT>
                      <a:noFill/>
                    </a:lnT>
                    <a:lnB>
                      <a:noFill/>
                    </a:lnB>
                  </a:tcPr>
                </a:tc>
                <a:tc>
                  <a:txBody>
                    <a:bodyPr/>
                    <a:lstStyle/>
                    <a:p>
                      <a:pPr algn="ctr"/>
                      <a:r>
                        <a:rPr lang="en-US" sz="1600" dirty="0" smtClean="0">
                          <a:latin typeface="Arial" pitchFamily="34" charset="0"/>
                          <a:cs typeface="Arial" pitchFamily="34" charset="0"/>
                        </a:rPr>
                        <a:t>0.057</a:t>
                      </a:r>
                      <a:endParaRPr lang="en-US" sz="1600" dirty="0">
                        <a:latin typeface="Arial" pitchFamily="34" charset="0"/>
                        <a:cs typeface="Arial" pitchFamily="34" charset="0"/>
                      </a:endParaRPr>
                    </a:p>
                  </a:txBody>
                  <a:tcPr marL="0" marR="0" marT="0" marB="0" anchor="b">
                    <a:lnL>
                      <a:noFill/>
                    </a:lnL>
                    <a:lnR>
                      <a:noFill/>
                    </a:lnR>
                    <a:lnT>
                      <a:noFill/>
                    </a:lnT>
                    <a:lnB>
                      <a:noFill/>
                    </a:lnB>
                  </a:tcPr>
                </a:tc>
                <a:tc>
                  <a:txBody>
                    <a:bodyPr/>
                    <a:lstStyle/>
                    <a:p>
                      <a:endParaRPr lang="en-US">
                        <a:latin typeface="Arial" panose="020B0604020202020204" pitchFamily="34" charset="0"/>
                        <a:cs typeface="Arial" panose="020B0604020202020204" pitchFamily="34" charset="0"/>
                      </a:endParaRPr>
                    </a:p>
                  </a:txBody>
                  <a:tcPr marL="0" marR="0" marT="0" marB="0" anchor="ctr">
                    <a:lnL>
                      <a:noFill/>
                    </a:lnL>
                    <a:lnR>
                      <a:noFill/>
                    </a:lnR>
                    <a:lnT>
                      <a:noFill/>
                    </a:lnT>
                    <a:lnB>
                      <a:noFill/>
                    </a:lnB>
                    <a:blipFill rotWithShape="0">
                      <a:blip r:embed="rId2"/>
                      <a:stretch>
                        <a:fillRect l="-810769" t="-555000" r="-513" b="-1310000"/>
                      </a:stretch>
                    </a:blipFill>
                  </a:tcPr>
                </a:tc>
                <a:extLst>
                  <a:ext uri="{0D108BD9-81ED-4DB2-BD59-A6C34878D82A}">
                    <a16:rowId xmlns:a16="http://schemas.microsoft.com/office/drawing/2014/main" val="10004"/>
                  </a:ext>
                </a:extLst>
              </a:tr>
              <a:tr h="487680">
                <a:tc>
                  <a:txBody>
                    <a:bodyPr/>
                    <a:lstStyle/>
                    <a:p>
                      <a:pPr algn="l" fontAlgn="ctr"/>
                      <a:r>
                        <a:rPr lang="mn-MN" sz="1600" b="0" i="0" u="none" strike="noStrike" dirty="0">
                          <a:latin typeface="Arial"/>
                        </a:rPr>
                        <a:t>Аж үйлдвэрийн салбарын нийт үйлдвэрлэл:</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төгрөг</a:t>
                      </a: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panose="020B0604020202020204" pitchFamily="34" charset="0"/>
                          <a:cs typeface="Arial" panose="020B0604020202020204" pitchFamily="34" charset="0"/>
                        </a:rPr>
                        <a:t>5645.2 </a:t>
                      </a:r>
                      <a:endParaRPr lang="en-US" sz="16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a:r>
                        <a:rPr lang="en-US" dirty="0" smtClean="0">
                          <a:latin typeface="Arial" panose="020B0604020202020204" pitchFamily="34" charset="0"/>
                          <a:cs typeface="Arial" panose="020B0604020202020204" pitchFamily="34" charset="0"/>
                        </a:rPr>
                        <a:t>     5361.8</a:t>
                      </a:r>
                      <a:endParaRPr lang="en-US"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a:r>
                        <a:rPr lang="en-US" dirty="0" smtClean="0">
                          <a:latin typeface="Arial" panose="020B0604020202020204" pitchFamily="34" charset="0"/>
                          <a:cs typeface="Arial" panose="020B0604020202020204" pitchFamily="34" charset="0"/>
                        </a:rPr>
                        <a:t>12105.0</a:t>
                      </a:r>
                      <a:endParaRPr lang="en-US"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a:r>
                        <a:rPr lang="en-US" dirty="0" smtClean="0">
                          <a:latin typeface="Arial" panose="020B0604020202020204" pitchFamily="34" charset="0"/>
                          <a:cs typeface="Arial" panose="020B0604020202020204" pitchFamily="34" charset="0"/>
                        </a:rPr>
                        <a:t>10540.0</a:t>
                      </a:r>
                      <a:endParaRPr lang="en-US"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rtl="0" fontAlgn="ctr"/>
                      <a:r>
                        <a:rPr lang="en-US" sz="1600" b="0" i="0" u="none" strike="noStrike" dirty="0" smtClean="0">
                          <a:solidFill>
                            <a:srgbClr val="000000"/>
                          </a:solidFill>
                          <a:latin typeface="Arial" panose="020B0604020202020204" pitchFamily="34" charset="0"/>
                          <a:cs typeface="Arial" panose="020B0604020202020204" pitchFamily="34" charset="0"/>
                        </a:rPr>
                        <a:t>87.1</a:t>
                      </a:r>
                      <a:endParaRPr lang="en-US" sz="16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5"/>
                  </a:ext>
                </a:extLst>
              </a:tr>
              <a:tr h="274320">
                <a:tc>
                  <a:txBody>
                    <a:bodyPr/>
                    <a:lstStyle/>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solidFill>
                          <a:srgbClr val="FF0000"/>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1600" b="0" i="0" u="none" strike="noStrike" dirty="0">
                        <a:solidFill>
                          <a:srgbClr val="FF0000"/>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a:endParaRPr lang="en-US">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a:endParaRPr lang="en-US"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rtl="0" fontAlgn="b"/>
                      <a:endParaRPr lang="en-US" sz="11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6"/>
                  </a:ext>
                </a:extLst>
              </a:tr>
              <a:tr h="48768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mn-MN" sz="1600" b="0" i="0" u="none" strike="noStrike" dirty="0" smtClean="0">
                          <a:latin typeface="Arial"/>
                        </a:rPr>
                        <a:t>Үүнээс: </a:t>
                      </a:r>
                    </a:p>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a:endParaRPr lang="en-US"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a:endParaRPr lang="en-US"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rtl="0" fontAlgn="ctr"/>
                      <a:endParaRPr lang="en-US" sz="11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7"/>
                  </a:ext>
                </a:extLst>
              </a:tr>
              <a:tr h="274320">
                <a:tc>
                  <a:txBody>
                    <a:bodyPr/>
                    <a:lstStyle/>
                    <a:p>
                      <a:pPr algn="l" fontAlgn="ctr"/>
                      <a:r>
                        <a:rPr lang="en-US" sz="1600" b="0" i="0" u="none" strike="noStrike" baseline="0" dirty="0" smtClean="0">
                          <a:latin typeface="Arial"/>
                        </a:rPr>
                        <a:t>      </a:t>
                      </a:r>
                      <a:r>
                        <a:rPr lang="mn-MN" sz="1600" b="0" i="0" u="none" strike="noStrike" dirty="0" smtClean="0">
                          <a:latin typeface="Arial"/>
                        </a:rPr>
                        <a:t> </a:t>
                      </a:r>
                      <a:r>
                        <a:rPr lang="mn-MN" sz="1600" b="0" i="0" u="none" strike="noStrike" dirty="0">
                          <a:latin typeface="Arial"/>
                        </a:rPr>
                        <a:t>- Боловсруулах аж үйлдвэр</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a:t>
                      </a:r>
                      <a:r>
                        <a:rPr lang="mn-MN" sz="1600" b="0" i="0" u="none" strike="noStrike" dirty="0">
                          <a:latin typeface="Arial"/>
                        </a:rPr>
                        <a:t>төгрөг</a:t>
                      </a: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panose="020B0604020202020204" pitchFamily="34" charset="0"/>
                          <a:cs typeface="Arial" panose="020B0604020202020204" pitchFamily="34" charset="0"/>
                        </a:rPr>
                        <a:t>2737.7 </a:t>
                      </a:r>
                      <a:endParaRPr lang="en-US" sz="16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a:r>
                        <a:rPr lang="en-US" dirty="0" smtClean="0">
                          <a:latin typeface="Arial" panose="020B0604020202020204" pitchFamily="34" charset="0"/>
                          <a:cs typeface="Arial" panose="020B0604020202020204" pitchFamily="34" charset="0"/>
                        </a:rPr>
                        <a:t>      2069.7</a:t>
                      </a:r>
                      <a:endParaRPr lang="en-US"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a:r>
                        <a:rPr lang="en-US" dirty="0" smtClean="0">
                          <a:latin typeface="Arial" panose="020B0604020202020204" pitchFamily="34" charset="0"/>
                          <a:cs typeface="Arial" panose="020B0604020202020204" pitchFamily="34" charset="0"/>
                        </a:rPr>
                        <a:t>      8361.5</a:t>
                      </a:r>
                      <a:endParaRPr lang="en-US"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a:r>
                        <a:rPr lang="en-US" dirty="0" smtClean="0">
                          <a:latin typeface="Arial" panose="020B0604020202020204" pitchFamily="34" charset="0"/>
                          <a:cs typeface="Arial" panose="020B0604020202020204" pitchFamily="34" charset="0"/>
                        </a:rPr>
                        <a:t>5555.5</a:t>
                      </a:r>
                      <a:endParaRPr lang="en-US"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panose="020B0604020202020204" pitchFamily="34" charset="0"/>
                          <a:cs typeface="Arial" panose="020B0604020202020204" pitchFamily="34" charset="0"/>
                        </a:rPr>
                        <a:t>66.4</a:t>
                      </a:r>
                      <a:endParaRPr lang="en-US" sz="16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8"/>
                  </a:ext>
                </a:extLst>
              </a:tr>
              <a:tr h="487680">
                <a:tc>
                  <a:txBody>
                    <a:bodyPr/>
                    <a:lstStyle/>
                    <a:p>
                      <a:pPr algn="ctr" rtl="0" fontAlgn="ctr"/>
                      <a:r>
                        <a:rPr lang="mn-MN" sz="1600" b="0" i="0" u="none" strike="noStrike">
                          <a:latin typeface="Arial"/>
                        </a:rPr>
                        <a:t>     - Цахилгаан, дулааны эрчим хүч үйлдвэрлэл, усан хангамж</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a:t>
                      </a:r>
                      <a:r>
                        <a:rPr lang="mn-MN" sz="1600" b="0" i="0" u="none" strike="noStrike" dirty="0">
                          <a:latin typeface="Arial"/>
                        </a:rPr>
                        <a:t>төгрөг</a:t>
                      </a: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panose="020B0604020202020204" pitchFamily="34" charset="0"/>
                          <a:cs typeface="Arial" panose="020B0604020202020204" pitchFamily="34" charset="0"/>
                        </a:rPr>
                        <a:t>2907.5</a:t>
                      </a:r>
                      <a:endParaRPr lang="en-US" sz="16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a:r>
                        <a:rPr lang="en-US" dirty="0" smtClean="0">
                          <a:latin typeface="Arial" panose="020B0604020202020204" pitchFamily="34" charset="0"/>
                          <a:cs typeface="Arial" panose="020B0604020202020204" pitchFamily="34" charset="0"/>
                        </a:rPr>
                        <a:t>      3292.1</a:t>
                      </a:r>
                      <a:endParaRPr lang="en-US"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a:r>
                        <a:rPr lang="en-US" dirty="0" smtClean="0">
                          <a:latin typeface="Arial" panose="020B0604020202020204" pitchFamily="34" charset="0"/>
                          <a:cs typeface="Arial" panose="020B0604020202020204" pitchFamily="34" charset="0"/>
                        </a:rPr>
                        <a:t>      3743.5</a:t>
                      </a:r>
                      <a:endParaRPr lang="en-US"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a:r>
                        <a:rPr lang="en-US" dirty="0" smtClean="0">
                          <a:latin typeface="Arial" panose="020B0604020202020204" pitchFamily="34" charset="0"/>
                          <a:cs typeface="Arial" panose="020B0604020202020204" pitchFamily="34" charset="0"/>
                        </a:rPr>
                        <a:t>4984.5</a:t>
                      </a:r>
                      <a:endParaRPr lang="en-US"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panose="020B0604020202020204" pitchFamily="34" charset="0"/>
                          <a:cs typeface="Arial" panose="020B0604020202020204" pitchFamily="34" charset="0"/>
                        </a:rPr>
                        <a:t>133.2</a:t>
                      </a:r>
                      <a:endParaRPr lang="en-US" sz="16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9"/>
                  </a:ext>
                </a:extLst>
              </a:tr>
              <a:tr h="249303">
                <a:tc>
                  <a:txBody>
                    <a:bodyPr/>
                    <a:lstStyle/>
                    <a:p>
                      <a:pPr algn="l" rtl="0"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0"/>
                  </a:ext>
                </a:extLst>
              </a:tr>
              <a:tr h="343929">
                <a:tc>
                  <a:txBody>
                    <a:bodyPr/>
                    <a:lstStyle/>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1"/>
                  </a:ext>
                </a:extLst>
              </a:tr>
              <a:tr h="243840">
                <a:tc>
                  <a:txBody>
                    <a:bodyPr/>
                    <a:lstStyle/>
                    <a:p>
                      <a:pPr algn="l" fontAlgn="ctr"/>
                      <a:endParaRPr lang="mn-MN" sz="1600" b="0" i="0" u="none" strike="noStrike">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2"/>
                  </a:ext>
                </a:extLst>
              </a:tr>
              <a:tr h="343929">
                <a:tc>
                  <a:txBody>
                    <a:bodyPr/>
                    <a:lstStyle/>
                    <a:p>
                      <a:pPr algn="l" fontAlgn="b"/>
                      <a:endParaRPr lang="mn-MN"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mn-MN"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6" name="Text Box 1">
            <a:extLst>
              <a:ext uri="{FF2B5EF4-FFF2-40B4-BE49-F238E27FC236}">
                <a16:creationId xmlns:a16="http://schemas.microsoft.com/office/drawing/2014/main" id="{A96AEFC2-56E1-42C5-BC4C-FD825177E1BE}"/>
              </a:ext>
            </a:extLst>
          </p:cNvPr>
          <p:cNvSpPr txBox="1">
            <a:spLocks noChangeArrowheads="1"/>
          </p:cNvSpPr>
          <p:nvPr/>
        </p:nvSpPr>
        <p:spPr bwMode="auto">
          <a:xfrm flipH="1">
            <a:off x="11811000" y="1371600"/>
            <a:ext cx="121918" cy="152400"/>
          </a:xfrm>
          <a:prstGeom prst="rect">
            <a:avLst/>
          </a:prstGeom>
          <a:solidFill>
            <a:srgbClr val="FFFFFF"/>
          </a:solid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mn-MN" sz="1000" b="0" i="0" strike="noStrike" dirty="0">
                <a:solidFill>
                  <a:srgbClr val="000000"/>
                </a:solidFill>
              </a:rPr>
              <a:t>%</a:t>
            </a:r>
          </a:p>
        </p:txBody>
      </p:sp>
      <p:cxnSp>
        <p:nvCxnSpPr>
          <p:cNvPr id="7" name="Straight Connector 6">
            <a:extLst>
              <a:ext uri="{FF2B5EF4-FFF2-40B4-BE49-F238E27FC236}">
                <a16:creationId xmlns:a16="http://schemas.microsoft.com/office/drawing/2014/main" id="{F60C0CC9-77C9-4D11-9C2F-903EDF477596}"/>
              </a:ext>
            </a:extLst>
          </p:cNvPr>
          <p:cNvCxnSpPr/>
          <p:nvPr/>
        </p:nvCxnSpPr>
        <p:spPr>
          <a:xfrm>
            <a:off x="10972800" y="1447800"/>
            <a:ext cx="685800" cy="0"/>
          </a:xfrm>
          <a:prstGeom prst="line">
            <a:avLst/>
          </a:prstGeom>
          <a:ln w="3175"/>
        </p:spPr>
        <p:style>
          <a:lnRef idx="1">
            <a:schemeClr val="dk1"/>
          </a:lnRef>
          <a:fillRef idx="0">
            <a:schemeClr val="dk1"/>
          </a:fillRef>
          <a:effectRef idx="0">
            <a:schemeClr val="dk1"/>
          </a:effectRef>
          <a:fontRef idx="minor">
            <a:schemeClr val="tx1"/>
          </a:fontRef>
        </p:style>
      </p:cxnSp>
      <p:graphicFrame>
        <p:nvGraphicFramePr>
          <p:cNvPr id="11" name="Table 10"/>
          <p:cNvGraphicFramePr>
            <a:graphicFrameLocks noGrp="1"/>
          </p:cNvGraphicFramePr>
          <p:nvPr/>
        </p:nvGraphicFramePr>
        <p:xfrm>
          <a:off x="1295400" y="6019800"/>
          <a:ext cx="2006600" cy="335280"/>
        </p:xfrm>
        <a:graphic>
          <a:graphicData uri="http://schemas.openxmlformats.org/drawingml/2006/table">
            <a:tbl>
              <a:tblPr/>
              <a:tblGrid>
                <a:gridCol w="2006600">
                  <a:extLst>
                    <a:ext uri="{9D8B030D-6E8A-4147-A177-3AD203B41FA5}">
                      <a16:colId xmlns:a16="http://schemas.microsoft.com/office/drawing/2014/main" val="20000"/>
                    </a:ext>
                  </a:extLst>
                </a:gridCol>
              </a:tblGrid>
              <a:tr h="161925">
                <a:tc>
                  <a:txBody>
                    <a:bodyPr/>
                    <a:lstStyle/>
                    <a:p>
                      <a:pPr algn="l" fontAlgn="b"/>
                      <a:endParaRPr lang="mn-MN" sz="1100" b="0" i="1"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r h="161925">
                <a:tc>
                  <a:txBody>
                    <a:bodyPr/>
                    <a:lstStyle/>
                    <a:p>
                      <a:pPr algn="l" fontAlgn="ctr"/>
                      <a:r>
                        <a:rPr lang="mn-MN" sz="1100" b="0" i="1" u="none" strike="noStrike" dirty="0">
                          <a:latin typeface="Arial"/>
                        </a:rPr>
                        <a:t>    </a:t>
                      </a:r>
                      <a:r>
                        <a:rPr lang="mn-MN" sz="1100" b="0" i="1" u="none" strike="noStrike" dirty="0" smtClean="0">
                          <a:latin typeface="Arial"/>
                        </a:rPr>
                        <a:t>2 Дахин </a:t>
                      </a:r>
                      <a:r>
                        <a:rPr lang="mn-MN" sz="1100" b="0" i="1" u="none" strike="noStrike" dirty="0">
                          <a:latin typeface="Arial"/>
                        </a:rPr>
                        <a:t>их</a:t>
                      </a:r>
                    </a:p>
                  </a:txBody>
                  <a:tcPr marL="0" marR="0" marT="0" marB="0" anchor="ctr">
                    <a:lnL>
                      <a:noFill/>
                    </a:lnL>
                    <a:lnR>
                      <a:noFill/>
                    </a:lnR>
                    <a:lnT>
                      <a:noFill/>
                    </a:lnT>
                    <a:lnB>
                      <a:noFill/>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Хөдөлмөр</a:t>
            </a:r>
            <a:endParaRPr lang="mn-MN" sz="2400" b="1" dirty="0">
              <a:solidFill>
                <a:schemeClr val="bg1"/>
              </a:solidFill>
              <a:latin typeface="Arial" pitchFamily="34" charset="0"/>
              <a:cs typeface="Arial" pitchFamily="34" charset="0"/>
            </a:endParaRPr>
          </a:p>
        </p:txBody>
      </p:sp>
      <p:cxnSp>
        <p:nvCxnSpPr>
          <p:cNvPr id="4" name="Straight Connector 3"/>
          <p:cNvCxnSpPr/>
          <p:nvPr/>
        </p:nvCxnSpPr>
        <p:spPr>
          <a:xfrm>
            <a:off x="6019800" y="992187"/>
            <a:ext cx="0" cy="578961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7" name="Rectangle 10"/>
          <p:cNvSpPr>
            <a:spLocks noChangeArrowheads="1"/>
          </p:cNvSpPr>
          <p:nvPr/>
        </p:nvSpPr>
        <p:spPr bwMode="auto">
          <a:xfrm>
            <a:off x="6656387" y="909935"/>
            <a:ext cx="4468813" cy="461665"/>
          </a:xfrm>
          <a:prstGeom prst="rect">
            <a:avLst/>
          </a:prstGeom>
          <a:noFill/>
          <a:ln w="9525">
            <a:noFill/>
            <a:miter lim="800000"/>
            <a:headEnd/>
            <a:tailEnd/>
          </a:ln>
        </p:spPr>
        <p:txBody>
          <a:bodyPr wrap="square">
            <a:spAutoFit/>
          </a:bodyPr>
          <a:lstStyle/>
          <a:p>
            <a:pPr algn="ctr"/>
            <a:r>
              <a:rPr lang="mn-MN" altLang="en-US" sz="1200" b="1" dirty="0">
                <a:solidFill>
                  <a:srgbClr val="000000"/>
                </a:solidFill>
                <a:latin typeface="Arial" pitchFamily="34" charset="0"/>
                <a:cs typeface="Arial" pitchFamily="34" charset="0"/>
              </a:rPr>
              <a:t>БҮРТГЭЛТЭЙ АЖИЛГҮЙ ИРГЭД</a:t>
            </a:r>
            <a:r>
              <a:rPr lang="en-US" altLang="en-US" sz="1200" b="1" dirty="0">
                <a:solidFill>
                  <a:srgbClr val="000000"/>
                </a:solidFill>
                <a:latin typeface="Arial" pitchFamily="34" charset="0"/>
                <a:cs typeface="Arial" pitchFamily="34" charset="0"/>
              </a:rPr>
              <a:t>,</a:t>
            </a:r>
            <a:r>
              <a:rPr lang="mn-MN" altLang="en-US" sz="1200" b="1" dirty="0">
                <a:solidFill>
                  <a:srgbClr val="000000"/>
                </a:solidFill>
                <a:latin typeface="Arial" pitchFamily="34" charset="0"/>
                <a:cs typeface="Arial" pitchFamily="34" charset="0"/>
              </a:rPr>
              <a:t> </a:t>
            </a:r>
            <a:r>
              <a:rPr lang="mn-MN" altLang="en-US" sz="1200" dirty="0">
                <a:solidFill>
                  <a:srgbClr val="000000"/>
                </a:solidFill>
                <a:latin typeface="Arial" pitchFamily="34" charset="0"/>
                <a:cs typeface="Arial" pitchFamily="34" charset="0"/>
              </a:rPr>
              <a:t>боловсролын түвшнээр</a:t>
            </a:r>
            <a:r>
              <a:rPr lang="en-US" altLang="en-US" sz="1200" dirty="0">
                <a:solidFill>
                  <a:srgbClr val="000000"/>
                </a:solidFill>
                <a:latin typeface="Arial" pitchFamily="34" charset="0"/>
                <a:cs typeface="Arial" pitchFamily="34" charset="0"/>
              </a:rPr>
              <a:t>, </a:t>
            </a:r>
            <a:r>
              <a:rPr lang="mn-MN" altLang="en-US" sz="1200" dirty="0">
                <a:solidFill>
                  <a:srgbClr val="000000"/>
                </a:solidFill>
                <a:latin typeface="Arial" pitchFamily="34" charset="0"/>
                <a:cs typeface="Arial" pitchFamily="34" charset="0"/>
              </a:rPr>
              <a:t> </a:t>
            </a:r>
            <a:r>
              <a:rPr lang="mn-MN" altLang="en-US" sz="1200" dirty="0" smtClean="0">
                <a:solidFill>
                  <a:srgbClr val="000000"/>
                </a:solidFill>
                <a:latin typeface="Arial" pitchFamily="34" charset="0"/>
                <a:cs typeface="Arial" pitchFamily="34" charset="0"/>
              </a:rPr>
              <a:t>20</a:t>
            </a:r>
            <a:r>
              <a:rPr lang="en-US" altLang="en-US" sz="1200" dirty="0" smtClean="0">
                <a:solidFill>
                  <a:srgbClr val="000000"/>
                </a:solidFill>
                <a:latin typeface="Arial" pitchFamily="34" charset="0"/>
                <a:cs typeface="Arial" pitchFamily="34" charset="0"/>
              </a:rPr>
              <a:t>20</a:t>
            </a:r>
            <a:r>
              <a:rPr lang="mn-MN" altLang="en-US" sz="1200" dirty="0" smtClean="0">
                <a:solidFill>
                  <a:srgbClr val="000000"/>
                </a:solidFill>
                <a:latin typeface="Arial" pitchFamily="34" charset="0"/>
                <a:cs typeface="Arial" pitchFamily="34" charset="0"/>
              </a:rPr>
              <a:t> оны </a:t>
            </a:r>
            <a:r>
              <a:rPr lang="en-US" altLang="en-US" sz="1200" dirty="0" smtClean="0">
                <a:solidFill>
                  <a:srgbClr val="000000"/>
                </a:solidFill>
                <a:latin typeface="Arial" pitchFamily="34" charset="0"/>
                <a:cs typeface="Arial" pitchFamily="34" charset="0"/>
              </a:rPr>
              <a:t>6 </a:t>
            </a:r>
            <a:r>
              <a:rPr lang="mn-MN" altLang="en-US" sz="1200" dirty="0" smtClean="0">
                <a:solidFill>
                  <a:srgbClr val="000000"/>
                </a:solidFill>
                <a:latin typeface="Arial" pitchFamily="34" charset="0"/>
                <a:cs typeface="Arial" pitchFamily="34" charset="0"/>
              </a:rPr>
              <a:t>дугаар </a:t>
            </a:r>
            <a:r>
              <a:rPr lang="mn-MN" altLang="en-US" sz="1200" dirty="0">
                <a:solidFill>
                  <a:srgbClr val="000000"/>
                </a:solidFill>
                <a:latin typeface="Arial" pitchFamily="34" charset="0"/>
                <a:cs typeface="Arial" pitchFamily="34" charset="0"/>
              </a:rPr>
              <a:t>сарын эцэст</a:t>
            </a:r>
            <a:r>
              <a:rPr lang="en-US" altLang="en-US" sz="1200" dirty="0">
                <a:solidFill>
                  <a:srgbClr val="000000"/>
                </a:solidFill>
                <a:latin typeface="Arial" pitchFamily="34" charset="0"/>
                <a:cs typeface="Arial" pitchFamily="34" charset="0"/>
              </a:rPr>
              <a:t>,</a:t>
            </a:r>
            <a:r>
              <a:rPr lang="mn-MN" altLang="en-US" sz="1200" dirty="0">
                <a:solidFill>
                  <a:srgbClr val="000000"/>
                </a:solidFill>
                <a:latin typeface="Arial" pitchFamily="34" charset="0"/>
                <a:cs typeface="Arial" pitchFamily="34" charset="0"/>
              </a:rPr>
              <a:t> хувиар</a:t>
            </a:r>
            <a:endParaRPr lang="en-US" altLang="en-US" sz="1200" dirty="0">
              <a:solidFill>
                <a:srgbClr val="000000"/>
              </a:solidFill>
              <a:latin typeface="Arial" pitchFamily="34" charset="0"/>
              <a:cs typeface="Arial" pitchFamily="34" charset="0"/>
            </a:endParaRPr>
          </a:p>
        </p:txBody>
      </p:sp>
      <p:sp>
        <p:nvSpPr>
          <p:cNvPr id="8" name="Rectangle 10"/>
          <p:cNvSpPr>
            <a:spLocks noChangeArrowheads="1"/>
          </p:cNvSpPr>
          <p:nvPr/>
        </p:nvSpPr>
        <p:spPr bwMode="auto">
          <a:xfrm>
            <a:off x="1741488" y="885825"/>
            <a:ext cx="3135312" cy="461962"/>
          </a:xfrm>
          <a:prstGeom prst="rect">
            <a:avLst/>
          </a:prstGeom>
          <a:noFill/>
          <a:ln w="9525">
            <a:noFill/>
            <a:miter lim="800000"/>
            <a:headEnd/>
            <a:tailEnd/>
          </a:ln>
        </p:spPr>
        <p:txBody>
          <a:bodyPr>
            <a:spAutoFit/>
          </a:bodyPr>
          <a:lstStyle/>
          <a:p>
            <a:pPr algn="ctr"/>
            <a:r>
              <a:rPr lang="mn-MN" altLang="en-US" sz="1200" b="1" dirty="0">
                <a:solidFill>
                  <a:srgbClr val="000000"/>
                </a:solidFill>
                <a:latin typeface="Arial" pitchFamily="34" charset="0"/>
                <a:cs typeface="Arial" pitchFamily="34" charset="0"/>
              </a:rPr>
              <a:t>БҮРТГЭЛТЭЙ АЖИЛГҮЙ ИРГЭД</a:t>
            </a:r>
            <a:r>
              <a:rPr lang="en-US" altLang="en-US" sz="1200" b="1" dirty="0">
                <a:solidFill>
                  <a:srgbClr val="000000"/>
                </a:solidFill>
                <a:latin typeface="Arial" pitchFamily="34" charset="0"/>
                <a:cs typeface="Arial" pitchFamily="34" charset="0"/>
              </a:rPr>
              <a:t>,  </a:t>
            </a:r>
            <a:endParaRPr lang="mn-MN" altLang="en-US" sz="1200" b="1" dirty="0">
              <a:solidFill>
                <a:srgbClr val="000000"/>
              </a:solidFill>
              <a:latin typeface="Arial" pitchFamily="34" charset="0"/>
              <a:cs typeface="Arial" pitchFamily="34" charset="0"/>
            </a:endParaRPr>
          </a:p>
          <a:p>
            <a:pPr algn="ctr"/>
            <a:r>
              <a:rPr lang="mn-MN" altLang="en-US" sz="1200" dirty="0" smtClean="0">
                <a:solidFill>
                  <a:srgbClr val="000000"/>
                </a:solidFill>
                <a:latin typeface="Arial" pitchFamily="34" charset="0"/>
                <a:cs typeface="Arial" pitchFamily="34" charset="0"/>
              </a:rPr>
              <a:t>сарын эцэст </a:t>
            </a:r>
            <a:endParaRPr lang="en-US" altLang="en-US" sz="1200" dirty="0">
              <a:solidFill>
                <a:srgbClr val="000000"/>
              </a:solidFill>
              <a:latin typeface="Arial" pitchFamily="34" charset="0"/>
              <a:cs typeface="Arial" pitchFamily="34" charset="0"/>
            </a:endParaRPr>
          </a:p>
        </p:txBody>
      </p:sp>
      <p:pic>
        <p:nvPicPr>
          <p:cNvPr id="15" name="Picture 1"/>
          <p:cNvPicPr>
            <a:picLocks noChangeAspect="1"/>
          </p:cNvPicPr>
          <p:nvPr/>
        </p:nvPicPr>
        <p:blipFill>
          <a:blip r:embed="rId2" cstate="print"/>
          <a:srcRect/>
          <a:stretch>
            <a:fillRect/>
          </a:stretch>
        </p:blipFill>
        <p:spPr bwMode="auto">
          <a:xfrm>
            <a:off x="1295400" y="1524000"/>
            <a:ext cx="4038600" cy="5159384"/>
          </a:xfrm>
          <a:prstGeom prst="rect">
            <a:avLst/>
          </a:prstGeom>
          <a:noFill/>
          <a:ln w="9525">
            <a:noFill/>
            <a:miter lim="800000"/>
            <a:headEnd/>
            <a:tailEnd/>
          </a:ln>
        </p:spPr>
      </p:pic>
      <p:sp>
        <p:nvSpPr>
          <p:cNvPr id="16" name="Rectangle 1"/>
          <p:cNvSpPr>
            <a:spLocks noChangeArrowheads="1"/>
          </p:cNvSpPr>
          <p:nvPr/>
        </p:nvSpPr>
        <p:spPr bwMode="auto">
          <a:xfrm>
            <a:off x="2819400" y="5105400"/>
            <a:ext cx="2174875" cy="1046440"/>
          </a:xfrm>
          <a:prstGeom prst="rect">
            <a:avLst/>
          </a:prstGeom>
          <a:noFill/>
          <a:ln w="9525">
            <a:noFill/>
            <a:miter lim="800000"/>
            <a:headEnd/>
            <a:tailEnd/>
          </a:ln>
        </p:spPr>
        <p:txBody>
          <a:bodyPr>
            <a:spAutoFit/>
          </a:bodyPr>
          <a:lstStyle/>
          <a:p>
            <a:pPr algn="ctr"/>
            <a:r>
              <a:rPr lang="en-US" sz="1200" b="1" dirty="0">
                <a:solidFill>
                  <a:schemeClr val="bg1"/>
                </a:solidFill>
                <a:latin typeface="Arial" pitchFamily="34" charset="0"/>
                <a:cs typeface="Arial" pitchFamily="34" charset="0"/>
              </a:rPr>
              <a:t> </a:t>
            </a:r>
            <a:r>
              <a:rPr lang="mn-MN" sz="1200" b="1" dirty="0">
                <a:solidFill>
                  <a:schemeClr val="bg1"/>
                </a:solidFill>
                <a:latin typeface="Arial" pitchFamily="34" charset="0"/>
                <a:cs typeface="Arial" pitchFamily="34" charset="0"/>
              </a:rPr>
              <a:t> </a:t>
            </a:r>
            <a:r>
              <a:rPr lang="mn-MN" sz="1200" b="1" dirty="0" smtClean="0">
                <a:solidFill>
                  <a:schemeClr val="bg1"/>
                </a:solidFill>
                <a:latin typeface="Arial" pitchFamily="34" charset="0"/>
                <a:cs typeface="Arial" pitchFamily="34" charset="0"/>
              </a:rPr>
              <a:t>Аймгийн </a:t>
            </a:r>
            <a:r>
              <a:rPr lang="mn-MN" sz="1200" b="1" dirty="0">
                <a:solidFill>
                  <a:schemeClr val="bg1"/>
                </a:solidFill>
                <a:latin typeface="Arial" pitchFamily="34" charset="0"/>
                <a:cs typeface="Arial" pitchFamily="34" charset="0"/>
              </a:rPr>
              <a:t>хэмжээнд бүртгэлтэй ажилгүй иргэдийн </a:t>
            </a:r>
            <a:r>
              <a:rPr lang="en-US" sz="1200" b="1" dirty="0" smtClean="0">
                <a:solidFill>
                  <a:schemeClr val="bg1"/>
                </a:solidFill>
                <a:latin typeface="Arial" pitchFamily="34" charset="0"/>
                <a:cs typeface="Arial" pitchFamily="34" charset="0"/>
              </a:rPr>
              <a:t>45.8 </a:t>
            </a:r>
            <a:r>
              <a:rPr lang="mn-MN" sz="1200" b="1" dirty="0" smtClean="0">
                <a:solidFill>
                  <a:schemeClr val="bg1"/>
                </a:solidFill>
                <a:latin typeface="Arial" pitchFamily="34" charset="0"/>
                <a:cs typeface="Arial" pitchFamily="34" charset="0"/>
              </a:rPr>
              <a:t>хувийг</a:t>
            </a:r>
            <a:r>
              <a:rPr lang="en-US" sz="1200" b="1" dirty="0" smtClean="0">
                <a:solidFill>
                  <a:schemeClr val="bg1"/>
                </a:solidFill>
                <a:latin typeface="Arial" pitchFamily="34" charset="0"/>
                <a:cs typeface="Arial" pitchFamily="34" charset="0"/>
              </a:rPr>
              <a:t>             </a:t>
            </a:r>
            <a:r>
              <a:rPr lang="mn-MN" sz="1200" b="1" dirty="0" smtClean="0">
                <a:solidFill>
                  <a:schemeClr val="bg1"/>
                </a:solidFill>
                <a:latin typeface="Arial" pitchFamily="34" charset="0"/>
                <a:cs typeface="Arial" pitchFamily="34" charset="0"/>
              </a:rPr>
              <a:t> </a:t>
            </a:r>
            <a:r>
              <a:rPr lang="mn-MN" sz="1200" b="1" dirty="0">
                <a:solidFill>
                  <a:schemeClr val="bg1"/>
                </a:solidFill>
                <a:latin typeface="Arial" pitchFamily="34" charset="0"/>
                <a:cs typeface="Arial" pitchFamily="34" charset="0"/>
              </a:rPr>
              <a:t>15-34 насны залуучууд эзэлж байна</a:t>
            </a:r>
            <a:r>
              <a:rPr lang="mn-MN" sz="1400" b="1" dirty="0">
                <a:solidFill>
                  <a:schemeClr val="bg1"/>
                </a:solidFill>
                <a:latin typeface="Arial" pitchFamily="34" charset="0"/>
                <a:cs typeface="Arial" pitchFamily="34" charset="0"/>
              </a:rPr>
              <a:t>.</a:t>
            </a:r>
            <a:endParaRPr lang="en-US" sz="1400" b="1" dirty="0">
              <a:solidFill>
                <a:schemeClr val="bg1"/>
              </a:solidFill>
              <a:latin typeface="Arial" pitchFamily="34" charset="0"/>
              <a:cs typeface="Arial" pitchFamily="34" charset="0"/>
            </a:endParaRPr>
          </a:p>
        </p:txBody>
      </p:sp>
      <p:sp>
        <p:nvSpPr>
          <p:cNvPr id="17" name="Rectangle 13"/>
          <p:cNvSpPr>
            <a:spLocks noChangeArrowheads="1"/>
          </p:cNvSpPr>
          <p:nvPr/>
        </p:nvSpPr>
        <p:spPr bwMode="auto">
          <a:xfrm>
            <a:off x="4343400" y="1600200"/>
            <a:ext cx="1370012" cy="46166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400" b="1" dirty="0" smtClean="0">
                <a:solidFill>
                  <a:srgbClr val="00329B"/>
                </a:solidFill>
                <a:latin typeface="Arial" pitchFamily="34" charset="0"/>
                <a:cs typeface="Arial" pitchFamily="34" charset="0"/>
              </a:rPr>
              <a:t>786</a:t>
            </a:r>
          </a:p>
        </p:txBody>
      </p:sp>
      <p:sp>
        <p:nvSpPr>
          <p:cNvPr id="18" name="Rectangle 13"/>
          <p:cNvSpPr>
            <a:spLocks noChangeArrowheads="1"/>
          </p:cNvSpPr>
          <p:nvPr/>
        </p:nvSpPr>
        <p:spPr bwMode="auto">
          <a:xfrm>
            <a:off x="4343400" y="2514600"/>
            <a:ext cx="1370013" cy="52387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800" b="1" dirty="0" smtClean="0">
                <a:solidFill>
                  <a:srgbClr val="00329B"/>
                </a:solidFill>
                <a:latin typeface="Arial" pitchFamily="34" charset="0"/>
                <a:cs typeface="Arial" pitchFamily="34" charset="0"/>
              </a:rPr>
              <a:t>986</a:t>
            </a:r>
            <a:endParaRPr lang="mn-MN" altLang="en-US" sz="2800" b="1" dirty="0">
              <a:solidFill>
                <a:srgbClr val="00329B"/>
              </a:solidFill>
              <a:latin typeface="Arial" pitchFamily="34" charset="0"/>
              <a:cs typeface="Arial" pitchFamily="34" charset="0"/>
            </a:endParaRPr>
          </a:p>
        </p:txBody>
      </p:sp>
      <p:sp>
        <p:nvSpPr>
          <p:cNvPr id="19" name="Rectangle 13"/>
          <p:cNvSpPr>
            <a:spLocks noChangeArrowheads="1"/>
          </p:cNvSpPr>
          <p:nvPr/>
        </p:nvSpPr>
        <p:spPr bwMode="auto">
          <a:xfrm>
            <a:off x="4191000" y="3505200"/>
            <a:ext cx="1612900" cy="58477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200" b="1" dirty="0" smtClean="0">
                <a:solidFill>
                  <a:srgbClr val="00329B"/>
                </a:solidFill>
                <a:latin typeface="Arial" pitchFamily="34" charset="0"/>
                <a:cs typeface="Arial" pitchFamily="34" charset="0"/>
              </a:rPr>
              <a:t>986</a:t>
            </a:r>
            <a:endParaRPr lang="mn-MN" altLang="en-US" sz="3200" b="1" dirty="0">
              <a:solidFill>
                <a:srgbClr val="00329B"/>
              </a:solidFill>
              <a:latin typeface="Arial" pitchFamily="34" charset="0"/>
              <a:cs typeface="Arial" pitchFamily="34" charset="0"/>
            </a:endParaRPr>
          </a:p>
        </p:txBody>
      </p:sp>
      <p:sp>
        <p:nvSpPr>
          <p:cNvPr id="20" name="Rectangle 13"/>
          <p:cNvSpPr>
            <a:spLocks noChangeArrowheads="1"/>
          </p:cNvSpPr>
          <p:nvPr/>
        </p:nvSpPr>
        <p:spPr bwMode="auto">
          <a:xfrm>
            <a:off x="1752600" y="1719262"/>
            <a:ext cx="960438"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2019 VI</a:t>
            </a:r>
            <a:endParaRPr lang="mn-MN" altLang="en-US" sz="1100" b="1" dirty="0">
              <a:solidFill>
                <a:schemeClr val="bg1"/>
              </a:solidFill>
              <a:latin typeface="Arial" pitchFamily="34" charset="0"/>
              <a:cs typeface="Arial" pitchFamily="34" charset="0"/>
            </a:endParaRPr>
          </a:p>
        </p:txBody>
      </p:sp>
      <p:sp>
        <p:nvSpPr>
          <p:cNvPr id="21" name="Rectangle 13"/>
          <p:cNvSpPr>
            <a:spLocks noChangeArrowheads="1"/>
          </p:cNvSpPr>
          <p:nvPr/>
        </p:nvSpPr>
        <p:spPr bwMode="auto">
          <a:xfrm>
            <a:off x="1752600" y="21764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2020 VI</a:t>
            </a:r>
            <a:endParaRPr lang="mn-MN" altLang="en-US" sz="1100" b="1" dirty="0">
              <a:solidFill>
                <a:schemeClr val="bg1"/>
              </a:solidFill>
              <a:latin typeface="Arial" pitchFamily="34" charset="0"/>
              <a:cs typeface="Arial"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2019 VI</a:t>
            </a:r>
            <a:endParaRPr lang="mn-MN" altLang="en-US" sz="1100" b="1" dirty="0">
              <a:solidFill>
                <a:schemeClr val="bg1"/>
              </a:solidFill>
              <a:latin typeface="Arial" pitchFamily="34" charset="0"/>
              <a:cs typeface="Arial" pitchFamily="34" charset="0"/>
            </a:endParaRPr>
          </a:p>
        </p:txBody>
      </p:sp>
      <p:pic>
        <p:nvPicPr>
          <p:cNvPr id="55297" name="Picture 1" descr="\\exchange_server\TAMGIIN GAZAR\OLON NIITTEI HARILTSAH HELTES\Khanui.L\icons\Untitled-1.png"/>
          <p:cNvPicPr>
            <a:picLocks noChangeAspect="1" noChangeArrowheads="1"/>
          </p:cNvPicPr>
          <p:nvPr/>
        </p:nvPicPr>
        <p:blipFill>
          <a:blip r:embed="rId3" cstate="print"/>
          <a:srcRect/>
          <a:stretch>
            <a:fillRect/>
          </a:stretch>
        </p:blipFill>
        <p:spPr bwMode="auto">
          <a:xfrm>
            <a:off x="1143000" y="838200"/>
            <a:ext cx="685800" cy="685800"/>
          </a:xfrm>
          <a:prstGeom prst="rect">
            <a:avLst/>
          </a:prstGeom>
          <a:noFill/>
        </p:spPr>
      </p:pic>
      <p:pic>
        <p:nvPicPr>
          <p:cNvPr id="24" name="Picture 1" descr="\\exchange_server\TAMGIIN GAZAR\OLON NIITTEI HARILTSAH HELTES\Khanui.L\icons\Untitled-1.png"/>
          <p:cNvPicPr>
            <a:picLocks noChangeAspect="1" noChangeArrowheads="1"/>
          </p:cNvPicPr>
          <p:nvPr/>
        </p:nvPicPr>
        <p:blipFill>
          <a:blip r:embed="rId3" cstate="print"/>
          <a:srcRect/>
          <a:stretch>
            <a:fillRect/>
          </a:stretch>
        </p:blipFill>
        <p:spPr bwMode="auto">
          <a:xfrm>
            <a:off x="6096000" y="838200"/>
            <a:ext cx="685800" cy="685800"/>
          </a:xfrm>
          <a:prstGeom prst="rect">
            <a:avLst/>
          </a:prstGeom>
          <a:noFill/>
        </p:spPr>
      </p:pic>
      <p:pic>
        <p:nvPicPr>
          <p:cNvPr id="23" name="Picture 22"/>
          <p:cNvPicPr/>
          <p:nvPr/>
        </p:nvPicPr>
        <p:blipFill>
          <a:blip r:embed="rId4" cstate="print"/>
          <a:srcRect/>
          <a:stretch>
            <a:fillRect/>
          </a:stretch>
        </p:blipFill>
        <p:spPr bwMode="auto">
          <a:xfrm>
            <a:off x="6172200" y="1752600"/>
            <a:ext cx="56388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smtClean="0">
                <a:solidFill>
                  <a:schemeClr val="bg1"/>
                </a:solidFill>
                <a:latin typeface="Arial" pitchFamily="34" charset="0"/>
                <a:cs typeface="Arial" pitchFamily="34" charset="0"/>
              </a:rPr>
              <a:t>ХҮН АМ, НИЙГМИЙН ҮЗҮҮЛЭЛТ- Нийгмийн даатгал, халамж</a:t>
            </a:r>
            <a:endParaRPr lang="mn-MN" sz="2400" b="1">
              <a:solidFill>
                <a:schemeClr val="bg1"/>
              </a:solidFill>
              <a:latin typeface="Arial" pitchFamily="34" charset="0"/>
              <a:cs typeface="Arial" pitchFamily="34" charset="0"/>
            </a:endParaRPr>
          </a:p>
        </p:txBody>
      </p:sp>
      <p:cxnSp>
        <p:nvCxnSpPr>
          <p:cNvPr id="5" name="Straight Connector 4"/>
          <p:cNvCxnSpPr/>
          <p:nvPr/>
        </p:nvCxnSpPr>
        <p:spPr>
          <a:xfrm flipH="1">
            <a:off x="6333066" y="856191"/>
            <a:ext cx="1" cy="2497981"/>
          </a:xfrm>
          <a:prstGeom prst="line">
            <a:avLst/>
          </a:prstGeom>
          <a:ln w="12700">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219200" y="3886200"/>
            <a:ext cx="10591802" cy="76200"/>
          </a:xfrm>
          <a:prstGeom prst="line">
            <a:avLst/>
          </a:prstGeom>
          <a:ln w="15875">
            <a:solidFill>
              <a:srgbClr val="C00000"/>
            </a:solidFill>
            <a:prstDash val="dashDot"/>
          </a:ln>
        </p:spPr>
        <p:style>
          <a:lnRef idx="1">
            <a:schemeClr val="accent1"/>
          </a:lnRef>
          <a:fillRef idx="0">
            <a:schemeClr val="accent1"/>
          </a:fillRef>
          <a:effectRef idx="0">
            <a:schemeClr val="accent1"/>
          </a:effectRef>
          <a:fontRef idx="minor">
            <a:schemeClr val="tx1"/>
          </a:fontRef>
        </p:style>
      </p:cxnSp>
      <p:pic>
        <p:nvPicPr>
          <p:cNvPr id="53249" name="Picture 1" descr="\\exchange_server\TAMGIIN GAZAR\OLON NIITTEI HARILTSAH HELTES\Khanui.L\icons\Untitled-13.png"/>
          <p:cNvPicPr>
            <a:picLocks noChangeAspect="1" noChangeArrowheads="1"/>
          </p:cNvPicPr>
          <p:nvPr/>
        </p:nvPicPr>
        <p:blipFill>
          <a:blip r:embed="rId2" cstate="print"/>
          <a:srcRect/>
          <a:stretch>
            <a:fillRect/>
          </a:stretch>
        </p:blipFill>
        <p:spPr bwMode="auto">
          <a:xfrm>
            <a:off x="5943600" y="3276600"/>
            <a:ext cx="685800" cy="685800"/>
          </a:xfrm>
          <a:prstGeom prst="rect">
            <a:avLst/>
          </a:prstGeom>
          <a:noFill/>
        </p:spPr>
      </p:pic>
      <p:sp>
        <p:nvSpPr>
          <p:cNvPr id="29697" name="Rectangle 1"/>
          <p:cNvSpPr>
            <a:spLocks noChangeArrowheads="1"/>
          </p:cNvSpPr>
          <p:nvPr/>
        </p:nvSpPr>
        <p:spPr bwMode="auto">
          <a:xfrm>
            <a:off x="1524000" y="653534"/>
            <a:ext cx="4267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Нийгмийн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даатгалын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сангийн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mn-MN"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зарлага</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сая</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төгрө</a:t>
            </a:r>
            <a:r>
              <a:rPr kumimoji="0" lang="mn-MN"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г</a:t>
            </a:r>
            <a:endParaRPr kumimoji="0" lang="mn-MN" i="0" u="none" strike="noStrike" cap="none" normalizeH="0" baseline="0" dirty="0" smtClean="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a:off x="6705600" y="700445"/>
            <a:ext cx="457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Нийгмийн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даатгалын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сангийн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орлого</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mn-MN"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төрлөөр</a:t>
            </a:r>
            <a:r>
              <a:rPr kumimoji="0" lang="mn-MN"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хувиар</a:t>
            </a:r>
            <a:endParaRPr kumimoji="0" lang="mn-MN" sz="1600" i="0" u="none" strike="noStrike" cap="none" normalizeH="0" baseline="0" dirty="0" smtClean="0">
              <a:ln>
                <a:noFill/>
              </a:ln>
              <a:solidFill>
                <a:schemeClr val="tx1"/>
              </a:solidFill>
              <a:effectLst/>
              <a:latin typeface="Arial" pitchFamily="34" charset="0"/>
              <a:cs typeface="Arial" pitchFamily="34" charset="0"/>
            </a:endParaRPr>
          </a:p>
        </p:txBody>
      </p:sp>
      <p:sp>
        <p:nvSpPr>
          <p:cNvPr id="29699" name="Rectangle 3"/>
          <p:cNvSpPr>
            <a:spLocks noChangeArrowheads="1"/>
          </p:cNvSpPr>
          <p:nvPr/>
        </p:nvSpPr>
        <p:spPr bwMode="auto">
          <a:xfrm>
            <a:off x="1143000" y="4037113"/>
            <a:ext cx="4800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000" dirty="0" err="1" smtClean="0">
                <a:latin typeface="Arial" pitchFamily="34" charset="0"/>
                <a:cs typeface="Arial" pitchFamily="34" charset="0"/>
              </a:rPr>
              <a:t>Аймгийн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хэмжээгээр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нийгмийн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сангаас</a:t>
            </a:r>
            <a:r>
              <a:rPr lang="en-US" sz="2000" dirty="0" smtClean="0">
                <a:latin typeface="Arial" pitchFamily="34" charset="0"/>
                <a:cs typeface="Arial" pitchFamily="34" charset="0"/>
              </a:rPr>
              <a:t> </a:t>
            </a:r>
            <a:r>
              <a:rPr lang="mn-MN" sz="2000" dirty="0" smtClean="0">
                <a:latin typeface="Arial" pitchFamily="34" charset="0"/>
                <a:cs typeface="Arial" pitchFamily="34" charset="0"/>
              </a:rPr>
              <a:t>эхний хагас жилд 11.5</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мянган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хүнд</a:t>
            </a:r>
            <a:r>
              <a:rPr lang="en-US" sz="2000" dirty="0" smtClean="0">
                <a:latin typeface="Arial" pitchFamily="34" charset="0"/>
                <a:cs typeface="Arial" pitchFamily="34" charset="0"/>
              </a:rPr>
              <a:t> 2</a:t>
            </a:r>
            <a:r>
              <a:rPr lang="mn-MN" sz="2000" dirty="0" smtClean="0">
                <a:latin typeface="Arial" pitchFamily="34" charset="0"/>
                <a:cs typeface="Arial" pitchFamily="34" charset="0"/>
              </a:rPr>
              <a:t>6</a:t>
            </a:r>
            <a:r>
              <a:rPr lang="en-US" sz="2000" dirty="0" smtClean="0">
                <a:latin typeface="Arial" pitchFamily="34" charset="0"/>
                <a:cs typeface="Arial" pitchFamily="34" charset="0"/>
              </a:rPr>
              <a:t>.</a:t>
            </a:r>
            <a:r>
              <a:rPr lang="mn-MN" sz="2000" dirty="0" smtClean="0">
                <a:latin typeface="Arial" pitchFamily="34" charset="0"/>
                <a:cs typeface="Arial" pitchFamily="34" charset="0"/>
              </a:rPr>
              <a:t>5</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бум</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төгрөгийн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тэтгэвэр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тэтгэмж</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олгож</a:t>
            </a:r>
            <a:r>
              <a:rPr lang="en-US" sz="2000" dirty="0" smtClean="0">
                <a:latin typeface="Arial" pitchFamily="34" charset="0"/>
                <a:cs typeface="Arial" pitchFamily="34" charset="0"/>
              </a:rPr>
              <a:t>, </a:t>
            </a:r>
            <a:r>
              <a:rPr lang="mn-MN" sz="2000" dirty="0" smtClean="0">
                <a:latin typeface="Arial" pitchFamily="34" charset="0"/>
                <a:cs typeface="Arial" pitchFamily="34" charset="0"/>
              </a:rPr>
              <a:t>9</a:t>
            </a:r>
            <a:r>
              <a:rPr lang="en-US" sz="2000" dirty="0" smtClean="0">
                <a:latin typeface="Arial" pitchFamily="34" charset="0"/>
                <a:cs typeface="Arial" pitchFamily="34" charset="0"/>
              </a:rPr>
              <a:t>.</a:t>
            </a:r>
            <a:r>
              <a:rPr lang="mn-MN" sz="2000" dirty="0" smtClean="0">
                <a:latin typeface="Arial" pitchFamily="34" charset="0"/>
                <a:cs typeface="Arial" pitchFamily="34" charset="0"/>
              </a:rPr>
              <a:t>1</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бум</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төгрөгийн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нийгмийн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шимтгэлийн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орлогыг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төвлөрүүл</a:t>
            </a:r>
            <a:r>
              <a:rPr lang="mn-MN" sz="2000" dirty="0" smtClean="0">
                <a:latin typeface="Arial" pitchFamily="34" charset="0"/>
                <a:cs typeface="Arial" pitchFamily="34" charset="0"/>
              </a:rPr>
              <a:t>с</a:t>
            </a:r>
            <a:r>
              <a:rPr lang="en-US" sz="2000" dirty="0" err="1" smtClean="0">
                <a:latin typeface="Arial" pitchFamily="34" charset="0"/>
                <a:cs typeface="Arial" pitchFamily="34" charset="0"/>
              </a:rPr>
              <a:t>эн</a:t>
            </a:r>
            <a:r>
              <a:rPr lang="mn-MN" sz="2000" dirty="0" smtClean="0">
                <a:latin typeface="Arial" pitchFamily="34" charset="0"/>
                <a:cs typeface="Arial" pitchFamily="34" charset="0"/>
              </a:rPr>
              <a:t> байна. </a:t>
            </a:r>
            <a:endParaRPr lang="en-US" sz="2000" dirty="0" smtClean="0">
              <a:latin typeface="Arial" pitchFamily="34" charset="0"/>
              <a:cs typeface="Arial" pitchFamily="34" charset="0"/>
            </a:endParaRPr>
          </a:p>
          <a:p>
            <a:pPr algn="just"/>
            <a:r>
              <a:rPr lang="mn-MN" sz="2000" dirty="0" smtClean="0">
                <a:latin typeface="Arial" pitchFamily="34" charset="0"/>
                <a:cs typeface="Arial" pitchFamily="34" charset="0"/>
              </a:rPr>
              <a:t> </a:t>
            </a:r>
          </a:p>
        </p:txBody>
      </p:sp>
      <p:sp>
        <p:nvSpPr>
          <p:cNvPr id="29700" name="Rectangle 4"/>
          <p:cNvSpPr>
            <a:spLocks noChangeArrowheads="1"/>
          </p:cNvSpPr>
          <p:nvPr/>
        </p:nvSpPr>
        <p:spPr bwMode="auto">
          <a:xfrm>
            <a:off x="6477000" y="4037112"/>
            <a:ext cx="5105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en-US" sz="2000" dirty="0" err="1" smtClean="0">
                <a:latin typeface="Arial" pitchFamily="34" charset="0"/>
                <a:cs typeface="Arial" pitchFamily="34" charset="0"/>
              </a:rPr>
              <a:t>Эхний</a:t>
            </a:r>
            <a:r>
              <a:rPr lang="en-US" sz="2000" dirty="0" smtClean="0">
                <a:latin typeface="Arial" pitchFamily="34" charset="0"/>
                <a:cs typeface="Arial" pitchFamily="34" charset="0"/>
              </a:rPr>
              <a:t> </a:t>
            </a:r>
            <a:r>
              <a:rPr lang="mn-MN" sz="2000" dirty="0" smtClean="0">
                <a:latin typeface="Arial" pitchFamily="34" charset="0"/>
                <a:cs typeface="Arial" pitchFamily="34" charset="0"/>
              </a:rPr>
              <a:t>хагас жилд  71465</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хүн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нийгмийн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даатгалд</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хамрагдсаны</a:t>
            </a:r>
            <a:r>
              <a:rPr lang="en-US" sz="2000" dirty="0" smtClean="0">
                <a:latin typeface="Arial" pitchFamily="34" charset="0"/>
                <a:cs typeface="Arial" pitchFamily="34" charset="0"/>
              </a:rPr>
              <a:t> 6</a:t>
            </a:r>
            <a:r>
              <a:rPr lang="mn-MN" sz="2000" dirty="0" smtClean="0">
                <a:latin typeface="Arial" pitchFamily="34" charset="0"/>
                <a:cs typeface="Arial" pitchFamily="34" charset="0"/>
              </a:rPr>
              <a:t>7154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буюу</a:t>
            </a:r>
            <a:r>
              <a:rPr lang="en-US" sz="2000" dirty="0" smtClean="0">
                <a:latin typeface="Arial" pitchFamily="34" charset="0"/>
                <a:cs typeface="Arial" pitchFamily="34" charset="0"/>
              </a:rPr>
              <a:t> 9</a:t>
            </a:r>
            <a:r>
              <a:rPr lang="mn-MN" sz="2000" dirty="0" smtClean="0">
                <a:latin typeface="Arial" pitchFamily="34" charset="0"/>
                <a:cs typeface="Arial" pitchFamily="34" charset="0"/>
              </a:rPr>
              <a:t>4.0</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хувь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төсөвт</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байгууллаг</a:t>
            </a:r>
            <a:r>
              <a:rPr lang="mn-MN" sz="2000" dirty="0" smtClean="0">
                <a:latin typeface="Arial" pitchFamily="34" charset="0"/>
                <a:cs typeface="Arial" pitchFamily="34" charset="0"/>
              </a:rPr>
              <a:t>а,</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ААНэгж</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байгууллагын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даатгуулагч</a:t>
            </a:r>
            <a:r>
              <a:rPr lang="mn-MN" sz="2000" dirty="0" smtClean="0">
                <a:latin typeface="Arial" pitchFamily="34" charset="0"/>
                <a:cs typeface="Arial" pitchFamily="34" charset="0"/>
              </a:rPr>
              <a:t>, 4311 иргэн буюу 6</a:t>
            </a:r>
            <a:r>
              <a:rPr lang="en-US" sz="2000" dirty="0" smtClean="0">
                <a:latin typeface="Arial" pitchFamily="34" charset="0"/>
                <a:cs typeface="Arial" pitchFamily="34" charset="0"/>
              </a:rPr>
              <a:t>.0 </a:t>
            </a:r>
            <a:r>
              <a:rPr lang="en-US" sz="2000" dirty="0" err="1" smtClean="0">
                <a:latin typeface="Arial" pitchFamily="34" charset="0"/>
                <a:cs typeface="Arial" pitchFamily="34" charset="0"/>
              </a:rPr>
              <a:t>хувь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дурын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даатгалд</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хамрагдсан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байна</a:t>
            </a:r>
            <a:r>
              <a:rPr lang="mn-MN" sz="2000" dirty="0" smtClean="0">
                <a:latin typeface="Arial" pitchFamily="34" charset="0"/>
                <a:cs typeface="Arial" pitchFamily="34" charset="0"/>
              </a:rPr>
              <a:t>. </a:t>
            </a:r>
            <a:r>
              <a:rPr kumimoji="0" lang="mn-MN"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14"/>
          <p:cNvPicPr/>
          <p:nvPr/>
        </p:nvPicPr>
        <p:blipFill>
          <a:blip r:embed="rId3" cstate="print"/>
          <a:srcRect/>
          <a:stretch>
            <a:fillRect/>
          </a:stretch>
        </p:blipFill>
        <p:spPr bwMode="auto">
          <a:xfrm>
            <a:off x="1447800" y="1371600"/>
            <a:ext cx="4191000" cy="2438400"/>
          </a:xfrm>
          <a:prstGeom prst="rect">
            <a:avLst/>
          </a:prstGeom>
          <a:noFill/>
          <a:ln w="9525">
            <a:noFill/>
            <a:miter lim="800000"/>
            <a:headEnd/>
            <a:tailEnd/>
          </a:ln>
        </p:spPr>
      </p:pic>
      <p:pic>
        <p:nvPicPr>
          <p:cNvPr id="16" name="Picture 15"/>
          <p:cNvPicPr/>
          <p:nvPr/>
        </p:nvPicPr>
        <p:blipFill>
          <a:blip r:embed="rId4" cstate="print"/>
          <a:srcRect/>
          <a:stretch>
            <a:fillRect/>
          </a:stretch>
        </p:blipFill>
        <p:spPr bwMode="auto">
          <a:xfrm>
            <a:off x="6934200" y="1371600"/>
            <a:ext cx="4155068" cy="24248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smtClean="0">
                <a:solidFill>
                  <a:schemeClr val="bg1"/>
                </a:solidFill>
                <a:latin typeface="Arial" pitchFamily="34" charset="0"/>
                <a:cs typeface="Arial" pitchFamily="34" charset="0"/>
              </a:rPr>
              <a:t>ХҮН АМ, НИЙГМИЙН ҮЗҮҮЛЭЛТ- Нийгмийн даатгал, халамж</a:t>
            </a:r>
            <a:endParaRPr lang="mn-MN" sz="2400" b="1">
              <a:solidFill>
                <a:schemeClr val="bg1"/>
              </a:solidFill>
              <a:latin typeface="Arial" pitchFamily="34" charset="0"/>
              <a:cs typeface="Arial" pitchFamily="34" charset="0"/>
            </a:endParaRPr>
          </a:p>
        </p:txBody>
      </p:sp>
      <p:cxnSp>
        <p:nvCxnSpPr>
          <p:cNvPr id="5" name="Straight Connector 4"/>
          <p:cNvCxnSpPr/>
          <p:nvPr/>
        </p:nvCxnSpPr>
        <p:spPr>
          <a:xfrm flipH="1">
            <a:off x="6333066" y="856191"/>
            <a:ext cx="1" cy="2497981"/>
          </a:xfrm>
          <a:prstGeom prst="line">
            <a:avLst/>
          </a:prstGeom>
          <a:ln w="12700">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219200" y="4724400"/>
            <a:ext cx="10591802" cy="76200"/>
          </a:xfrm>
          <a:prstGeom prst="line">
            <a:avLst/>
          </a:prstGeom>
          <a:ln w="15875">
            <a:solidFill>
              <a:srgbClr val="C00000"/>
            </a:solidFill>
            <a:prstDash val="dashDot"/>
          </a:ln>
        </p:spPr>
        <p:style>
          <a:lnRef idx="1">
            <a:schemeClr val="accent1"/>
          </a:lnRef>
          <a:fillRef idx="0">
            <a:schemeClr val="accent1"/>
          </a:fillRef>
          <a:effectRef idx="0">
            <a:schemeClr val="accent1"/>
          </a:effectRef>
          <a:fontRef idx="minor">
            <a:schemeClr val="tx1"/>
          </a:fontRef>
        </p:style>
      </p:cxnSp>
      <p:pic>
        <p:nvPicPr>
          <p:cNvPr id="53249" name="Picture 1" descr="\\exchange_server\TAMGIIN GAZAR\OLON NIITTEI HARILTSAH HELTES\Khanui.L\icons\Untitled-13.png"/>
          <p:cNvPicPr>
            <a:picLocks noChangeAspect="1" noChangeArrowheads="1"/>
          </p:cNvPicPr>
          <p:nvPr/>
        </p:nvPicPr>
        <p:blipFill>
          <a:blip r:embed="rId2" cstate="print"/>
          <a:srcRect/>
          <a:stretch>
            <a:fillRect/>
          </a:stretch>
        </p:blipFill>
        <p:spPr bwMode="auto">
          <a:xfrm>
            <a:off x="5943600" y="4191000"/>
            <a:ext cx="685800" cy="685800"/>
          </a:xfrm>
          <a:prstGeom prst="rect">
            <a:avLst/>
          </a:prstGeom>
          <a:noFill/>
        </p:spPr>
      </p:pic>
      <p:sp>
        <p:nvSpPr>
          <p:cNvPr id="29697" name="Rectangle 1"/>
          <p:cNvSpPr>
            <a:spLocks noChangeArrowheads="1"/>
          </p:cNvSpPr>
          <p:nvPr/>
        </p:nvSpPr>
        <p:spPr bwMode="auto">
          <a:xfrm>
            <a:off x="1371600" y="730479"/>
            <a:ext cx="457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dirty="0" err="1" smtClean="0">
                <a:latin typeface="Arial" pitchFamily="34" charset="0"/>
                <a:cs typeface="Arial" pitchFamily="34" charset="0"/>
              </a:rPr>
              <a:t>Халамжийн</a:t>
            </a:r>
            <a:r>
              <a:rPr lang="en-US" dirty="0" smtClean="0">
                <a:latin typeface="Arial" pitchFamily="34" charset="0"/>
                <a:cs typeface="Arial" pitchFamily="34" charset="0"/>
              </a:rPr>
              <a:t> </a:t>
            </a:r>
            <a:r>
              <a:rPr lang="en-US" dirty="0" err="1" smtClean="0">
                <a:latin typeface="Arial" pitchFamily="34" charset="0"/>
                <a:cs typeface="Arial" pitchFamily="34" charset="0"/>
              </a:rPr>
              <a:t>сангийн</a:t>
            </a:r>
            <a:r>
              <a:rPr lang="en-US" dirty="0" smtClean="0">
                <a:latin typeface="Arial" pitchFamily="34" charset="0"/>
                <a:cs typeface="Arial" pitchFamily="34" charset="0"/>
              </a:rPr>
              <a:t> </a:t>
            </a:r>
            <a:r>
              <a:rPr lang="en-US" dirty="0" err="1" smtClean="0">
                <a:latin typeface="Arial" pitchFamily="34" charset="0"/>
                <a:cs typeface="Arial" pitchFamily="34" charset="0"/>
              </a:rPr>
              <a:t>зарцуулалт</a:t>
            </a:r>
            <a:r>
              <a:rPr lang="en-US" dirty="0" smtClean="0">
                <a:latin typeface="Arial" pitchFamily="34" charset="0"/>
                <a:cs typeface="Arial" pitchFamily="34" charset="0"/>
              </a:rPr>
              <a:t> </a:t>
            </a:r>
            <a:endParaRPr lang="mn-MN" dirty="0" smtClean="0">
              <a:latin typeface="Arial" pitchFamily="34" charset="0"/>
              <a:cs typeface="Arial" pitchFamily="34" charset="0"/>
            </a:endParaRPr>
          </a:p>
          <a:p>
            <a:pPr algn="ctr" fontAlgn="base">
              <a:spcBef>
                <a:spcPct val="0"/>
              </a:spcBef>
              <a:spcAft>
                <a:spcPct val="0"/>
              </a:spcAft>
            </a:pPr>
            <a:r>
              <a:rPr lang="mn-MN" sz="1400" dirty="0" smtClean="0">
                <a:latin typeface="Arial" pitchFamily="34" charset="0"/>
                <a:cs typeface="Arial" pitchFamily="34" charset="0"/>
              </a:rPr>
              <a:t>/</a:t>
            </a:r>
            <a:r>
              <a:rPr lang="en-US" sz="1400" dirty="0" err="1" smtClean="0">
                <a:latin typeface="Arial" pitchFamily="34" charset="0"/>
                <a:cs typeface="Arial" pitchFamily="34" charset="0"/>
              </a:rPr>
              <a:t>сая</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төгрөг</a:t>
            </a:r>
            <a:r>
              <a:rPr lang="mn-MN" sz="1400" dirty="0" smtClean="0">
                <a:latin typeface="Arial" pitchFamily="34" charset="0"/>
                <a:cs typeface="Arial" pitchFamily="34" charset="0"/>
              </a:rPr>
              <a:t>/</a:t>
            </a:r>
            <a:endParaRPr kumimoji="0" lang="mn-MN" sz="1400" i="0" u="none" strike="noStrike" cap="none" normalizeH="0" baseline="0" dirty="0" smtClean="0">
              <a:ln>
                <a:noFill/>
              </a:ln>
              <a:solidFill>
                <a:schemeClr val="tx1"/>
              </a:solidFill>
              <a:effectLst/>
              <a:latin typeface="Arial" pitchFamily="34" charset="0"/>
              <a:cs typeface="Arial" pitchFamily="34" charset="0"/>
            </a:endParaRPr>
          </a:p>
        </p:txBody>
      </p:sp>
      <p:sp>
        <p:nvSpPr>
          <p:cNvPr id="47105" name="Rectangle 1"/>
          <p:cNvSpPr>
            <a:spLocks noChangeArrowheads="1"/>
          </p:cNvSpPr>
          <p:nvPr/>
        </p:nvSpPr>
        <p:spPr bwMode="auto">
          <a:xfrm>
            <a:off x="6400800" y="1069778"/>
            <a:ext cx="533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42900" algn="just" fontAlgn="base">
              <a:spcBef>
                <a:spcPct val="0"/>
              </a:spcBef>
              <a:spcAft>
                <a:spcPct val="0"/>
              </a:spcAft>
            </a:pPr>
            <a:r>
              <a:rPr lang="en-US" sz="2000" dirty="0" err="1" smtClean="0">
                <a:latin typeface="Arial" pitchFamily="34" charset="0"/>
                <a:cs typeface="Arial" pitchFamily="34" charset="0"/>
              </a:rPr>
              <a:t>Халамжийн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сангийн</a:t>
            </a:r>
            <a:r>
              <a:rPr lang="mn-MN" sz="2000" dirty="0" smtClean="0">
                <a:latin typeface="Arial" pitchFamily="34" charset="0"/>
                <a:cs typeface="Arial" pitchFamily="34" charset="0"/>
              </a:rPr>
              <a:t> сангийн үйл ажиллагааны эхний хагас жилийн мэдээгээр Халамжийн тэтгэвэр 1506 хүнд 2167.0 сая төгрөг, нөхцөлд мөнгөн тэтгэмж, нийгмийн халамжийн үйлчилгээ болон хөнгөлөлт 25404 хүнд 3341</a:t>
            </a:r>
            <a:r>
              <a:rPr lang="en-US" sz="2000" dirty="0" smtClean="0">
                <a:latin typeface="Arial" pitchFamily="34" charset="0"/>
                <a:cs typeface="Arial" pitchFamily="34" charset="0"/>
              </a:rPr>
              <a:t>.</a:t>
            </a:r>
            <a:r>
              <a:rPr lang="mn-MN" sz="2000" dirty="0" smtClean="0">
                <a:latin typeface="Arial" pitchFamily="34" charset="0"/>
                <a:cs typeface="Arial" pitchFamily="34" charset="0"/>
              </a:rPr>
              <a:t>0 сая төгрөг нийт 26910 хүнд 5508.0 сая төгрөгийн тэтгэвэр, тэтгэмж, хөнгөлөлтийг үзүүлсэн байна. </a:t>
            </a:r>
            <a:endParaRPr kumimoji="0" lang="mn-MN"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p:cNvPicPr/>
          <p:nvPr/>
        </p:nvPicPr>
        <p:blipFill>
          <a:blip r:embed="rId3" cstate="print"/>
          <a:srcRect/>
          <a:stretch>
            <a:fillRect/>
          </a:stretch>
        </p:blipFill>
        <p:spPr bwMode="auto">
          <a:xfrm>
            <a:off x="1371600" y="1524000"/>
            <a:ext cx="4612640"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cxnSp>
        <p:nvCxnSpPr>
          <p:cNvPr id="5" name="Straight Connector 4"/>
          <p:cNvCxnSpPr/>
          <p:nvPr/>
        </p:nvCxnSpPr>
        <p:spPr>
          <a:xfrm flipH="1">
            <a:off x="5943600" y="1066800"/>
            <a:ext cx="5664" cy="551519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p:cNvPicPr>
          <p:nvPr/>
        </p:nvPicPr>
        <p:blipFill>
          <a:blip r:embed="rId2" cstate="print"/>
          <a:srcRect/>
          <a:stretch>
            <a:fillRect/>
          </a:stretch>
        </p:blipFill>
        <p:spPr bwMode="auto">
          <a:xfrm>
            <a:off x="1244634" y="911690"/>
            <a:ext cx="4564062" cy="5946310"/>
          </a:xfrm>
          <a:prstGeom prst="rect">
            <a:avLst/>
          </a:prstGeom>
          <a:noFill/>
          <a:ln w="9525">
            <a:noFill/>
            <a:miter lim="800000"/>
            <a:headEnd/>
            <a:tailEnd/>
          </a:ln>
        </p:spPr>
      </p:pic>
      <p:pic>
        <p:nvPicPr>
          <p:cNvPr id="12" name="Picture 1"/>
          <p:cNvPicPr>
            <a:picLocks noChangeAspect="1"/>
          </p:cNvPicPr>
          <p:nvPr/>
        </p:nvPicPr>
        <p:blipFill>
          <a:blip r:embed="rId3" cstate="print"/>
          <a:srcRect/>
          <a:stretch>
            <a:fillRect/>
          </a:stretch>
        </p:blipFill>
        <p:spPr bwMode="auto">
          <a:xfrm>
            <a:off x="6634354" y="833825"/>
            <a:ext cx="4251134" cy="5715000"/>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14" name="Rectangle 13"/>
          <p:cNvSpPr>
            <a:spLocks noChangeArrowheads="1"/>
          </p:cNvSpPr>
          <p:nvPr/>
        </p:nvSpPr>
        <p:spPr bwMode="auto">
          <a:xfrm>
            <a:off x="1401762" y="1807368"/>
            <a:ext cx="1066800" cy="261938"/>
          </a:xfrm>
          <a:prstGeom prst="rect">
            <a:avLst/>
          </a:prstGeom>
          <a:noFill/>
          <a:ln w="9525">
            <a:noFill/>
            <a:miter lim="800000"/>
            <a:headEnd/>
            <a:tailEnd/>
          </a:ln>
        </p:spPr>
        <p:txBody>
          <a:bodyPr wrap="square">
            <a:spAutoFit/>
          </a:bodyPr>
          <a:lstStyle/>
          <a:p>
            <a:pPr algn="ctr" fontAlgn="b"/>
            <a:r>
              <a:rPr lang="en-US" altLang="en-US" sz="1100" b="1" dirty="0" smtClean="0">
                <a:solidFill>
                  <a:schemeClr val="bg1"/>
                </a:solidFill>
                <a:latin typeface="Arial" pitchFamily="34" charset="0"/>
              </a:rPr>
              <a:t>2018 VI</a:t>
            </a:r>
            <a:endParaRPr lang="mn-MN" altLang="en-US" sz="1100" b="1" dirty="0">
              <a:solidFill>
                <a:schemeClr val="bg1"/>
              </a:solidFill>
              <a:latin typeface="Arial" pitchFamily="34" charset="0"/>
            </a:endParaRPr>
          </a:p>
        </p:txBody>
      </p:sp>
      <p:sp>
        <p:nvSpPr>
          <p:cNvPr id="15" name="Rectangle 13"/>
          <p:cNvSpPr>
            <a:spLocks noChangeArrowheads="1"/>
          </p:cNvSpPr>
          <p:nvPr/>
        </p:nvSpPr>
        <p:spPr bwMode="auto">
          <a:xfrm>
            <a:off x="1417638" y="3483708"/>
            <a:ext cx="960438"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2019 VI</a:t>
            </a:r>
            <a:endParaRPr lang="mn-MN" altLang="en-US" sz="1100" b="1" dirty="0">
              <a:solidFill>
                <a:schemeClr val="bg1"/>
              </a:solidFill>
              <a:latin typeface="Arial" pitchFamily="34" charset="0"/>
            </a:endParaRPr>
          </a:p>
        </p:txBody>
      </p:sp>
      <p:sp>
        <p:nvSpPr>
          <p:cNvPr id="16" name="Rectangle 13"/>
          <p:cNvSpPr>
            <a:spLocks noChangeArrowheads="1"/>
          </p:cNvSpPr>
          <p:nvPr/>
        </p:nvSpPr>
        <p:spPr bwMode="auto">
          <a:xfrm>
            <a:off x="1428139" y="3856038"/>
            <a:ext cx="958850"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2020 VI</a:t>
            </a:r>
            <a:endParaRPr lang="mn-MN" altLang="en-US" sz="1100" b="1" dirty="0">
              <a:solidFill>
                <a:schemeClr val="bg1"/>
              </a:solidFill>
              <a:latin typeface="Arial" pitchFamily="34" charset="0"/>
            </a:endParaRPr>
          </a:p>
        </p:txBody>
      </p:sp>
      <p:sp>
        <p:nvSpPr>
          <p:cNvPr id="17" name="Rectangle 1"/>
          <p:cNvSpPr>
            <a:spLocks noChangeArrowheads="1"/>
          </p:cNvSpPr>
          <p:nvPr/>
        </p:nvSpPr>
        <p:spPr bwMode="auto">
          <a:xfrm>
            <a:off x="2819400" y="4724400"/>
            <a:ext cx="2667000" cy="1384995"/>
          </a:xfrm>
          <a:prstGeom prst="rect">
            <a:avLst/>
          </a:prstGeom>
          <a:noFill/>
          <a:ln w="9525">
            <a:noFill/>
            <a:miter lim="800000"/>
            <a:headEnd/>
            <a:tailEnd/>
          </a:ln>
        </p:spPr>
        <p:txBody>
          <a:bodyPr wrap="square">
            <a:spAutoFit/>
          </a:bodyPr>
          <a:lstStyle/>
          <a:p>
            <a:pPr algn="just"/>
            <a:r>
              <a:rPr lang="mn-MN" sz="1200" b="1" dirty="0">
                <a:solidFill>
                  <a:schemeClr val="bg1"/>
                </a:solidFill>
                <a:latin typeface="Arial" pitchFamily="34" charset="0"/>
              </a:rPr>
              <a:t> </a:t>
            </a:r>
          </a:p>
          <a:p>
            <a:pPr algn="just"/>
            <a:r>
              <a:rPr lang="mn-MN" sz="1200" b="1" dirty="0" smtClean="0">
                <a:solidFill>
                  <a:schemeClr val="bg1"/>
                </a:solidFill>
                <a:latin typeface="Arial" pitchFamily="34" charset="0"/>
              </a:rPr>
              <a:t>20</a:t>
            </a:r>
            <a:r>
              <a:rPr lang="en-US" sz="1200" b="1" dirty="0" smtClean="0">
                <a:solidFill>
                  <a:schemeClr val="bg1"/>
                </a:solidFill>
                <a:latin typeface="Arial" pitchFamily="34" charset="0"/>
              </a:rPr>
              <a:t>20 </a:t>
            </a:r>
            <a:r>
              <a:rPr lang="mn-MN" sz="1200" b="1" dirty="0" smtClean="0">
                <a:solidFill>
                  <a:schemeClr val="bg1"/>
                </a:solidFill>
                <a:latin typeface="Arial" pitchFamily="34" charset="0"/>
              </a:rPr>
              <a:t>оны эхний хагас жилийн байдлаар 6</a:t>
            </a:r>
            <a:r>
              <a:rPr lang="en-US" sz="1200" b="1" dirty="0" smtClean="0">
                <a:solidFill>
                  <a:schemeClr val="bg1"/>
                </a:solidFill>
                <a:latin typeface="Arial" pitchFamily="34" charset="0"/>
              </a:rPr>
              <a:t>79</a:t>
            </a:r>
            <a:r>
              <a:rPr lang="mn-MN" sz="1200" b="1" dirty="0" smtClean="0">
                <a:solidFill>
                  <a:schemeClr val="bg1"/>
                </a:solidFill>
                <a:latin typeface="Arial" pitchFamily="34" charset="0"/>
              </a:rPr>
              <a:t> эх </a:t>
            </a:r>
            <a:r>
              <a:rPr lang="mn-MN" sz="1200" b="1" dirty="0">
                <a:solidFill>
                  <a:schemeClr val="bg1"/>
                </a:solidFill>
                <a:latin typeface="Arial" pitchFamily="34" charset="0"/>
              </a:rPr>
              <a:t>амаржиж, </a:t>
            </a:r>
            <a:r>
              <a:rPr lang="mn-MN" sz="1200" b="1" dirty="0" smtClean="0">
                <a:solidFill>
                  <a:schemeClr val="bg1"/>
                </a:solidFill>
                <a:latin typeface="Arial" pitchFamily="34" charset="0"/>
              </a:rPr>
              <a:t>68</a:t>
            </a:r>
            <a:r>
              <a:rPr lang="en-US" sz="1200" b="1" dirty="0" smtClean="0">
                <a:solidFill>
                  <a:schemeClr val="bg1"/>
                </a:solidFill>
                <a:latin typeface="Arial" pitchFamily="34" charset="0"/>
              </a:rPr>
              <a:t>4</a:t>
            </a:r>
            <a:r>
              <a:rPr lang="mn-MN" sz="1200" b="1" dirty="0" smtClean="0">
                <a:solidFill>
                  <a:schemeClr val="bg1"/>
                </a:solidFill>
                <a:latin typeface="Arial" pitchFamily="34" charset="0"/>
              </a:rPr>
              <a:t> хүүхэд </a:t>
            </a:r>
            <a:r>
              <a:rPr lang="mn-MN" sz="1200" b="1" dirty="0">
                <a:solidFill>
                  <a:schemeClr val="bg1"/>
                </a:solidFill>
                <a:latin typeface="Arial" pitchFamily="34" charset="0"/>
              </a:rPr>
              <a:t>төрүүлсэн нь өмнөх </a:t>
            </a:r>
            <a:r>
              <a:rPr lang="mn-MN" sz="1200" b="1" dirty="0" smtClean="0">
                <a:solidFill>
                  <a:schemeClr val="bg1"/>
                </a:solidFill>
                <a:latin typeface="Arial" pitchFamily="34" charset="0"/>
              </a:rPr>
              <a:t>оноос амаржсан </a:t>
            </a:r>
            <a:r>
              <a:rPr lang="mn-MN" sz="1200" b="1" dirty="0">
                <a:solidFill>
                  <a:schemeClr val="bg1"/>
                </a:solidFill>
                <a:latin typeface="Arial" pitchFamily="34" charset="0"/>
              </a:rPr>
              <a:t>эх </a:t>
            </a:r>
            <a:r>
              <a:rPr lang="en-US" sz="1200" b="1" dirty="0" smtClean="0">
                <a:solidFill>
                  <a:schemeClr val="bg1"/>
                </a:solidFill>
                <a:latin typeface="Arial" pitchFamily="34" charset="0"/>
              </a:rPr>
              <a:t>2</a:t>
            </a:r>
            <a:r>
              <a:rPr lang="mn-MN" sz="1200" b="1" dirty="0" smtClean="0">
                <a:solidFill>
                  <a:schemeClr val="bg1"/>
                </a:solidFill>
                <a:latin typeface="Arial" pitchFamily="34" charset="0"/>
              </a:rPr>
              <a:t>(</a:t>
            </a:r>
            <a:r>
              <a:rPr lang="en-US" sz="1200" b="1" dirty="0" smtClean="0">
                <a:solidFill>
                  <a:schemeClr val="bg1"/>
                </a:solidFill>
                <a:latin typeface="Arial" pitchFamily="34" charset="0"/>
              </a:rPr>
              <a:t>0.3</a:t>
            </a:r>
            <a:r>
              <a:rPr lang="mn-MN" sz="1200" b="1" dirty="0" smtClean="0">
                <a:solidFill>
                  <a:schemeClr val="bg1"/>
                </a:solidFill>
                <a:latin typeface="Arial" pitchFamily="34" charset="0"/>
              </a:rPr>
              <a:t>%)-аар буурчээ</a:t>
            </a:r>
            <a:r>
              <a:rPr lang="mn-MN" sz="1200" b="1" dirty="0">
                <a:solidFill>
                  <a:schemeClr val="bg1"/>
                </a:solidFill>
                <a:latin typeface="Arial" pitchFamily="34" charset="0"/>
              </a:rPr>
              <a:t>. </a:t>
            </a:r>
            <a:endParaRPr lang="en-US" sz="1200" b="1" dirty="0">
              <a:solidFill>
                <a:schemeClr val="bg1"/>
              </a:solidFill>
              <a:latin typeface="Arial" pitchFamily="34" charset="0"/>
            </a:endParaRPr>
          </a:p>
          <a:p>
            <a:pPr algn="just"/>
            <a:endParaRPr lang="en-US" sz="1200" b="1" dirty="0">
              <a:solidFill>
                <a:schemeClr val="bg1"/>
              </a:solidFill>
              <a:latin typeface="Arial" pitchFamily="34" charset="0"/>
            </a:endParaRPr>
          </a:p>
        </p:txBody>
      </p:sp>
      <p:sp>
        <p:nvSpPr>
          <p:cNvPr id="18" name="Rectangle 13"/>
          <p:cNvSpPr>
            <a:spLocks noChangeArrowheads="1"/>
          </p:cNvSpPr>
          <p:nvPr/>
        </p:nvSpPr>
        <p:spPr bwMode="auto">
          <a:xfrm>
            <a:off x="3762375" y="1998663"/>
            <a:ext cx="1876425" cy="52387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800" b="1" dirty="0" smtClean="0">
                <a:solidFill>
                  <a:srgbClr val="00329B"/>
                </a:solidFill>
                <a:latin typeface="Arial" panose="020B0604020202020204" pitchFamily="34" charset="0"/>
              </a:rPr>
              <a:t>724</a:t>
            </a:r>
            <a:endParaRPr lang="mn-MN" altLang="en-US" sz="2800" b="1" dirty="0">
              <a:solidFill>
                <a:srgbClr val="00329B"/>
              </a:solidFill>
              <a:latin typeface="Arial" panose="020B0604020202020204" pitchFamily="34" charset="0"/>
            </a:endParaRPr>
          </a:p>
        </p:txBody>
      </p:sp>
      <p:sp>
        <p:nvSpPr>
          <p:cNvPr id="19" name="Rectangle 13"/>
          <p:cNvSpPr>
            <a:spLocks noChangeArrowheads="1"/>
          </p:cNvSpPr>
          <p:nvPr/>
        </p:nvSpPr>
        <p:spPr bwMode="auto">
          <a:xfrm>
            <a:off x="3911600" y="2876550"/>
            <a:ext cx="1539875" cy="584200"/>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200" b="1" dirty="0" smtClean="0">
                <a:solidFill>
                  <a:srgbClr val="00329B"/>
                </a:solidFill>
                <a:latin typeface="Arial" panose="020B0604020202020204" pitchFamily="34" charset="0"/>
              </a:rPr>
              <a:t>681</a:t>
            </a:r>
            <a:endParaRPr lang="mn-MN" altLang="en-US" sz="3200" b="1" dirty="0">
              <a:solidFill>
                <a:srgbClr val="00329B"/>
              </a:solidFill>
              <a:latin typeface="Arial" panose="020B0604020202020204" pitchFamily="34" charset="0"/>
            </a:endParaRPr>
          </a:p>
        </p:txBody>
      </p:sp>
      <p:sp>
        <p:nvSpPr>
          <p:cNvPr id="20" name="Rectangle 13"/>
          <p:cNvSpPr>
            <a:spLocks noChangeArrowheads="1"/>
          </p:cNvSpPr>
          <p:nvPr/>
        </p:nvSpPr>
        <p:spPr bwMode="auto">
          <a:xfrm>
            <a:off x="3843337" y="4002088"/>
            <a:ext cx="1612900" cy="646112"/>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600" b="1" dirty="0" smtClean="0">
                <a:solidFill>
                  <a:srgbClr val="00329B"/>
                </a:solidFill>
                <a:latin typeface="Arial" panose="020B0604020202020204" pitchFamily="34" charset="0"/>
              </a:rPr>
              <a:t>679</a:t>
            </a:r>
            <a:endParaRPr lang="mn-MN" altLang="en-US" sz="3600" b="1" dirty="0">
              <a:solidFill>
                <a:srgbClr val="00329B"/>
              </a:solidFill>
              <a:latin typeface="Arial" panose="020B0604020202020204" pitchFamily="34" charset="0"/>
            </a:endParaRPr>
          </a:p>
        </p:txBody>
      </p:sp>
      <p:sp>
        <p:nvSpPr>
          <p:cNvPr id="21" name="Rectangle 13"/>
          <p:cNvSpPr>
            <a:spLocks noChangeArrowheads="1"/>
          </p:cNvSpPr>
          <p:nvPr/>
        </p:nvSpPr>
        <p:spPr bwMode="auto">
          <a:xfrm>
            <a:off x="9324975" y="1600200"/>
            <a:ext cx="1190625" cy="523220"/>
          </a:xfrm>
          <a:prstGeom prst="rect">
            <a:avLst/>
          </a:prstGeom>
          <a:noFill/>
          <a:ln>
            <a:noFill/>
          </a:ln>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800" b="1" dirty="0" smtClean="0">
                <a:solidFill>
                  <a:srgbClr val="00329B"/>
                </a:solidFill>
                <a:latin typeface="Arial" panose="020B0604020202020204" pitchFamily="34" charset="0"/>
              </a:rPr>
              <a:t>725</a:t>
            </a:r>
            <a:endParaRPr lang="mn-MN" altLang="en-US" sz="2800" b="1" dirty="0">
              <a:solidFill>
                <a:srgbClr val="00329B"/>
              </a:solidFill>
              <a:latin typeface="Arial" panose="020B0604020202020204" pitchFamily="34" charset="0"/>
            </a:endParaRPr>
          </a:p>
        </p:txBody>
      </p:sp>
      <p:sp>
        <p:nvSpPr>
          <p:cNvPr id="24" name="Rectangle 1"/>
          <p:cNvSpPr>
            <a:spLocks noChangeArrowheads="1"/>
          </p:cNvSpPr>
          <p:nvPr/>
        </p:nvSpPr>
        <p:spPr bwMode="auto">
          <a:xfrm>
            <a:off x="7924800" y="4800600"/>
            <a:ext cx="2438400" cy="1569660"/>
          </a:xfrm>
          <a:prstGeom prst="rect">
            <a:avLst/>
          </a:prstGeom>
          <a:noFill/>
          <a:ln w="9525">
            <a:noFill/>
            <a:miter lim="800000"/>
            <a:headEnd/>
            <a:tailEnd/>
          </a:ln>
        </p:spPr>
        <p:txBody>
          <a:bodyPr wrap="square">
            <a:spAutoFit/>
          </a:bodyPr>
          <a:lstStyle/>
          <a:p>
            <a:pPr algn="just">
              <a:spcBef>
                <a:spcPts val="750"/>
              </a:spcBef>
            </a:pPr>
            <a:r>
              <a:rPr lang="mn-MN" sz="1200" b="1" dirty="0" smtClean="0">
                <a:solidFill>
                  <a:schemeClr val="bg1"/>
                </a:solidFill>
                <a:latin typeface="Arial" pitchFamily="34" charset="0"/>
                <a:cs typeface="Arial" pitchFamily="34" charset="0"/>
              </a:rPr>
              <a:t>Нялхсын эндэгдэл аймгийн хэмжээгээр 20</a:t>
            </a:r>
            <a:r>
              <a:rPr lang="en-US" sz="1200" b="1" dirty="0" smtClean="0">
                <a:solidFill>
                  <a:schemeClr val="bg1"/>
                </a:solidFill>
                <a:latin typeface="Arial" pitchFamily="34" charset="0"/>
                <a:cs typeface="Arial" pitchFamily="34" charset="0"/>
              </a:rPr>
              <a:t>20 </a:t>
            </a:r>
            <a:r>
              <a:rPr lang="mn-MN" sz="1200" b="1" dirty="0" smtClean="0">
                <a:solidFill>
                  <a:schemeClr val="bg1"/>
                </a:solidFill>
                <a:latin typeface="Arial" pitchFamily="34" charset="0"/>
                <a:cs typeface="Arial" pitchFamily="34" charset="0"/>
              </a:rPr>
              <a:t>оны эхний хагас жилийн байдлаар 1</a:t>
            </a:r>
            <a:r>
              <a:rPr lang="en-US" sz="1200" b="1" dirty="0" smtClean="0">
                <a:solidFill>
                  <a:schemeClr val="bg1"/>
                </a:solidFill>
                <a:latin typeface="Arial" pitchFamily="34" charset="0"/>
                <a:cs typeface="Arial" pitchFamily="34" charset="0"/>
              </a:rPr>
              <a:t>0</a:t>
            </a:r>
            <a:r>
              <a:rPr lang="mn-MN" sz="1200" b="1" dirty="0" smtClean="0">
                <a:solidFill>
                  <a:schemeClr val="bg1"/>
                </a:solidFill>
                <a:latin typeface="Arial" pitchFamily="34" charset="0"/>
                <a:cs typeface="Arial" pitchFamily="34" charset="0"/>
              </a:rPr>
              <a:t> байгаа нь, өмнөх оноос </a:t>
            </a:r>
            <a:r>
              <a:rPr lang="en-US" sz="1200" b="1" dirty="0" smtClean="0">
                <a:solidFill>
                  <a:schemeClr val="bg1"/>
                </a:solidFill>
                <a:latin typeface="Arial" pitchFamily="34" charset="0"/>
                <a:cs typeface="Arial" pitchFamily="34" charset="0"/>
              </a:rPr>
              <a:t>1</a:t>
            </a:r>
            <a:r>
              <a:rPr lang="mn-MN" sz="1200" b="1" dirty="0" smtClean="0">
                <a:solidFill>
                  <a:schemeClr val="bg1"/>
                </a:solidFill>
                <a:latin typeface="Arial" pitchFamily="34" charset="0"/>
                <a:cs typeface="Arial" pitchFamily="34" charset="0"/>
              </a:rPr>
              <a:t>-ээр, 5 хүртэлх насны хүүхдийн эндэгдэл 13 байгаа нь өмнөх оны мөн үеээс 1-ээр тус тус буурсан байна.</a:t>
            </a:r>
            <a:endParaRPr lang="mn-MN" sz="1200" b="1" dirty="0">
              <a:solidFill>
                <a:schemeClr val="bg1"/>
              </a:solidFill>
              <a:latin typeface="Arial" pitchFamily="34" charset="0"/>
              <a:cs typeface="Arial" pitchFamily="34" charset="0"/>
            </a:endParaRPr>
          </a:p>
        </p:txBody>
      </p:sp>
      <p:sp>
        <p:nvSpPr>
          <p:cNvPr id="25" name="Rectangle 13"/>
          <p:cNvSpPr>
            <a:spLocks noChangeArrowheads="1"/>
          </p:cNvSpPr>
          <p:nvPr/>
        </p:nvSpPr>
        <p:spPr bwMode="auto">
          <a:xfrm>
            <a:off x="6400800" y="1771650"/>
            <a:ext cx="2209800" cy="276999"/>
          </a:xfrm>
          <a:prstGeom prst="rect">
            <a:avLst/>
          </a:prstGeom>
          <a:noFill/>
          <a:ln w="9525">
            <a:noFill/>
            <a:miter lim="800000"/>
            <a:headEnd/>
            <a:tailEnd/>
          </a:ln>
        </p:spPr>
        <p:txBody>
          <a:bodyPr>
            <a:spAutoFit/>
          </a:bodyPr>
          <a:lstStyle/>
          <a:p>
            <a:pPr algn="ctr" fontAlgn="b"/>
            <a:r>
              <a:rPr lang="en-US" altLang="en-US" sz="1200" b="1" dirty="0" smtClean="0">
                <a:solidFill>
                  <a:schemeClr val="bg1"/>
                </a:solidFill>
                <a:latin typeface="Arial" pitchFamily="34" charset="0"/>
              </a:rPr>
              <a:t>201</a:t>
            </a:r>
            <a:r>
              <a:rPr lang="en-US" altLang="en-US" sz="1200" b="1" dirty="0">
                <a:solidFill>
                  <a:schemeClr val="bg1"/>
                </a:solidFill>
                <a:latin typeface="Arial" pitchFamily="34" charset="0"/>
              </a:rPr>
              <a:t>7</a:t>
            </a:r>
            <a:r>
              <a:rPr lang="en-US" altLang="en-US" sz="1200" b="1" dirty="0" smtClean="0">
                <a:solidFill>
                  <a:schemeClr val="bg1"/>
                </a:solidFill>
                <a:latin typeface="Arial" pitchFamily="34" charset="0"/>
              </a:rPr>
              <a:t> VI</a:t>
            </a:r>
            <a:endParaRPr lang="mn-MN" altLang="en-US" sz="1200" b="1" dirty="0">
              <a:solidFill>
                <a:schemeClr val="bg1"/>
              </a:solidFill>
              <a:latin typeface="Arial" pitchFamily="34" charset="0"/>
            </a:endParaRPr>
          </a:p>
        </p:txBody>
      </p:sp>
      <p:sp>
        <p:nvSpPr>
          <p:cNvPr id="26" name="Rectangle 13"/>
          <p:cNvSpPr>
            <a:spLocks noChangeArrowheads="1"/>
          </p:cNvSpPr>
          <p:nvPr/>
        </p:nvSpPr>
        <p:spPr bwMode="auto">
          <a:xfrm>
            <a:off x="6400800" y="2209800"/>
            <a:ext cx="2162175" cy="276999"/>
          </a:xfrm>
          <a:prstGeom prst="rect">
            <a:avLst/>
          </a:prstGeom>
          <a:noFill/>
          <a:ln w="9525">
            <a:noFill/>
            <a:miter lim="800000"/>
            <a:headEnd/>
            <a:tailEnd/>
          </a:ln>
        </p:spPr>
        <p:txBody>
          <a:bodyPr wrap="square">
            <a:spAutoFit/>
          </a:bodyPr>
          <a:lstStyle/>
          <a:p>
            <a:pPr algn="ctr" fontAlgn="b"/>
            <a:r>
              <a:rPr lang="en-US" altLang="en-US" sz="1200" b="1" dirty="0" smtClean="0">
                <a:solidFill>
                  <a:schemeClr val="bg1"/>
                </a:solidFill>
                <a:latin typeface="Arial" pitchFamily="34" charset="0"/>
              </a:rPr>
              <a:t>201</a:t>
            </a:r>
            <a:r>
              <a:rPr lang="en-US" altLang="en-US" sz="1200" b="1" dirty="0">
                <a:solidFill>
                  <a:schemeClr val="bg1"/>
                </a:solidFill>
                <a:latin typeface="Arial" pitchFamily="34" charset="0"/>
              </a:rPr>
              <a:t>8</a:t>
            </a:r>
            <a:r>
              <a:rPr lang="mn-MN" altLang="en-US" sz="1200" b="1" dirty="0" smtClean="0">
                <a:solidFill>
                  <a:schemeClr val="bg1"/>
                </a:solidFill>
                <a:latin typeface="Arial" pitchFamily="34" charset="0"/>
              </a:rPr>
              <a:t> </a:t>
            </a:r>
            <a:r>
              <a:rPr lang="en-US" altLang="en-US" sz="1200" b="1" dirty="0" smtClean="0">
                <a:solidFill>
                  <a:schemeClr val="bg1"/>
                </a:solidFill>
                <a:latin typeface="Arial" pitchFamily="34" charset="0"/>
              </a:rPr>
              <a:t>VI</a:t>
            </a:r>
            <a:endParaRPr lang="mn-MN" altLang="en-US" sz="1200" b="1" dirty="0">
              <a:solidFill>
                <a:schemeClr val="bg1"/>
              </a:solidFill>
              <a:latin typeface="Arial" pitchFamily="34" charset="0"/>
            </a:endParaRPr>
          </a:p>
        </p:txBody>
      </p:sp>
      <p:sp>
        <p:nvSpPr>
          <p:cNvPr id="27" name="Rectangle 13"/>
          <p:cNvSpPr>
            <a:spLocks noChangeArrowheads="1"/>
          </p:cNvSpPr>
          <p:nvPr/>
        </p:nvSpPr>
        <p:spPr bwMode="auto">
          <a:xfrm>
            <a:off x="6400800" y="3810000"/>
            <a:ext cx="2209800" cy="276999"/>
          </a:xfrm>
          <a:prstGeom prst="rect">
            <a:avLst/>
          </a:prstGeom>
          <a:noFill/>
          <a:ln w="9525">
            <a:noFill/>
            <a:miter lim="800000"/>
            <a:headEnd/>
            <a:tailEnd/>
          </a:ln>
        </p:spPr>
        <p:txBody>
          <a:bodyPr>
            <a:spAutoFit/>
          </a:bodyPr>
          <a:lstStyle/>
          <a:p>
            <a:pPr algn="ctr" fontAlgn="b"/>
            <a:r>
              <a:rPr lang="en-US" altLang="en-US" sz="1200" b="1" dirty="0" smtClean="0">
                <a:solidFill>
                  <a:schemeClr val="bg1"/>
                </a:solidFill>
                <a:latin typeface="Arial" pitchFamily="34" charset="0"/>
              </a:rPr>
              <a:t>201</a:t>
            </a:r>
            <a:r>
              <a:rPr lang="en-US" altLang="en-US" sz="1200" b="1" dirty="0">
                <a:solidFill>
                  <a:schemeClr val="bg1"/>
                </a:solidFill>
                <a:latin typeface="Arial" pitchFamily="34" charset="0"/>
              </a:rPr>
              <a:t>9</a:t>
            </a:r>
            <a:r>
              <a:rPr lang="en-US" altLang="en-US" sz="1200" b="1" dirty="0" smtClean="0">
                <a:solidFill>
                  <a:schemeClr val="bg1"/>
                </a:solidFill>
                <a:latin typeface="Arial" pitchFamily="34" charset="0"/>
              </a:rPr>
              <a:t> VI</a:t>
            </a:r>
            <a:endParaRPr lang="mn-MN" altLang="en-US" sz="1200" b="1" dirty="0">
              <a:solidFill>
                <a:schemeClr val="bg1"/>
              </a:solidFill>
              <a:latin typeface="Arial" pitchFamily="34" charset="0"/>
            </a:endParaRPr>
          </a:p>
        </p:txBody>
      </p:sp>
      <p:pic>
        <p:nvPicPr>
          <p:cNvPr id="73729" name="Picture 1" descr="\\exchange_server\TAMGIIN GAZAR\OLON NIITTEI HARILTSAH HELTES\Khanui.L\icons\Untitled-14.png"/>
          <p:cNvPicPr>
            <a:picLocks noChangeAspect="1" noChangeArrowheads="1"/>
          </p:cNvPicPr>
          <p:nvPr/>
        </p:nvPicPr>
        <p:blipFill>
          <a:blip r:embed="rId4" cstate="print"/>
          <a:srcRect/>
          <a:stretch>
            <a:fillRect/>
          </a:stretch>
        </p:blipFill>
        <p:spPr bwMode="auto">
          <a:xfrm>
            <a:off x="1203134" y="838442"/>
            <a:ext cx="990600" cy="990600"/>
          </a:xfrm>
          <a:prstGeom prst="rect">
            <a:avLst/>
          </a:prstGeom>
          <a:noFill/>
        </p:spPr>
      </p:pic>
      <p:pic>
        <p:nvPicPr>
          <p:cNvPr id="28" name="Picture 1" descr="\\exchange_server\TAMGIIN GAZAR\OLON NIITTEI HARILTSAH HELTES\Khanui.L\icons\Untitled-14.png"/>
          <p:cNvPicPr>
            <a:picLocks noChangeAspect="1" noChangeArrowheads="1"/>
          </p:cNvPicPr>
          <p:nvPr/>
        </p:nvPicPr>
        <p:blipFill>
          <a:blip r:embed="rId4" cstate="print"/>
          <a:srcRect/>
          <a:stretch>
            <a:fillRect/>
          </a:stretch>
        </p:blipFill>
        <p:spPr bwMode="auto">
          <a:xfrm>
            <a:off x="6450012" y="833825"/>
            <a:ext cx="990600" cy="990600"/>
          </a:xfrm>
          <a:prstGeom prst="rect">
            <a:avLst/>
          </a:prstGeom>
          <a:noFill/>
        </p:spPr>
      </p:pic>
      <p:sp>
        <p:nvSpPr>
          <p:cNvPr id="2" name="Rectangle 1"/>
          <p:cNvSpPr/>
          <p:nvPr/>
        </p:nvSpPr>
        <p:spPr>
          <a:xfrm>
            <a:off x="9753600" y="2522538"/>
            <a:ext cx="914400" cy="646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753600" y="2613025"/>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372600" y="2613025"/>
            <a:ext cx="1219200" cy="66357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solidFill>
                  <a:srgbClr val="0A2882"/>
                </a:solidFill>
                <a:latin typeface="Arial" panose="020B0604020202020204" pitchFamily="34" charset="0"/>
                <a:cs typeface="Arial" panose="020B0604020202020204" pitchFamily="34" charset="0"/>
              </a:rPr>
              <a:t>685</a:t>
            </a:r>
            <a:endParaRPr lang="en-US" sz="3200" b="1" dirty="0">
              <a:solidFill>
                <a:srgbClr val="0A2882"/>
              </a:solidFill>
              <a:latin typeface="Arial" panose="020B0604020202020204" pitchFamily="34" charset="0"/>
              <a:cs typeface="Arial" panose="020B0604020202020204" pitchFamily="34" charset="0"/>
            </a:endParaRPr>
          </a:p>
        </p:txBody>
      </p:sp>
      <p:sp>
        <p:nvSpPr>
          <p:cNvPr id="7" name="Rounded Rectangle 6"/>
          <p:cNvSpPr/>
          <p:nvPr/>
        </p:nvSpPr>
        <p:spPr>
          <a:xfrm>
            <a:off x="9372600" y="3236672"/>
            <a:ext cx="1143000" cy="50897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solidFill>
                  <a:srgbClr val="0A2882"/>
                </a:solidFill>
                <a:latin typeface="Arial" panose="020B0604020202020204" pitchFamily="34" charset="0"/>
                <a:cs typeface="Arial" panose="020B0604020202020204" pitchFamily="34" charset="0"/>
              </a:rPr>
              <a:t>684</a:t>
            </a:r>
            <a:endParaRPr lang="en-US" sz="3200" b="1" dirty="0">
              <a:solidFill>
                <a:srgbClr val="0A28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21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cxnSp>
        <p:nvCxnSpPr>
          <p:cNvPr id="5" name="Straight Connector 4"/>
          <p:cNvCxnSpPr/>
          <p:nvPr/>
        </p:nvCxnSpPr>
        <p:spPr>
          <a:xfrm>
            <a:off x="6400800" y="1190410"/>
            <a:ext cx="15478" cy="281940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19200" y="3733800"/>
            <a:ext cx="10668000"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17" name="Picture 16" descr="\\exchange_server\TAMGIIN GAZAR\OLON NIITTEI HARILTSAH HELTES\Khanui.L\icons\Untitled-14.png"/>
          <p:cNvPicPr>
            <a:picLocks noChangeAspect="1" noChangeArrowheads="1"/>
          </p:cNvPicPr>
          <p:nvPr/>
        </p:nvPicPr>
        <p:blipFill>
          <a:blip r:embed="rId2" cstate="print"/>
          <a:srcRect/>
          <a:stretch>
            <a:fillRect/>
          </a:stretch>
        </p:blipFill>
        <p:spPr bwMode="auto">
          <a:xfrm>
            <a:off x="6018747" y="3384490"/>
            <a:ext cx="762000" cy="762000"/>
          </a:xfrm>
          <a:prstGeom prst="rect">
            <a:avLst/>
          </a:prstGeom>
          <a:noFill/>
        </p:spPr>
      </p:pic>
      <p:graphicFrame>
        <p:nvGraphicFramePr>
          <p:cNvPr id="9" name="Chart 8"/>
          <p:cNvGraphicFramePr>
            <a:graphicFrameLocks/>
          </p:cNvGraphicFramePr>
          <p:nvPr>
            <p:extLst>
              <p:ext uri="{D42A27DB-BD31-4B8C-83A1-F6EECF244321}">
                <p14:modId xmlns:p14="http://schemas.microsoft.com/office/powerpoint/2010/main" val="1982189955"/>
              </p:ext>
            </p:extLst>
          </p:nvPr>
        </p:nvGraphicFramePr>
        <p:xfrm>
          <a:off x="1846797" y="3886200"/>
          <a:ext cx="9354603"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4277444147"/>
              </p:ext>
            </p:extLst>
          </p:nvPr>
        </p:nvGraphicFramePr>
        <p:xfrm>
          <a:off x="1371600" y="914401"/>
          <a:ext cx="4724400" cy="259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1662358904"/>
              </p:ext>
            </p:extLst>
          </p:nvPr>
        </p:nvGraphicFramePr>
        <p:xfrm>
          <a:off x="6524623" y="914401"/>
          <a:ext cx="5438777" cy="2514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31076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91800" y="6172200"/>
            <a:ext cx="1295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Гэмт хэрэг</a:t>
            </a:r>
            <a:endParaRPr lang="mn-MN" sz="2400" b="1" dirty="0">
              <a:solidFill>
                <a:schemeClr val="bg1"/>
              </a:solidFill>
              <a:latin typeface="Arial" pitchFamily="34" charset="0"/>
              <a:cs typeface="Arial" pitchFamily="34" charset="0"/>
            </a:endParaRPr>
          </a:p>
        </p:txBody>
      </p:sp>
      <p:sp>
        <p:nvSpPr>
          <p:cNvPr id="6" name="Rectangle 13"/>
          <p:cNvSpPr>
            <a:spLocks noChangeArrowheads="1"/>
          </p:cNvSpPr>
          <p:nvPr/>
        </p:nvSpPr>
        <p:spPr bwMode="auto">
          <a:xfrm>
            <a:off x="1443038" y="21764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6</a:t>
            </a:r>
            <a:r>
              <a:rPr lang="en-US" altLang="en-US" sz="1100" b="1" dirty="0" smtClean="0">
                <a:solidFill>
                  <a:schemeClr val="bg1"/>
                </a:solidFill>
                <a:latin typeface="Arial" pitchFamily="34" charset="0"/>
              </a:rPr>
              <a:t> I-II</a:t>
            </a:r>
            <a:endParaRPr lang="mn-MN" altLang="en-US" sz="1100" b="1" dirty="0">
              <a:solidFill>
                <a:schemeClr val="bg1"/>
              </a:solidFill>
              <a:latin typeface="Arial" pitchFamily="34" charset="0"/>
            </a:endParaRPr>
          </a:p>
        </p:txBody>
      </p:sp>
      <p:sp>
        <p:nvSpPr>
          <p:cNvPr id="7" name="Rectangle 13"/>
          <p:cNvSpPr>
            <a:spLocks noChangeArrowheads="1"/>
          </p:cNvSpPr>
          <p:nvPr/>
        </p:nvSpPr>
        <p:spPr bwMode="auto">
          <a:xfrm>
            <a:off x="1443038" y="1719262"/>
            <a:ext cx="960437"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5</a:t>
            </a:r>
            <a:r>
              <a:rPr lang="en-US" altLang="en-US" sz="1100" b="1" dirty="0" smtClean="0">
                <a:solidFill>
                  <a:schemeClr val="bg1"/>
                </a:solidFill>
                <a:latin typeface="Arial" pitchFamily="34" charset="0"/>
              </a:rPr>
              <a:t> I-II</a:t>
            </a:r>
            <a:endParaRPr lang="mn-MN" altLang="en-US" sz="1100" b="1" dirty="0">
              <a:solidFill>
                <a:schemeClr val="bg1"/>
              </a:solidFill>
              <a:latin typeface="Arial" pitchFamily="34" charset="0"/>
            </a:endParaRPr>
          </a:p>
        </p:txBody>
      </p:sp>
      <p:sp>
        <p:nvSpPr>
          <p:cNvPr id="8" name="Rectangle 13"/>
          <p:cNvSpPr>
            <a:spLocks noChangeArrowheads="1"/>
          </p:cNvSpPr>
          <p:nvPr/>
        </p:nvSpPr>
        <p:spPr bwMode="auto">
          <a:xfrm>
            <a:off x="1443038" y="3852862"/>
            <a:ext cx="960437"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7</a:t>
            </a:r>
            <a:r>
              <a:rPr lang="en-US" altLang="en-US" sz="1100" b="1" dirty="0" smtClean="0">
                <a:solidFill>
                  <a:schemeClr val="bg1"/>
                </a:solidFill>
                <a:latin typeface="Arial" pitchFamily="34" charset="0"/>
              </a:rPr>
              <a:t> I-II</a:t>
            </a:r>
            <a:endParaRPr lang="mn-MN" altLang="en-US" sz="1100" b="1" dirty="0">
              <a:solidFill>
                <a:schemeClr val="bg1"/>
              </a:solidFill>
              <a:latin typeface="Arial" pitchFamily="34" charset="0"/>
            </a:endParaRPr>
          </a:p>
        </p:txBody>
      </p:sp>
      <p:sp>
        <p:nvSpPr>
          <p:cNvPr id="9" name="Rectangle 12"/>
          <p:cNvSpPr>
            <a:spLocks noChangeArrowheads="1"/>
          </p:cNvSpPr>
          <p:nvPr/>
        </p:nvSpPr>
        <p:spPr bwMode="auto">
          <a:xfrm>
            <a:off x="1479550" y="4881448"/>
            <a:ext cx="3663950" cy="1384995"/>
          </a:xfrm>
          <a:prstGeom prst="rect">
            <a:avLst/>
          </a:prstGeom>
          <a:noFill/>
          <a:ln w="9525">
            <a:noFill/>
            <a:miter lim="800000"/>
            <a:headEnd/>
            <a:tailEnd/>
          </a:ln>
        </p:spPr>
        <p:txBody>
          <a:bodyPr wrap="square">
            <a:spAutoFit/>
          </a:bodyPr>
          <a:lstStyle/>
          <a:p>
            <a:pPr algn="just"/>
            <a:r>
              <a:rPr lang="mn-MN" sz="1400" b="1" dirty="0" smtClean="0">
                <a:solidFill>
                  <a:schemeClr val="bg1"/>
                </a:solidFill>
                <a:latin typeface="Arial" pitchFamily="34" charset="0"/>
                <a:cs typeface="Arial" pitchFamily="34" charset="0"/>
              </a:rPr>
              <a:t>Улсын хэмжээгээр 2017 оны</a:t>
            </a:r>
            <a:r>
              <a:rPr lang="en-US" sz="1400" b="1" dirty="0" smtClean="0">
                <a:solidFill>
                  <a:schemeClr val="bg1"/>
                </a:solidFill>
                <a:latin typeface="Arial" pitchFamily="34" charset="0"/>
                <a:cs typeface="Arial" pitchFamily="34" charset="0"/>
              </a:rPr>
              <a:t> </a:t>
            </a:r>
            <a:r>
              <a:rPr lang="mn-MN" sz="1400" b="1" dirty="0" smtClean="0">
                <a:solidFill>
                  <a:schemeClr val="bg1"/>
                </a:solidFill>
                <a:latin typeface="Arial" pitchFamily="34" charset="0"/>
                <a:cs typeface="Arial" pitchFamily="34" charset="0"/>
              </a:rPr>
              <a:t>эхний 2 сард </a:t>
            </a:r>
            <a:r>
              <a:rPr lang="en-US" sz="1400" b="1" dirty="0" smtClean="0">
                <a:solidFill>
                  <a:schemeClr val="bg1"/>
                </a:solidFill>
                <a:latin typeface="Arial" pitchFamily="34" charset="0"/>
                <a:cs typeface="Arial" pitchFamily="34" charset="0"/>
              </a:rPr>
              <a:t>1</a:t>
            </a:r>
            <a:r>
              <a:rPr lang="mn-MN" sz="1400" b="1" dirty="0" smtClean="0">
                <a:solidFill>
                  <a:schemeClr val="bg1"/>
                </a:solidFill>
                <a:latin typeface="Arial" pitchFamily="34" charset="0"/>
                <a:cs typeface="Arial" pitchFamily="34" charset="0"/>
              </a:rPr>
              <a:t>4.1 мянган хүн эрүүлжүүлэгдэж, 1397 хүн баривчлагдсан нь өмнөх оноос эрүүлжүүлэгдсэн хүн </a:t>
            </a:r>
            <a:r>
              <a:rPr lang="en-US" sz="1400" b="1" dirty="0" smtClean="0">
                <a:solidFill>
                  <a:schemeClr val="bg1"/>
                </a:solidFill>
                <a:latin typeface="Arial" pitchFamily="34" charset="0"/>
                <a:cs typeface="Arial" pitchFamily="34" charset="0"/>
              </a:rPr>
              <a:t>1</a:t>
            </a:r>
            <a:r>
              <a:rPr lang="mn-MN" sz="1400" b="1" dirty="0" smtClean="0">
                <a:solidFill>
                  <a:schemeClr val="bg1"/>
                </a:solidFill>
                <a:latin typeface="Arial" pitchFamily="34" charset="0"/>
                <a:cs typeface="Arial" pitchFamily="34" charset="0"/>
              </a:rPr>
              <a:t>208 </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7.9</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-аар, баривчлагдсан хүн 501  </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55.9</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-ээр буурсан байна.</a:t>
            </a:r>
            <a:r>
              <a:rPr lang="en-US" sz="1400" b="1" dirty="0" smtClean="0">
                <a:solidFill>
                  <a:schemeClr val="bg1"/>
                </a:solidFill>
                <a:latin typeface="Arial" pitchFamily="34" charset="0"/>
                <a:cs typeface="Arial" pitchFamily="34" charset="0"/>
              </a:rPr>
              <a:t>         </a:t>
            </a:r>
            <a:endParaRPr lang="en-US" sz="1400" b="1" dirty="0">
              <a:solidFill>
                <a:schemeClr val="bg1"/>
              </a:solidFill>
              <a:latin typeface="Arial" pitchFamily="34" charset="0"/>
              <a:cs typeface="Arial" pitchFamily="34" charset="0"/>
            </a:endParaRPr>
          </a:p>
        </p:txBody>
      </p:sp>
      <p:cxnSp>
        <p:nvCxnSpPr>
          <p:cNvPr id="10" name="Straight Connector 9"/>
          <p:cNvCxnSpPr/>
          <p:nvPr/>
        </p:nvCxnSpPr>
        <p:spPr>
          <a:xfrm>
            <a:off x="5943600" y="1047750"/>
            <a:ext cx="0" cy="291465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43600" y="3962400"/>
            <a:ext cx="57150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 descr="\\exchange_server\TAMGIIN GAZAR\OLON NIITTEI HARILTSAH HELTES\Khanui.L\icons\Untitled-16.png"/>
          <p:cNvPicPr>
            <a:picLocks noChangeAspect="1" noChangeArrowheads="1"/>
          </p:cNvPicPr>
          <p:nvPr/>
        </p:nvPicPr>
        <p:blipFill>
          <a:blip r:embed="rId2" cstate="print"/>
          <a:srcRect/>
          <a:stretch>
            <a:fillRect/>
          </a:stretch>
        </p:blipFill>
        <p:spPr bwMode="auto">
          <a:xfrm>
            <a:off x="5638800" y="3657600"/>
            <a:ext cx="685800" cy="685800"/>
          </a:xfrm>
          <a:prstGeom prst="rect">
            <a:avLst/>
          </a:prstGeom>
          <a:noFill/>
        </p:spPr>
      </p:pic>
      <p:cxnSp>
        <p:nvCxnSpPr>
          <p:cNvPr id="13" name="Straight Connector 12"/>
          <p:cNvCxnSpPr/>
          <p:nvPr/>
        </p:nvCxnSpPr>
        <p:spPr>
          <a:xfrm>
            <a:off x="1066800" y="3962400"/>
            <a:ext cx="57150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324600" y="4235118"/>
            <a:ext cx="5257800" cy="2031325"/>
          </a:xfrm>
          <a:prstGeom prst="rect">
            <a:avLst/>
          </a:prstGeom>
        </p:spPr>
        <p:txBody>
          <a:bodyPr wrap="square">
            <a:spAutoFit/>
          </a:bodyPr>
          <a:lstStyle/>
          <a:p>
            <a:pPr algn="just"/>
            <a:r>
              <a:rPr lang="en-US" dirty="0" smtClean="0">
                <a:latin typeface="Arial" pitchFamily="34" charset="0"/>
                <a:cs typeface="Arial" pitchFamily="34" charset="0"/>
              </a:rPr>
              <a:t>            </a:t>
            </a:r>
            <a:r>
              <a:rPr lang="mn-MN" dirty="0"/>
              <a:t>Аймгийн хэмжээгээр 137 гэмт хэрэг бүртгэгдсэнээс 36.5 хувийг иргэдийн эрх чөлөө эрүүл мэндийн эсрэг гэмт хэрэг, 44.5 хувь нь бусдын өмчлөлийн эсрэг гэмт хэрэг, 19.0 хувийг бусад төрлийн гэмт хэрэг эзэлж, өнгөрсөн оны мөн үеэс гэмт хэргийн тоо 11-ээр буюу 8.7 хувиар өссөн байна</a:t>
            </a:r>
            <a:r>
              <a:rPr lang="mn-MN" dirty="0" smtClean="0"/>
              <a:t>.</a:t>
            </a:r>
            <a:endParaRPr lang="en-US" b="1" dirty="0">
              <a:solidFill>
                <a:schemeClr val="bg1"/>
              </a:solidFill>
              <a:latin typeface="Arial" pitchFamily="34" charset="0"/>
              <a:cs typeface="Arial" pitchFamily="34" charset="0"/>
            </a:endParaRPr>
          </a:p>
        </p:txBody>
      </p:sp>
      <p:graphicFrame>
        <p:nvGraphicFramePr>
          <p:cNvPr id="20" name="Chart 19"/>
          <p:cNvGraphicFramePr>
            <a:graphicFrameLocks/>
          </p:cNvGraphicFramePr>
          <p:nvPr>
            <p:extLst>
              <p:ext uri="{D42A27DB-BD31-4B8C-83A1-F6EECF244321}">
                <p14:modId xmlns:p14="http://schemas.microsoft.com/office/powerpoint/2010/main" val="505802413"/>
              </p:ext>
            </p:extLst>
          </p:nvPr>
        </p:nvGraphicFramePr>
        <p:xfrm>
          <a:off x="990599" y="895352"/>
          <a:ext cx="4876801" cy="2762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812914382"/>
              </p:ext>
            </p:extLst>
          </p:nvPr>
        </p:nvGraphicFramePr>
        <p:xfrm>
          <a:off x="6477000" y="1047750"/>
          <a:ext cx="5105400" cy="2609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1611587760"/>
              </p:ext>
            </p:extLst>
          </p:nvPr>
        </p:nvGraphicFramePr>
        <p:xfrm>
          <a:off x="1191079" y="4114800"/>
          <a:ext cx="4572000" cy="23145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a:graphicFrameLocks/>
          </p:cNvGraphicFramePr>
          <p:nvPr>
            <p:extLst>
              <p:ext uri="{D42A27DB-BD31-4B8C-83A1-F6EECF244321}">
                <p14:modId xmlns:p14="http://schemas.microsoft.com/office/powerpoint/2010/main" val="3644549831"/>
              </p:ext>
            </p:extLst>
          </p:nvPr>
        </p:nvGraphicFramePr>
        <p:xfrm>
          <a:off x="914400" y="1243012"/>
          <a:ext cx="5114925" cy="2390775"/>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4652</TotalTime>
  <Words>1467</Words>
  <Application>Microsoft Office PowerPoint</Application>
  <PresentationFormat>Widescreen</PresentationFormat>
  <Paragraphs>444</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ЭДИЙН ЗАСГИЙН ҮЗҮҮЛЭЛТ- Хөдөө аж ахуй</vt:lpstr>
      <vt:lpstr>ЭДИЙН ЗАСГИЙН ҮЗҮҮЛЭЛТ- Хөдөө аж ахуй</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Unurbat</cp:lastModifiedBy>
  <cp:revision>661</cp:revision>
  <cp:lastPrinted>2016-10-18T07:11:49Z</cp:lastPrinted>
  <dcterms:created xsi:type="dcterms:W3CDTF">2016-10-10T07:15:58Z</dcterms:created>
  <dcterms:modified xsi:type="dcterms:W3CDTF">2020-07-27T09:15:36Z</dcterms:modified>
</cp:coreProperties>
</file>