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9" r:id="rId4"/>
    <p:sldId id="264" r:id="rId5"/>
    <p:sldId id="263" r:id="rId6"/>
    <p:sldId id="294" r:id="rId7"/>
    <p:sldId id="296" r:id="rId8"/>
    <p:sldId id="297" r:id="rId9"/>
    <p:sldId id="298" r:id="rId10"/>
    <p:sldId id="285" r:id="rId11"/>
    <p:sldId id="299" r:id="rId12"/>
    <p:sldId id="271" r:id="rId13"/>
    <p:sldId id="284" r:id="rId1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82"/>
    <a:srgbClr val="0033CC"/>
    <a:srgbClr val="DC7D0F"/>
    <a:srgbClr val="558237"/>
    <a:srgbClr val="0A288C"/>
    <a:srgbClr val="0A2878"/>
    <a:srgbClr val="192887"/>
    <a:srgbClr val="003269"/>
    <a:srgbClr val="FFCC00"/>
    <a:srgbClr val="548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NII%20ARKHIV\AY%20MEDEE\2019%20taniltsuulah%20medee\2019.%2011-sariin%20taniltsuulah%20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D-424F-B131-100880865B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D-424F-B131-100880865B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D-424F-B131-100880865BB8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D-424F-B131-100880865B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D-424F-B131-100880865B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AD-424F-B131-100880865B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AD-424F-B131-100880865B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AD-424F-B131-100880865BB8}"/>
              </c:ext>
            </c:extLst>
          </c:dPt>
          <c:dLbls>
            <c:dLbl>
              <c:idx val="3"/>
              <c:layout>
                <c:manualLayout>
                  <c:x val="4.5017614243086576E-2"/>
                  <c:y val="-7.3509405074365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AD-424F-B131-100880865BB8}"/>
                </c:ext>
              </c:extLst>
            </c:dLbl>
            <c:dLbl>
              <c:idx val="4"/>
              <c:layout>
                <c:manualLayout>
                  <c:x val="-1.1356147021546258E-2"/>
                  <c:y val="1.12459900845727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AD-424F-B131-100880865BB8}"/>
                </c:ext>
              </c:extLst>
            </c:dLbl>
            <c:dLbl>
              <c:idx val="5"/>
              <c:layout>
                <c:manualLayout>
                  <c:x val="-2.6773649491532146E-3"/>
                  <c:y val="8.31109652960047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AD-424F-B131-100880865BB8}"/>
                </c:ext>
              </c:extLst>
            </c:dLbl>
            <c:dLbl>
              <c:idx val="6"/>
              <c:layout>
                <c:manualLayout>
                  <c:x val="7.3097611847948744E-3"/>
                  <c:y val="2.06692913385826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AD-424F-B131-100880865BB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AD-424F-B131-100880865BB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Sheet11!$B$6:$B$13</c:f>
              <c:strCache>
                <c:ptCount val="8"/>
                <c:pt idx="0">
                  <c:v>Боловсролгүй </c:v>
                </c:pt>
                <c:pt idx="1">
                  <c:v>Бага</c:v>
                </c:pt>
                <c:pt idx="2">
                  <c:v>Суурь</c:v>
                </c:pt>
                <c:pt idx="3">
                  <c:v>Бүрэн дунд </c:v>
                </c:pt>
                <c:pt idx="4">
                  <c:v>Техникийн болон мэргэжлийн </c:v>
                </c:pt>
                <c:pt idx="5">
                  <c:v>Тусгай мэргэжлийн дунд </c:v>
                </c:pt>
                <c:pt idx="6">
                  <c:v>Дипломын болон бакалаврын дээд </c:v>
                </c:pt>
                <c:pt idx="7">
                  <c:v>Магистр, доктор </c:v>
                </c:pt>
              </c:strCache>
            </c:strRef>
          </c:cat>
          <c:val>
            <c:numRef>
              <c:f>Sheet11!$D$6:$D$13</c:f>
              <c:numCache>
                <c:formatCode>0.0%</c:formatCode>
                <c:ptCount val="8"/>
                <c:pt idx="0">
                  <c:v>1.8393030009680549E-2</c:v>
                </c:pt>
                <c:pt idx="1">
                  <c:v>2.8073572120038734E-2</c:v>
                </c:pt>
                <c:pt idx="2">
                  <c:v>9.5837366892546058E-2</c:v>
                </c:pt>
                <c:pt idx="3">
                  <c:v>0.55082284607938081</c:v>
                </c:pt>
                <c:pt idx="4">
                  <c:v>4.549854791868347E-2</c:v>
                </c:pt>
                <c:pt idx="5">
                  <c:v>3.6786060019361091E-2</c:v>
                </c:pt>
                <c:pt idx="6">
                  <c:v>0.22458857696030973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AD-424F-B131-100880865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2094147387272181"/>
          <c:y val="6.0909134824404638E-2"/>
          <c:w val="0.36117476551068683"/>
          <c:h val="0.8887474035070771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хэргийн улмаас гэмтсэн, нас барсан хүн жил бүрийн эхний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XI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сар 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661811023622106"/>
          <c:y val="4.62962962962965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5745370370370368"/>
          <c:w val="0.93888888888888977"/>
          <c:h val="0.48067694663167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Sheet3!$G$7</c:f>
              <c:strCache>
                <c:ptCount val="1"/>
                <c:pt idx="0">
                  <c:v>гэмтсэн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Sheet3!$H$6:$J$6</c:f>
              <c:strCache>
                <c:ptCount val="3"/>
                <c:pt idx="0">
                  <c:v>2016 I-X</c:v>
                </c:pt>
                <c:pt idx="1">
                  <c:v>2017 I-X</c:v>
                </c:pt>
                <c:pt idx="2">
                  <c:v>2018 I-X</c:v>
                </c:pt>
              </c:strCache>
            </c:strRef>
          </c:cat>
          <c:val>
            <c:numRef>
              <c:f>Sheet3!$H$7:$J$7</c:f>
              <c:numCache>
                <c:formatCode>General</c:formatCode>
                <c:ptCount val="3"/>
                <c:pt idx="0">
                  <c:v>84</c:v>
                </c:pt>
                <c:pt idx="1">
                  <c:v>87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5-455F-BD71-9B7C654069A0}"/>
            </c:ext>
          </c:extLst>
        </c:ser>
        <c:ser>
          <c:idx val="1"/>
          <c:order val="1"/>
          <c:tx>
            <c:strRef>
              <c:f>Sheet3!$G$8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Sheet3!$H$6:$J$6</c:f>
              <c:strCache>
                <c:ptCount val="3"/>
                <c:pt idx="0">
                  <c:v>2016 I-X</c:v>
                </c:pt>
                <c:pt idx="1">
                  <c:v>2017 I-X</c:v>
                </c:pt>
                <c:pt idx="2">
                  <c:v>2018 I-X</c:v>
                </c:pt>
              </c:strCache>
            </c:strRef>
          </c:cat>
          <c:val>
            <c:numRef>
              <c:f>Sheet3!$H$8:$J$8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5-455F-BD71-9B7C654069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6314624"/>
        <c:axId val="66316160"/>
      </c:barChart>
      <c:catAx>
        <c:axId val="6631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316160"/>
        <c:crosses val="autoZero"/>
        <c:auto val="1"/>
        <c:lblAlgn val="ctr"/>
        <c:lblOffset val="100"/>
        <c:noMultiLvlLbl val="0"/>
      </c:catAx>
      <c:valAx>
        <c:axId val="6631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6314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/>
              <a:t>Татварын орлого /сая.төг/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6.666666666666668E-2"/>
                  <c:y val="-4.169185017342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6B-4271-8908-F337CC7D8BC5}"/>
                </c:ext>
              </c:extLst>
            </c:dLbl>
            <c:dLbl>
              <c:idx val="1"/>
              <c:layout>
                <c:manualLayout>
                  <c:x val="-6.1111111111111123E-2"/>
                  <c:y val="-6.022156136161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6B-4271-8908-F337CC7D8BC5}"/>
                </c:ext>
              </c:extLst>
            </c:dLbl>
            <c:dLbl>
              <c:idx val="2"/>
              <c:layout>
                <c:manualLayout>
                  <c:x val="-3.888888888888889E-2"/>
                  <c:y val="-5.095670576751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6B-4271-8908-F337CC7D8BC5}"/>
                </c:ext>
              </c:extLst>
            </c:dLbl>
            <c:dLbl>
              <c:idx val="3"/>
              <c:layout>
                <c:manualLayout>
                  <c:x val="-6.1111111111111123E-2"/>
                  <c:y val="-5.558913356456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6B-4271-8908-F337CC7D8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tatvar!$E$44:$H$44</c:f>
              <c:strCache>
                <c:ptCount val="4"/>
                <c:pt idx="0">
                  <c:v>2015 I-XI</c:v>
                </c:pt>
                <c:pt idx="1">
                  <c:v>2016 I-XI</c:v>
                </c:pt>
                <c:pt idx="2">
                  <c:v>2017 I-XI</c:v>
                </c:pt>
                <c:pt idx="3">
                  <c:v>2018 I-XI</c:v>
                </c:pt>
              </c:strCache>
            </c:strRef>
          </c:cat>
          <c:val>
            <c:numRef>
              <c:f>tatvar!$E$43:$H$43</c:f>
              <c:numCache>
                <c:formatCode>General</c:formatCode>
                <c:ptCount val="4"/>
                <c:pt idx="0">
                  <c:v>7444.3</c:v>
                </c:pt>
                <c:pt idx="1">
                  <c:v>8351.1</c:v>
                </c:pt>
                <c:pt idx="2" formatCode="0.0">
                  <c:v>10727.4</c:v>
                </c:pt>
                <c:pt idx="3">
                  <c:v>11689.4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6B-4271-8908-F337CC7D8B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116416"/>
        <c:axId val="67126400"/>
      </c:lineChart>
      <c:catAx>
        <c:axId val="6711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126400"/>
        <c:crosses val="autoZero"/>
        <c:auto val="1"/>
        <c:lblAlgn val="ctr"/>
        <c:lblOffset val="100"/>
        <c:noMultiLvlLbl val="0"/>
      </c:catAx>
      <c:valAx>
        <c:axId val="6712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711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mn-MN" sz="1600" b="1" i="0" baseline="0">
                <a:latin typeface="Arial" pitchFamily="34" charset="0"/>
                <a:cs typeface="Arial" pitchFamily="34" charset="0"/>
              </a:rPr>
              <a:t>АЖ ҮЙЛДВЭРИЙН САЛБАРЫН НИЙТ БҮТЭЭГДЭХҮҮН </a:t>
            </a:r>
            <a:r>
              <a:rPr lang="mn-MN" sz="1600" b="0" i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600" b="1" i="0" baseline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253389778472874E-2"/>
          <c:y val="0.19169071642857263"/>
          <c:w val="0.95909694726199879"/>
          <c:h val="0.520527121591459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Sheet6!$B$10</c:f>
              <c:strCache>
                <c:ptCount val="1"/>
                <c:pt idx="0">
                  <c:v>Боловсруулах үйлдвэр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44.8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F0-428A-B61B-47B543F61C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48.4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0-428A-B61B-47B543F61C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58.3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F0-428A-B61B-47B543F61C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71.1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F0-428A-B61B-47B543F61C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80.5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F0-428A-B61B-47B543F61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Sheet6!$C$10:$G$10</c:f>
              <c:numCache>
                <c:formatCode>General</c:formatCode>
                <c:ptCount val="5"/>
                <c:pt idx="0">
                  <c:v>44.800664976168171</c:v>
                </c:pt>
                <c:pt idx="1">
                  <c:v>48.444738583719392</c:v>
                </c:pt>
                <c:pt idx="2">
                  <c:v>58.309586810502744</c:v>
                </c:pt>
                <c:pt idx="3">
                  <c:v>71.137182128422481</c:v>
                </c:pt>
                <c:pt idx="4">
                  <c:v>80.473171327076628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7-482D-AA17-33823B6BF824}"/>
            </c:ext>
          </c:extLst>
        </c:ser>
        <c:ser>
          <c:idx val="1"/>
          <c:order val="1"/>
          <c:tx>
            <c:strRef>
              <c:f>Sheet6!$B$11</c:f>
              <c:strCache>
                <c:ptCount val="1"/>
                <c:pt idx="0">
                  <c:v>Цахилгаан, дулааны эрчим хүч үйлдвэрлэл, усан хангамж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55.2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F0-428A-B61B-47B543F61C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51.6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F0-428A-B61B-47B543F61C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41.7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F0-428A-B61B-47B543F61C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28.9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F0-428A-B61B-47B543F61C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19.5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F0-428A-B61B-47B543F61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Sheet6!$C$11:$G$11</c:f>
              <c:numCache>
                <c:formatCode>General</c:formatCode>
                <c:ptCount val="5"/>
                <c:pt idx="0">
                  <c:v>55.199335023831814</c:v>
                </c:pt>
                <c:pt idx="1">
                  <c:v>51.555261416280608</c:v>
                </c:pt>
                <c:pt idx="2">
                  <c:v>41.690413189497249</c:v>
                </c:pt>
                <c:pt idx="3">
                  <c:v>28.862817871577526</c:v>
                </c:pt>
                <c:pt idx="4">
                  <c:v>19.526828672923372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7-482D-AA17-33823B6BF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6414080"/>
        <c:axId val="73294976"/>
      </c:barChart>
      <c:catAx>
        <c:axId val="664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294976"/>
        <c:crosses val="autoZero"/>
        <c:auto val="1"/>
        <c:lblAlgn val="ctr"/>
        <c:lblOffset val="100"/>
        <c:noMultiLvlLbl val="0"/>
      </c:catAx>
      <c:valAx>
        <c:axId val="73294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4140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7651498903337262E-2"/>
          <c:y val="0.85932691969084385"/>
          <c:w val="0.90537817359026129"/>
          <c:h val="9.627716393357402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6009236407638"/>
          <c:y val="0.26851851851851855"/>
          <c:w val="0.85621707734294406"/>
          <c:h val="0.61591681248177366"/>
        </c:manualLayout>
      </c:layout>
      <c:barChart>
        <c:barDir val="col"/>
        <c:grouping val="clustered"/>
        <c:varyColors val="0"/>
        <c:ser>
          <c:idx val="0"/>
          <c:order val="0"/>
          <c:tx>
            <c:v>Нийгмийн даатгалын сангийн зарлага, мян.төг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Sheet1!$E$2:$E$12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3579377</c:v>
                </c:pt>
                <c:pt idx="1">
                  <c:v>3992330</c:v>
                </c:pt>
                <c:pt idx="2">
                  <c:v>4584300</c:v>
                </c:pt>
                <c:pt idx="3">
                  <c:v>3833734</c:v>
                </c:pt>
                <c:pt idx="4">
                  <c:v>4028080</c:v>
                </c:pt>
                <c:pt idx="5">
                  <c:v>3731055</c:v>
                </c:pt>
                <c:pt idx="6">
                  <c:v>5322688</c:v>
                </c:pt>
                <c:pt idx="7">
                  <c:v>4188941</c:v>
                </c:pt>
                <c:pt idx="8">
                  <c:v>4273360</c:v>
                </c:pt>
                <c:pt idx="9">
                  <c:v>4118741</c:v>
                </c:pt>
                <c:pt idx="10">
                  <c:v>4289451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A-4179-AFDA-E26F30A4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8"/>
        <c:axId val="152461312"/>
        <c:axId val="152462848"/>
      </c:barChart>
      <c:lineChart>
        <c:grouping val="standard"/>
        <c:varyColors val="0"/>
        <c:ser>
          <c:idx val="1"/>
          <c:order val="1"/>
          <c:tx>
            <c:v>Нийгмийн даатгалын сангийн орлого, мян.төг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Sheet1!$E$2:$E$11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1392643</c:v>
                </c:pt>
                <c:pt idx="1">
                  <c:v>916604</c:v>
                </c:pt>
                <c:pt idx="2">
                  <c:v>2554921</c:v>
                </c:pt>
                <c:pt idx="3">
                  <c:v>1799185</c:v>
                </c:pt>
                <c:pt idx="4">
                  <c:v>1836328</c:v>
                </c:pt>
                <c:pt idx="5">
                  <c:v>1994263</c:v>
                </c:pt>
                <c:pt idx="6">
                  <c:v>1273902</c:v>
                </c:pt>
                <c:pt idx="7">
                  <c:v>1339543</c:v>
                </c:pt>
                <c:pt idx="8">
                  <c:v>1636815</c:v>
                </c:pt>
                <c:pt idx="9">
                  <c:v>1993682</c:v>
                </c:pt>
                <c:pt idx="10">
                  <c:v>1444727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A-4179-AFDA-E26F30A4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61312"/>
        <c:axId val="152462848"/>
      </c:lineChart>
      <c:catAx>
        <c:axId val="1524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462848"/>
        <c:crosses val="autoZero"/>
        <c:auto val="1"/>
        <c:lblAlgn val="ctr"/>
        <c:lblOffset val="100"/>
        <c:noMultiLvlLbl val="0"/>
      </c:catAx>
      <c:valAx>
        <c:axId val="1524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4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316543755089286E-2"/>
          <c:y val="6.1758960457811644E-2"/>
          <c:w val="0.80439268571515654"/>
          <c:h val="0.11748719934598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90813648294012E-2"/>
          <c:y val="4.8611111111111112E-2"/>
          <c:w val="0.59722222222222199"/>
          <c:h val="0.95138888888888884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F9-4C3F-B316-D59EA12728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F9-4C3F-B316-D59EA12728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F9-4C3F-B316-D59EA12728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F9-4C3F-B316-D59EA12728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F9-4C3F-B316-D59EA1272843}"/>
              </c:ext>
            </c:extLst>
          </c:dPt>
          <c:dLbls>
            <c:dLbl>
              <c:idx val="0"/>
              <c:layout>
                <c:manualLayout>
                  <c:x val="-4.1666666666666671E-2"/>
                  <c:y val="-0.23611111111111116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/>
                      <a:t>Тэтгэврийн</a:t>
                    </a:r>
                    <a:r>
                      <a:rPr lang="mn-MN" baseline="0"/>
                      <a:t> даатгалын сангийн орлого 64.7%</a:t>
                    </a:r>
                    <a:endParaRPr lang="mn-MN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122795"/>
                        <a:gd name="adj2" fmla="val -24342"/>
                        <a:gd name="adj3" fmla="val 124473"/>
                        <a:gd name="adj4" fmla="val -26272"/>
                        <a:gd name="adj5" fmla="val 184252"/>
                        <a:gd name="adj6" fmla="val -26841"/>
                      </a:avLst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76F9-4C3F-B316-D59EA1272843}"/>
                </c:ext>
              </c:extLst>
            </c:dLbl>
            <c:dLbl>
              <c:idx val="1"/>
              <c:layout>
                <c:manualLayout>
                  <c:x val="0.25555555555555554"/>
                  <c:y val="-0.13425925925925927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Тэтгэмжийн</a:t>
                    </a:r>
                    <a:r>
                      <a:rPr lang="mn-MN" baseline="0"/>
                      <a:t> даатгалын сангийн орлого 8.1%</a:t>
                    </a:r>
                    <a:endParaRPr lang="mn-MN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36111111111105"/>
                      <c:h val="0.22685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6F9-4C3F-B316-D59EA1272843}"/>
                </c:ext>
              </c:extLst>
            </c:dLbl>
            <c:dLbl>
              <c:idx val="2"/>
              <c:layout>
                <c:manualLayout>
                  <c:x val="0.20972233158355214"/>
                  <c:y val="-0.1527777777777777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Эрүүл</a:t>
                    </a:r>
                    <a:r>
                      <a:rPr lang="ru-RU" baseline="0"/>
                      <a:t> мэндийн сангийн орлого 19.6%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47222222222219"/>
                      <c:h val="0.22685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6F9-4C3F-B316-D59EA1272843}"/>
                </c:ext>
              </c:extLst>
            </c:dLbl>
            <c:dLbl>
              <c:idx val="3"/>
              <c:layout>
                <c:manualLayout>
                  <c:x val="0.28611111111111109"/>
                  <c:y val="-0.12037037037037036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ҮОМШӨС-ийн</a:t>
                    </a:r>
                    <a:r>
                      <a:rPr lang="mn-MN" baseline="0"/>
                      <a:t> орлого 5.6%</a:t>
                    </a:r>
                    <a:endParaRPr lang="mn-MN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0844269466315"/>
                      <c:h val="0.12037037037037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6F9-4C3F-B316-D59EA1272843}"/>
                </c:ext>
              </c:extLst>
            </c:dLbl>
            <c:dLbl>
              <c:idx val="4"/>
              <c:layout>
                <c:manualLayout>
                  <c:x val="0.3366812117235346"/>
                  <c:y val="3.2407407407407343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Ажилгүйдлийн</a:t>
                    </a:r>
                    <a:r>
                      <a:rPr lang="mn-MN" baseline="0"/>
                      <a:t> даатгалын сангийн орлого 1.9%</a:t>
                    </a:r>
                    <a:endParaRPr lang="mn-MN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4553805774279"/>
                      <c:h val="0.22685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6F9-4C3F-B316-D59EA127284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</c15:spPr>
              </c:ext>
            </c:extLst>
          </c:dLbls>
          <c:val>
            <c:numRef>
              <c:f>Sheet1!$D$23:$D$27</c:f>
              <c:numCache>
                <c:formatCode>0.0</c:formatCode>
                <c:ptCount val="5"/>
                <c:pt idx="0">
                  <c:v>64.717367153212422</c:v>
                </c:pt>
                <c:pt idx="1">
                  <c:v>8.134700207891056</c:v>
                </c:pt>
                <c:pt idx="2">
                  <c:v>19.635255684005596</c:v>
                </c:pt>
                <c:pt idx="3">
                  <c:v>5.6301079053600702</c:v>
                </c:pt>
                <c:pt idx="4">
                  <c:v>1.8825690495308702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F9-4C3F-B316-D59EA12728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54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Sheet2!$B$2:$B$6</c:f>
              <c:strCache>
                <c:ptCount val="5"/>
                <c:pt idx="0">
                  <c:v>2015 I-XI</c:v>
                </c:pt>
                <c:pt idx="1">
                  <c:v>2016 I-XI</c:v>
                </c:pt>
                <c:pt idx="2">
                  <c:v>2017 I-XI</c:v>
                </c:pt>
                <c:pt idx="3">
                  <c:v>2018 I-XI</c:v>
                </c:pt>
                <c:pt idx="4">
                  <c:v>2019 I-XI</c:v>
                </c:pt>
              </c:strCache>
            </c:strRef>
          </c:cat>
          <c:val>
            <c:numRef>
              <c:f>Sheet2!$C$2:$C$6</c:f>
              <c:numCache>
                <c:formatCode>0.0</c:formatCode>
                <c:ptCount val="5"/>
                <c:pt idx="0">
                  <c:v>6247.9</c:v>
                </c:pt>
                <c:pt idx="1">
                  <c:v>6487.8</c:v>
                </c:pt>
                <c:pt idx="2">
                  <c:v>7276.2</c:v>
                </c:pt>
                <c:pt idx="3">
                  <c:v>9369</c:v>
                </c:pt>
                <c:pt idx="4">
                  <c:v>10153.4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8-4837-8A0A-C911BE5A5C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2790912"/>
        <c:axId val="152792448"/>
      </c:barChart>
      <c:catAx>
        <c:axId val="1527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2448"/>
        <c:crosses val="autoZero"/>
        <c:auto val="1"/>
        <c:lblAlgn val="ctr"/>
        <c:lblOffset val="100"/>
        <c:noMultiLvlLbl val="0"/>
      </c:catAx>
      <c:valAx>
        <c:axId val="1527924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5279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халдварт өвчнөөр өвчлөгчид</a:t>
            </a:r>
            <a:r>
              <a:rPr lang="mn-MN" b="1" baseline="0">
                <a:solidFill>
                  <a:sysClr val="windowText" lastClr="000000"/>
                </a:solidFill>
              </a:rPr>
              <a:t> </a:t>
            </a:r>
            <a:r>
              <a:rPr lang="mn-MN" sz="1100" b="0">
                <a:solidFill>
                  <a:sysClr val="windowText" lastClr="000000"/>
                </a:solidFill>
              </a:rPr>
              <a:t>сараар</a:t>
            </a:r>
            <a:r>
              <a:rPr lang="en-US" sz="1100" b="0">
                <a:solidFill>
                  <a:sysClr val="windowText" lastClr="000000"/>
                </a:solidFill>
              </a:rPr>
              <a:t>,</a:t>
            </a:r>
            <a:r>
              <a:rPr lang="mn-MN" sz="1100" b="0">
                <a:solidFill>
                  <a:sysClr val="windowText" lastClr="000000"/>
                </a:solidFill>
              </a:rPr>
              <a:t>хүн</a:t>
            </a:r>
            <a:endParaRPr lang="mn-MN" sz="11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203513033407734E-2"/>
          <c:y val="0.19247703412073491"/>
          <c:w val="0.96127613566325154"/>
          <c:h val="0.64370662000583323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'ХБХурал-2'!$O$9:$AU$9</c:f>
              <c:strCache>
                <c:ptCount val="3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2017.I</c:v>
                </c:pt>
                <c:pt idx="11">
                  <c:v>II</c:v>
                </c:pt>
                <c:pt idx="12">
                  <c:v>III</c:v>
                </c:pt>
                <c:pt idx="13">
                  <c:v>IV</c:v>
                </c:pt>
                <c:pt idx="14">
                  <c:v>V</c:v>
                </c:pt>
                <c:pt idx="15">
                  <c:v>VI</c:v>
                </c:pt>
                <c:pt idx="16">
                  <c:v>VII</c:v>
                </c:pt>
                <c:pt idx="17">
                  <c:v>VIII</c:v>
                </c:pt>
                <c:pt idx="18">
                  <c:v>IX</c:v>
                </c:pt>
                <c:pt idx="19">
                  <c:v>X</c:v>
                </c:pt>
                <c:pt idx="20">
                  <c:v>XI</c:v>
                </c:pt>
                <c:pt idx="21">
                  <c:v>XII</c:v>
                </c:pt>
                <c:pt idx="22">
                  <c:v>2018.I</c:v>
                </c:pt>
                <c:pt idx="23">
                  <c:v>II</c:v>
                </c:pt>
                <c:pt idx="24">
                  <c:v>III</c:v>
                </c:pt>
                <c:pt idx="25">
                  <c:v>IV</c:v>
                </c:pt>
                <c:pt idx="26">
                  <c:v>V</c:v>
                </c:pt>
                <c:pt idx="27">
                  <c:v>VI</c:v>
                </c:pt>
                <c:pt idx="28">
                  <c:v>VII</c:v>
                </c:pt>
                <c:pt idx="29">
                  <c:v>VIII</c:v>
                </c:pt>
                <c:pt idx="30">
                  <c:v>IX</c:v>
                </c:pt>
                <c:pt idx="31">
                  <c:v>X</c:v>
                </c:pt>
                <c:pt idx="32">
                  <c:v>XI</c:v>
                </c:pt>
              </c:strCache>
            </c:strRef>
          </c:cat>
          <c:val>
            <c:numRef>
              <c:f>'ХБХурал-2'!$O$8:$AU$8</c:f>
              <c:numCache>
                <c:formatCode>General</c:formatCode>
                <c:ptCount val="33"/>
                <c:pt idx="0">
                  <c:v>65</c:v>
                </c:pt>
                <c:pt idx="1">
                  <c:v>144</c:v>
                </c:pt>
                <c:pt idx="2">
                  <c:v>120</c:v>
                </c:pt>
                <c:pt idx="3">
                  <c:v>48</c:v>
                </c:pt>
                <c:pt idx="4">
                  <c:v>30</c:v>
                </c:pt>
                <c:pt idx="5">
                  <c:v>40</c:v>
                </c:pt>
                <c:pt idx="6">
                  <c:v>34</c:v>
                </c:pt>
                <c:pt idx="7">
                  <c:v>93</c:v>
                </c:pt>
                <c:pt idx="8">
                  <c:v>80</c:v>
                </c:pt>
                <c:pt idx="9">
                  <c:v>76</c:v>
                </c:pt>
                <c:pt idx="10">
                  <c:v>70</c:v>
                </c:pt>
                <c:pt idx="11">
                  <c:v>36</c:v>
                </c:pt>
                <c:pt idx="12">
                  <c:v>52</c:v>
                </c:pt>
                <c:pt idx="13">
                  <c:v>47</c:v>
                </c:pt>
                <c:pt idx="14">
                  <c:v>49</c:v>
                </c:pt>
                <c:pt idx="15">
                  <c:v>54</c:v>
                </c:pt>
                <c:pt idx="16">
                  <c:v>32</c:v>
                </c:pt>
                <c:pt idx="17">
                  <c:v>17</c:v>
                </c:pt>
                <c:pt idx="18">
                  <c:v>31</c:v>
                </c:pt>
                <c:pt idx="19">
                  <c:v>15</c:v>
                </c:pt>
                <c:pt idx="20">
                  <c:v>30</c:v>
                </c:pt>
                <c:pt idx="21">
                  <c:v>24</c:v>
                </c:pt>
                <c:pt idx="22">
                  <c:v>26</c:v>
                </c:pt>
                <c:pt idx="23">
                  <c:v>15</c:v>
                </c:pt>
                <c:pt idx="24">
                  <c:v>44</c:v>
                </c:pt>
                <c:pt idx="25">
                  <c:v>40</c:v>
                </c:pt>
                <c:pt idx="26">
                  <c:v>43</c:v>
                </c:pt>
                <c:pt idx="27">
                  <c:v>58</c:v>
                </c:pt>
                <c:pt idx="28">
                  <c:v>37</c:v>
                </c:pt>
                <c:pt idx="29">
                  <c:v>25</c:v>
                </c:pt>
                <c:pt idx="30">
                  <c:v>21</c:v>
                </c:pt>
                <c:pt idx="31">
                  <c:v>41</c:v>
                </c:pt>
                <c:pt idx="3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A3-4531-A002-949C8ACFB7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103936"/>
        <c:axId val="66118016"/>
      </c:lineChart>
      <c:catAx>
        <c:axId val="6610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18016"/>
        <c:crosses val="autoZero"/>
        <c:auto val="1"/>
        <c:lblAlgn val="ctr"/>
        <c:lblOffset val="100"/>
        <c:noMultiLvlLbl val="0"/>
      </c:catAx>
      <c:valAx>
        <c:axId val="6611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610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 төрсөн</a:t>
            </a:r>
            <a:r>
              <a:rPr lang="mn-MN" sz="14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</a:t>
            </a:r>
            <a:r>
              <a:rPr lang="en-US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сараар</a:t>
            </a:r>
            <a:endParaRPr lang="en-US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652726755274085E-2"/>
          <c:y val="0.18160278745644601"/>
          <c:w val="0.88541608738178501"/>
          <c:h val="0.59970552461430116"/>
        </c:manualLayout>
      </c:layout>
      <c:lineChart>
        <c:grouping val="standard"/>
        <c:varyColors val="0"/>
        <c:ser>
          <c:idx val="3"/>
          <c:order val="0"/>
          <c:tx>
            <c:strRef>
              <c:f>ХБХурал!$C$5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102</c:v>
                </c:pt>
                <c:pt idx="5">
                  <c:v>160</c:v>
                </c:pt>
                <c:pt idx="6">
                  <c:v>125</c:v>
                </c:pt>
                <c:pt idx="7">
                  <c:v>106</c:v>
                </c:pt>
                <c:pt idx="8">
                  <c:v>108</c:v>
                </c:pt>
                <c:pt idx="9">
                  <c:v>106</c:v>
                </c:pt>
                <c:pt idx="10">
                  <c:v>120</c:v>
                </c:pt>
                <c:pt idx="11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3-44E0-BA40-0F28233765F9}"/>
            </c:ext>
          </c:extLst>
        </c:ser>
        <c:ser>
          <c:idx val="4"/>
          <c:order val="1"/>
          <c:tx>
            <c:strRef>
              <c:f>ХБХурал!$C$6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136</c:v>
                </c:pt>
                <c:pt idx="1">
                  <c:v>96</c:v>
                </c:pt>
                <c:pt idx="2">
                  <c:v>124</c:v>
                </c:pt>
                <c:pt idx="3">
                  <c:v>131</c:v>
                </c:pt>
                <c:pt idx="4">
                  <c:v>114</c:v>
                </c:pt>
                <c:pt idx="5">
                  <c:v>124</c:v>
                </c:pt>
                <c:pt idx="6">
                  <c:v>143</c:v>
                </c:pt>
                <c:pt idx="7">
                  <c:v>119</c:v>
                </c:pt>
                <c:pt idx="8">
                  <c:v>107</c:v>
                </c:pt>
                <c:pt idx="9">
                  <c:v>113</c:v>
                </c:pt>
                <c:pt idx="10">
                  <c:v>123</c:v>
                </c:pt>
                <c:pt idx="11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43-44E0-BA40-0F28233765F9}"/>
            </c:ext>
          </c:extLst>
        </c:ser>
        <c:ser>
          <c:idx val="0"/>
          <c:order val="2"/>
          <c:tx>
            <c:strRef>
              <c:f>ХБХурал!$C$7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ХБХурал!$D$7:$O$7</c:f>
              <c:numCache>
                <c:formatCode>General</c:formatCode>
                <c:ptCount val="12"/>
                <c:pt idx="0">
                  <c:v>120</c:v>
                </c:pt>
                <c:pt idx="1">
                  <c:v>98</c:v>
                </c:pt>
                <c:pt idx="2">
                  <c:v>118</c:v>
                </c:pt>
                <c:pt idx="3">
                  <c:v>118</c:v>
                </c:pt>
                <c:pt idx="4">
                  <c:v>129</c:v>
                </c:pt>
                <c:pt idx="5">
                  <c:v>102</c:v>
                </c:pt>
                <c:pt idx="6">
                  <c:v>136</c:v>
                </c:pt>
                <c:pt idx="7">
                  <c:v>124</c:v>
                </c:pt>
                <c:pt idx="8">
                  <c:v>99</c:v>
                </c:pt>
                <c:pt idx="9">
                  <c:v>118</c:v>
                </c:pt>
                <c:pt idx="10">
                  <c:v>92</c:v>
                </c:pt>
                <c:pt idx="11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43-44E0-BA40-0F2823376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875264"/>
        <c:axId val="325871328"/>
      </c:lineChart>
      <c:catAx>
        <c:axId val="3258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71328"/>
        <c:crosses val="autoZero"/>
        <c:auto val="1"/>
        <c:lblAlgn val="ctr"/>
        <c:lblOffset val="100"/>
        <c:noMultiLvlLbl val="0"/>
      </c:catAx>
      <c:valAx>
        <c:axId val="32587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8752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Нялхсын эндэгдэл</a:t>
            </a:r>
            <a:r>
              <a:rPr lang="en-US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0" b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</a:t>
            </a:r>
            <a:endParaRPr lang="en-US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913662183415415"/>
          <c:y val="6.8238422840906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89855532460531"/>
          <c:y val="0.12177151314355893"/>
          <c:w val="0.89195450047089386"/>
          <c:h val="0.66774196350310111"/>
        </c:manualLayout>
      </c:layout>
      <c:lineChart>
        <c:grouping val="standard"/>
        <c:varyColors val="0"/>
        <c:ser>
          <c:idx val="3"/>
          <c:order val="0"/>
          <c:tx>
            <c:strRef>
              <c:f>ХБХурал!$C$11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ХБХурал!$D$11:$O$11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9-4847-B17A-F87166A009C2}"/>
            </c:ext>
          </c:extLst>
        </c:ser>
        <c:ser>
          <c:idx val="4"/>
          <c:order val="1"/>
          <c:tx>
            <c:strRef>
              <c:f>ХБХурал!$C$12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ХБХурал!$D$12:$O$12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9-4847-B17A-F87166A009C2}"/>
            </c:ext>
          </c:extLst>
        </c:ser>
        <c:ser>
          <c:idx val="0"/>
          <c:order val="2"/>
          <c:tx>
            <c:strRef>
              <c:f>ХБХурал!$C$13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ХБХурал!$D$13:$O$13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B9-4847-B17A-F87166A0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60297432"/>
        <c:axId val="460293168"/>
      </c:lineChart>
      <c:catAx>
        <c:axId val="46029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293168"/>
        <c:crosses val="autoZero"/>
        <c:auto val="1"/>
        <c:lblAlgn val="ctr"/>
        <c:lblOffset val="100"/>
        <c:noMultiLvlLbl val="0"/>
      </c:catAx>
      <c:valAx>
        <c:axId val="46029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2974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 dirty="0">
                <a:latin typeface="Arial" pitchFamily="34" charset="0"/>
                <a:cs typeface="Arial" pitchFamily="34" charset="0"/>
              </a:rPr>
              <a:t>Бүртгэгдсэн гэмт хэрэг, жил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бүрийн эхний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XI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endParaRPr lang="mn-MN" sz="1600" baseline="0" dirty="0">
              <a:latin typeface="Arial" pitchFamily="34" charset="0"/>
              <a:cs typeface="Arial" pitchFamily="34" charset="0"/>
            </a:endParaRPr>
          </a:p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 baseline="0" dirty="0">
                <a:latin typeface="Arial" pitchFamily="34" charset="0"/>
                <a:cs typeface="Arial" pitchFamily="34" charset="0"/>
              </a:rPr>
              <a:t>сарын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 байдлаар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Sheet2!$P$13:$S$13</c:f>
              <c:strCache>
                <c:ptCount val="4"/>
                <c:pt idx="0">
                  <c:v>2015 I-XI</c:v>
                </c:pt>
                <c:pt idx="1">
                  <c:v>2016 I-XI</c:v>
                </c:pt>
                <c:pt idx="2">
                  <c:v>2017 I-XI</c:v>
                </c:pt>
                <c:pt idx="3">
                  <c:v>2018 I-XI</c:v>
                </c:pt>
              </c:strCache>
            </c:strRef>
          </c:cat>
          <c:val>
            <c:numRef>
              <c:f>Sheet2!$P$14:$S$14</c:f>
              <c:numCache>
                <c:formatCode>General</c:formatCode>
                <c:ptCount val="4"/>
                <c:pt idx="0">
                  <c:v>215</c:v>
                </c:pt>
                <c:pt idx="1">
                  <c:v>248</c:v>
                </c:pt>
                <c:pt idx="2">
                  <c:v>220</c:v>
                </c:pt>
                <c:pt idx="3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9-4B21-B0DE-4CB77FA983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6257664"/>
        <c:axId val="66259200"/>
      </c:barChart>
      <c:catAx>
        <c:axId val="662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259200"/>
        <c:crosses val="autoZero"/>
        <c:auto val="1"/>
        <c:lblAlgn val="ctr"/>
        <c:lblOffset val="100"/>
        <c:noMultiLvlLbl val="0"/>
      </c:catAx>
      <c:valAx>
        <c:axId val="6625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25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Гэмт хэргийн улмаас  учирсан хохирол, жил бүрийн эхний </a:t>
            </a:r>
            <a:r>
              <a:rPr lang="en-US" sz="1400">
                <a:latin typeface="Arial" pitchFamily="34" charset="0"/>
                <a:cs typeface="Arial" pitchFamily="34" charset="0"/>
              </a:rPr>
              <a:t>XI </a:t>
            </a:r>
            <a:r>
              <a:rPr lang="mn-MN" sz="1400">
                <a:latin typeface="Arial" pitchFamily="34" charset="0"/>
                <a:cs typeface="Arial" pitchFamily="34" charset="0"/>
              </a:rPr>
              <a:t>сард, сая төг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265958721574105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641025641025693E-3"/>
                  <c:y val="-0.18981481481481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9C-44F0-AAAC-7D29CB06098F}"/>
                </c:ext>
              </c:extLst>
            </c:dLbl>
            <c:dLbl>
              <c:idx val="1"/>
              <c:layout>
                <c:manualLayout>
                  <c:x val="0"/>
                  <c:y val="-0.2083333333333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9C-44F0-AAAC-7D29CB06098F}"/>
                </c:ext>
              </c:extLst>
            </c:dLbl>
            <c:dLbl>
              <c:idx val="2"/>
              <c:layout>
                <c:manualLayout>
                  <c:x val="-5.1282051282051282E-3"/>
                  <c:y val="-0.18518518518518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9C-44F0-AAAC-7D29CB06098F}"/>
                </c:ext>
              </c:extLst>
            </c:dLbl>
            <c:dLbl>
              <c:idx val="3"/>
              <c:layout>
                <c:manualLayout>
                  <c:x val="2.4737167594310609E-3"/>
                  <c:y val="-0.23148148148148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C-44F0-AAAC-7D29CB06098F}"/>
                </c:ext>
              </c:extLst>
            </c:dLbl>
            <c:dLbl>
              <c:idx val="4"/>
              <c:layout>
                <c:manualLayout>
                  <c:x val="2.4736523319200477E-3"/>
                  <c:y val="-0.2453703703703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9C-44F0-AAAC-7D29CB06098F}"/>
                </c:ext>
              </c:extLst>
            </c:dLbl>
            <c:dLbl>
              <c:idx val="5"/>
              <c:layout>
                <c:manualLayout>
                  <c:x val="4.9474335188620924E-3"/>
                  <c:y val="-0.33796296296296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9C-44F0-AAAC-7D29CB060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Sheet2!$V$44:$AA$44</c:f>
              <c:strCache>
                <c:ptCount val="6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  <c:pt idx="5">
                  <c:v> 2018 I-XI</c:v>
                </c:pt>
              </c:strCache>
            </c:strRef>
          </c:cat>
          <c:val>
            <c:numRef>
              <c:f>Sheet2!$V$45:$AA$45</c:f>
              <c:numCache>
                <c:formatCode>General</c:formatCode>
                <c:ptCount val="6"/>
                <c:pt idx="0">
                  <c:v>457</c:v>
                </c:pt>
                <c:pt idx="1">
                  <c:v>387.2</c:v>
                </c:pt>
                <c:pt idx="2">
                  <c:v>290.10000000000002</c:v>
                </c:pt>
                <c:pt idx="3" formatCode="0.0">
                  <c:v>466.4</c:v>
                </c:pt>
                <c:pt idx="4">
                  <c:v>554.4</c:v>
                </c:pt>
                <c:pt idx="5" formatCode="0.0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9C-44F0-AAAC-7D29CB060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6275200"/>
        <c:axId val="66276736"/>
      </c:barChart>
      <c:catAx>
        <c:axId val="662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276736"/>
        <c:crosses val="autoZero"/>
        <c:auto val="1"/>
        <c:lblAlgn val="ctr"/>
        <c:lblOffset val="100"/>
        <c:noMultiLvlLbl val="0"/>
      </c:catAx>
      <c:valAx>
        <c:axId val="6627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627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AFDBB-8DB3-448B-BA3C-0DD2AF2CB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0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vlel h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3505200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4000" b="1" dirty="0" smtClean="0">
                <a:solidFill>
                  <a:srgbClr val="0A2882"/>
                </a:solidFill>
                <a:latin typeface="Arial"/>
              </a:rPr>
              <a:t>2019 I-XI</a:t>
            </a:r>
            <a:endParaRPr lang="mn-MN" sz="4000" b="1" dirty="0">
              <a:solidFill>
                <a:srgbClr val="0A288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Мөнгө зээл, татварын орлого </a:t>
            </a:r>
            <a:endParaRPr lang="mn-MN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41762" y="1319213"/>
            <a:ext cx="5638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БАНКНЫ МЭДЭЭ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203450"/>
          <a:ext cx="8559800" cy="1103630"/>
        </p:xfrm>
        <a:graphic>
          <a:graphicData uri="http://schemas.openxmlformats.org/drawingml/2006/table">
            <a:tbl>
              <a:tblPr/>
              <a:tblGrid>
                <a:gridCol w="425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Гүйлгээнд</a:t>
                      </a:r>
                      <a:r>
                        <a:rPr lang="mn-MN" sz="18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байгаа бэлэн мөнгө 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/сая.төг/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7292.4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5240.5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7341.2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Иргэдийн мөнгөн хадгаламж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61.1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68.2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85.7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Олгосон зээл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101.4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112.4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138.7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6576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ТАТВАРЫН ХЭЛТСИЙН МЭДЭЭ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 бүрийн эхний </a:t>
            </a:r>
            <a:r>
              <a:rPr lang="en-US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1575" y="1739900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16812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01100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65862" y="1717675"/>
            <a:ext cx="101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2016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527925" y="1717675"/>
            <a:ext cx="1017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2017 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839200" y="1719262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2018 I-XI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905000" y="4190999"/>
          <a:ext cx="8382000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МАКРО ЭДИЙН ЗАСГИЙН ҮЗҮҮЛЭЛТ- Хэрэглээний үнийн индекс</a:t>
            </a: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9906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mn-M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ХЭРЭГЛЭЭНИЙ БАРАА, ҮЙЛЧИЛГЭЭНИЙ ҮНИЙН ИНДЕКС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990600"/>
            <a:ext cx="0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371602"/>
          <a:ext cx="6654370" cy="4190994"/>
        </p:xfrm>
        <a:graphic>
          <a:graphicData uri="http://schemas.openxmlformats.org/drawingml/2006/table">
            <a:tbl>
              <a:tblPr/>
              <a:tblGrid>
                <a:gridCol w="418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798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индек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84" marR="9184" marT="91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2019.11/ 2018.11</a:t>
                      </a:r>
                    </a:p>
                  </a:txBody>
                  <a:tcPr marL="9184" marR="9184" marT="9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2019.11/ 2018.12</a:t>
                      </a:r>
                    </a:p>
                  </a:txBody>
                  <a:tcPr marL="9184" marR="9184" marT="9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2019.11/ 2019.10</a:t>
                      </a:r>
                    </a:p>
                  </a:txBody>
                  <a:tcPr marL="9184" marR="9184" marT="9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105.2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104.9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115.3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102.7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7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103.7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103.4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7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108.4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108.4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105.5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99.7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102.6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3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67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43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184" marR="9184" marT="9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101.2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184" marR="9184" marT="91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5242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10668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АЖ ҮЙЛДВЭРИЙН НИЙТ ҮЙЛДВЭРЛЭЛ, салбараар, өссөн дүнгээр,сая төгрөг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02172"/>
            <a:ext cx="838200" cy="838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95400" y="1295400"/>
            <a:ext cx="388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	               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АЖ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ҮЙЛДВЭР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11 сарын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31134.6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оноос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38.7 хувиар буюу  12058.5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нь энэ жил мах боловсруулах үйлдвэрлэл нэмэгдсэнтэй холбоотой байна. Н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үйлдвэрлэлээс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аж ахуй н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эгжийн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22881.5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иргэдийн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8253.1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болсон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9812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4290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0" y="1447800"/>
          <a:ext cx="6324600" cy="1676400"/>
        </p:xfrm>
        <a:graphic>
          <a:graphicData uri="http://schemas.openxmlformats.org/drawingml/2006/table">
            <a:tbl>
              <a:tblPr/>
              <a:tblGrid>
                <a:gridCol w="20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4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Нийт </a:t>
                      </a:r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9504.1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9066.0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11791.2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19076.1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31134.6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163.2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4257.9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4392.0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6875.4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13570.2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25055.0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184.6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5246.2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4674.0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4915.8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5505.9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6079.6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0400" y="1524000"/>
            <a:ext cx="616053" cy="318341"/>
          </a:xfrm>
          <a:prstGeom prst="rect">
            <a:avLst/>
          </a:prstGeom>
          <a:noFill/>
        </p:spPr>
      </p:pic>
      <p:graphicFrame>
        <p:nvGraphicFramePr>
          <p:cNvPr id="17" name="Chart 16"/>
          <p:cNvGraphicFramePr/>
          <p:nvPr/>
        </p:nvGraphicFramePr>
        <p:xfrm>
          <a:off x="1371600" y="3581400"/>
          <a:ext cx="10439399" cy="238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18606"/>
              </p:ext>
            </p:extLst>
          </p:nvPr>
        </p:nvGraphicFramePr>
        <p:xfrm>
          <a:off x="1219199" y="1371600"/>
          <a:ext cx="10624038" cy="4724399"/>
        </p:xfrm>
        <a:graphic>
          <a:graphicData uri="http://schemas.openxmlformats.org/drawingml/2006/table">
            <a:tbl>
              <a:tblPr/>
              <a:tblGrid>
                <a:gridCol w="348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5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775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I-XI</a:t>
                      </a:r>
                    </a:p>
                    <a:p>
                      <a:endParaRPr lang="en-U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I-XI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I-XI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1322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1230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0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11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1183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1131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1004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102.9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2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160.6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28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213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111.3</a:t>
                      </a:r>
                      <a:endParaRPr lang="en-US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490" y="1752600"/>
            <a:ext cx="190499" cy="195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0C0CC9-77C9-4D11-9C2F-903EDF477596}"/>
              </a:ext>
            </a:extLst>
          </p:cNvPr>
          <p:cNvCxnSpPr>
            <a:endCxn id="5" idx="1"/>
          </p:cNvCxnSpPr>
          <p:nvPr/>
        </p:nvCxnSpPr>
        <p:spPr>
          <a:xfrm>
            <a:off x="10682652" y="1850415"/>
            <a:ext cx="102283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47786"/>
              </p:ext>
            </p:extLst>
          </p:nvPr>
        </p:nvGraphicFramePr>
        <p:xfrm>
          <a:off x="1143000" y="1447800"/>
          <a:ext cx="10515599" cy="3490181"/>
        </p:xfrm>
        <a:graphic>
          <a:graphicData uri="http://schemas.openxmlformats.org/drawingml/2006/table">
            <a:tbl>
              <a:tblPr/>
              <a:tblGrid>
                <a:gridCol w="344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57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I-XI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I-XI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I-XI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5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7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latin typeface="Arial"/>
                        </a:rPr>
                        <a:t>Аж 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9066.0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11791.2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19076.1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31134.6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6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- 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4392.0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6875.4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13570.2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25055.0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4674.0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4915.8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5505.9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6079.6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50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4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87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048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200" y="1524000"/>
            <a:ext cx="1524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C0CC9-77C9-4D11-9C2F-903EDF477596}"/>
              </a:ext>
            </a:extLst>
          </p:cNvPr>
          <p:cNvCxnSpPr/>
          <p:nvPr/>
        </p:nvCxnSpPr>
        <p:spPr>
          <a:xfrm>
            <a:off x="10668000" y="16764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60198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mn-MN" sz="1100" b="0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52.2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насныхан эзэлж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1131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1004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1033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17174487"/>
              </p:ext>
            </p:extLst>
          </p:nvPr>
        </p:nvGraphicFramePr>
        <p:xfrm>
          <a:off x="6314871" y="1944986"/>
          <a:ext cx="5038929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9199" y="792033"/>
            <a:ext cx="50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mn-M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476999" y="823555"/>
            <a:ext cx="5334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4361021"/>
            <a:ext cx="48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515938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сангаас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11197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.9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төгрөгийн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олгож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18.2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төгрөгийн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шимтгэлийн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орлогыг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төвлөрүүл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байна.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283336"/>
            <a:ext cx="510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61963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71956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хамрагдсаны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67696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буюу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94.1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төсөвт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ААНэгж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даатгуулагч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4260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иргэн буюу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дурын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хамрагдсан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95676178"/>
              </p:ext>
            </p:extLst>
          </p:nvPr>
        </p:nvGraphicFramePr>
        <p:xfrm>
          <a:off x="1219201" y="1285219"/>
          <a:ext cx="4952999" cy="260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25393867"/>
              </p:ext>
            </p:extLst>
          </p:nvPr>
        </p:nvGraphicFramePr>
        <p:xfrm>
          <a:off x="6476999" y="1294028"/>
          <a:ext cx="5334003" cy="250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350011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36651" y="838200"/>
            <a:ext cx="5128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1717239"/>
            <a:ext cx="533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61963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үйл ажиллагааны эхний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сард халамжийн тэтгэвэр 1757 хүнд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3246.8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сая төгрөг, нөхцөлт мөнгөн тэтгэмж, нийгмийн халамжийн үйлчилгээ болон хөнгөлөлт, тусламж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31683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6906.6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сая төгрөг нийт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33440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хүнд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10153.4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сая төгрөгийн тэтгэвэр, тэтгэмж, хөнгөлөлтийг орон нутгийн сан болон улсын төсвийн санхүүжилтээр үзүүлсэн байна.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4460398"/>
              </p:ext>
            </p:extLst>
          </p:nvPr>
        </p:nvGraphicFramePr>
        <p:xfrm>
          <a:off x="1136651" y="1295400"/>
          <a:ext cx="512868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19600"/>
            <a:ext cx="6858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169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1762" y="1807368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17638" y="3483708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28139" y="3856038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91698" y="4615935"/>
            <a:ext cx="276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хэмжээнд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1248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амаржиж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1254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оноос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амаржсан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(5.1%)-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оор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(</a:t>
            </a:r>
            <a:r>
              <a:rPr lang="mn-M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буурсан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12</a:t>
            </a: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r>
              <a:rPr lang="mn-MN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20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Нялхсын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оноос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(11.1%)-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оор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өссөн, тав хүртэлх насны хүүхдийн эндэгдэл 27 болж, өмнөх оны мөн үеэс 1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(3.6%)-</a:t>
            </a:r>
            <a:r>
              <a:rPr lang="mn-MN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ээр буурсан байна.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XI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861" y="911690"/>
            <a:ext cx="754969" cy="75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245" y="3390867"/>
            <a:ext cx="762066" cy="762066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80039795"/>
              </p:ext>
            </p:extLst>
          </p:nvPr>
        </p:nvGraphicFramePr>
        <p:xfrm>
          <a:off x="1447800" y="4162209"/>
          <a:ext cx="10287000" cy="232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638032"/>
              </p:ext>
            </p:extLst>
          </p:nvPr>
        </p:nvGraphicFramePr>
        <p:xfrm>
          <a:off x="1418043" y="990095"/>
          <a:ext cx="4891088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77802"/>
              </p:ext>
            </p:extLst>
          </p:nvPr>
        </p:nvGraphicFramePr>
        <p:xfrm>
          <a:off x="6423068" y="1032956"/>
          <a:ext cx="5334001" cy="264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1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 2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мянган хүн эрүүлжүүлэгдэж, 1397 хүн баривчлагдсан нь өмнөх оноос эрүүлжүүлэгдсэн хүн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208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-аар, баривчлагдсан хүн 501 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55.9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-ээр буурсан байна.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2914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10668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1148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Аймгийн хэмжээгээр 213 гэмт хэрэг бүртгэгдсэнээс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1.5 хувийг иргэдийн эрх чөлөө эрүүл мэндийн эсрэг гэмт хэрэг, 38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 хувь нь бусдын өмчлөлийн эсрэг гэмт хэрэг 30.4 хувийг бусад гэмт хэрэг эзэлж, өнгөрсөн оны мөн үеэс гэмт хэргийн тоо 7-оор буурсан байна.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143000" y="990600"/>
          <a:ext cx="477678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553200" y="990600"/>
          <a:ext cx="495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1295400" y="40386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52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869</Words>
  <Application>Microsoft Office PowerPoint</Application>
  <PresentationFormat>Widescreen</PresentationFormat>
  <Paragraphs>257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Sainbayar_Ts</cp:lastModifiedBy>
  <cp:revision>696</cp:revision>
  <cp:lastPrinted>2016-10-18T07:11:49Z</cp:lastPrinted>
  <dcterms:created xsi:type="dcterms:W3CDTF">2016-10-10T07:15:58Z</dcterms:created>
  <dcterms:modified xsi:type="dcterms:W3CDTF">2020-02-10T10:36:49Z</dcterms:modified>
</cp:coreProperties>
</file>