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305" r:id="rId4"/>
    <p:sldId id="264" r:id="rId5"/>
    <p:sldId id="263" r:id="rId6"/>
    <p:sldId id="294" r:id="rId7"/>
    <p:sldId id="303" r:id="rId8"/>
    <p:sldId id="304" r:id="rId9"/>
    <p:sldId id="301" r:id="rId10"/>
    <p:sldId id="267" r:id="rId11"/>
    <p:sldId id="302" r:id="rId12"/>
    <p:sldId id="271" r:id="rId13"/>
    <p:sldId id="284" r:id="rId14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269"/>
    <a:srgbClr val="DC7D0F"/>
    <a:srgbClr val="558237"/>
    <a:srgbClr val="0A2882"/>
    <a:srgbClr val="0A288C"/>
    <a:srgbClr val="0A2878"/>
    <a:srgbClr val="192887"/>
    <a:srgbClr val="FFCC00"/>
    <a:srgbClr val="548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%20data\&#1085;&#1080;&#1081;&#1075;&#1084;&#1080;&#1081;&#1085;%20&#1076;&#1072;&#1072;&#1090;&#1075;&#1072;&#1083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9%20taniltsuulah%20medee\2019.%208-sariin%20taniltsuulah%20mede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%20data\&#1085;&#1080;&#1081;&#1075;&#1084;&#1080;&#1081;&#1085;%20&#1076;&#1072;&#1072;&#1090;&#1075;&#1072;&#1083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aniltsuulga%20data\&#1085;&#1080;&#1081;&#1075;&#1084;&#1080;&#1081;&#1085;%20&#1076;&#1072;&#1072;&#1090;&#1075;&#1072;&#108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%20data\&#1085;&#1080;&#1081;&#1075;&#1084;&#1080;&#1081;&#1085;%20&#1076;&#1072;&#1072;&#1090;&#1075;&#1072;&#1083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aniltsuulga%20data\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aniltsuulga%20data\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aniltsuulga%20data\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yamka%20document\document\emhetgel-nymk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yamka%20document\document\emhetgel-nym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28120535565966"/>
          <c:y val="0.10242002034356062"/>
          <c:w val="0.71050931924648664"/>
          <c:h val="0.89629100931134909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6521063822718404E-2"/>
                  <c:y val="-1.8876678375180738E-3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latin typeface="Arial" pitchFamily="34" charset="0"/>
                        <a:cs typeface="Arial" pitchFamily="34" charset="0"/>
                      </a:rPr>
                      <a:t>Б</a:t>
                    </a:r>
                    <a:r>
                      <a:rPr lang="mn-MN"/>
                      <a:t>оловсролгүй
1.3%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F15-413A-8E4B-2BDF8CF7D3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046463337652464E-2"/>
                  <c:y val="6.9138349204300314E-3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latin typeface="Arial" pitchFamily="34" charset="0"/>
                        <a:cs typeface="Arial" pitchFamily="34" charset="0"/>
                      </a:rPr>
                      <a:t>Б</a:t>
                    </a:r>
                    <a:r>
                      <a:rPr lang="mn-MN"/>
                      <a:t>ага
2.5%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15-413A-8E4B-2BDF8CF7D3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09480381408021E-2"/>
                  <c:y val="5.1421974649760907E-2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latin typeface="Arial" pitchFamily="34" charset="0"/>
                        <a:cs typeface="Arial" pitchFamily="34" charset="0"/>
                      </a:rPr>
                      <a:t>С</a:t>
                    </a:r>
                    <a:r>
                      <a:rPr lang="mn-MN"/>
                      <a:t>уурь
7.9%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F15-413A-8E4B-2BDF8CF7D3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394275210548196E-2"/>
                  <c:y val="-6.2884736661921833E-2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latin typeface="Arial" pitchFamily="34" charset="0"/>
                        <a:cs typeface="Arial" pitchFamily="34" charset="0"/>
                      </a:rPr>
                      <a:t>Б</a:t>
                    </a:r>
                    <a:r>
                      <a:rPr lang="mn-MN"/>
                      <a:t>үрэн дунд
50.6%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F15-413A-8E4B-2BDF8CF7D3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133205342742351E-2"/>
                  <c:y val="2.256539361151285E-2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latin typeface="Arial" pitchFamily="34" charset="0"/>
                        <a:cs typeface="Arial" pitchFamily="34" charset="0"/>
                      </a:rPr>
                      <a:t>Т</a:t>
                    </a:r>
                    <a:r>
                      <a:rPr lang="mn-MN"/>
                      <a:t>ехникийн болон мэргэжлийн
4.9%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F15-413A-8E4B-2BDF8CF7D3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673766685259953E-2"/>
                  <c:y val="9.0260146053170263E-3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latin typeface="Arial" pitchFamily="34" charset="0"/>
                        <a:cs typeface="Arial" pitchFamily="34" charset="0"/>
                      </a:rPr>
                      <a:t>Т</a:t>
                    </a:r>
                    <a:r>
                      <a:rPr lang="mn-MN"/>
                      <a:t>усгай мэргэжлийн дунд
4.5%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F15-413A-8E4B-2BDF8CF7D3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7425828100601373E-2"/>
                  <c:y val="8.3956583639737098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Arial" pitchFamily="34" charset="0"/>
                        <a:cs typeface="Arial" pitchFamily="34" charset="0"/>
                      </a:rPr>
                      <a:t>Д</a:t>
                    </a:r>
                    <a:r>
                      <a:rPr lang="ru-RU"/>
                      <a:t>ипломын болон бакалаврын дээд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F15-413A-8E4B-2BDF8CF7D3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23887089272068837"/>
                  <c:y val="2.1956083223352078E-2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latin typeface="Arial" pitchFamily="34" charset="0"/>
                        <a:cs typeface="Arial" pitchFamily="34" charset="0"/>
                      </a:rPr>
                      <a:t>М</a:t>
                    </a:r>
                    <a:r>
                      <a:rPr lang="mn-MN"/>
                      <a:t>агистр,                       </a:t>
                    </a:r>
                    <a:r>
                      <a:rPr lang="mn-MN" baseline="0"/>
                      <a:t> доктор </a:t>
                    </a:r>
                    <a:r>
                      <a:rPr lang="mn-MN"/>
                      <a:t>0.3%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F15-413A-8E4B-2BDF8CF7D3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EDU!$G$41:$G$48</c:f>
              <c:strCache>
                <c:ptCount val="8"/>
                <c:pt idx="0">
                  <c:v>Боловсролгүй</c:v>
                </c:pt>
                <c:pt idx="1">
                  <c:v>Бага</c:v>
                </c:pt>
                <c:pt idx="2">
                  <c:v>Суурь</c:v>
                </c:pt>
                <c:pt idx="3">
                  <c:v>Бүрэн дунд</c:v>
                </c:pt>
                <c:pt idx="4">
                  <c:v>Техникийн болон мэргэжлийн</c:v>
                </c:pt>
                <c:pt idx="5">
                  <c:v>Тусгай мэргэжлийн дунд</c:v>
                </c:pt>
                <c:pt idx="6">
                  <c:v>Дипломын болон бакалаврын дээд</c:v>
                </c:pt>
                <c:pt idx="7">
                  <c:v>Магистр, Доктор</c:v>
                </c:pt>
              </c:strCache>
            </c:strRef>
          </c:cat>
          <c:val>
            <c:numRef>
              <c:f>EDU!$J$41:$J$48</c:f>
              <c:numCache>
                <c:formatCode>0.0</c:formatCode>
                <c:ptCount val="8"/>
                <c:pt idx="0">
                  <c:v>1.3400335008375222</c:v>
                </c:pt>
                <c:pt idx="1">
                  <c:v>2.512562814070352</c:v>
                </c:pt>
                <c:pt idx="2">
                  <c:v>7.8726968174204357</c:v>
                </c:pt>
                <c:pt idx="3">
                  <c:v>50.586264656616308</c:v>
                </c:pt>
                <c:pt idx="4">
                  <c:v>4.8576214405360094</c:v>
                </c:pt>
                <c:pt idx="5">
                  <c:v>4.5226130653266337</c:v>
                </c:pt>
                <c:pt idx="6">
                  <c:v>27.973199329983224</c:v>
                </c:pt>
                <c:pt idx="7">
                  <c:v>0.33500837520938109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F15-413A-8E4B-2BDF8CF7D3C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800" b="1" i="0" baseline="0" dirty="0">
                <a:latin typeface="Arial" pitchFamily="34" charset="0"/>
                <a:cs typeface="Arial" pitchFamily="34" charset="0"/>
              </a:rPr>
              <a:t>Татварын орлого </a:t>
            </a:r>
            <a:r>
              <a:rPr lang="mn-MN" sz="1400" b="1" i="0" baseline="0" dirty="0">
                <a:latin typeface="Arial" pitchFamily="34" charset="0"/>
                <a:cs typeface="Arial" pitchFamily="34" charset="0"/>
              </a:rPr>
              <a:t>/сая.төг/</a:t>
            </a:r>
            <a:endParaRPr lang="en-US" sz="1400" b="1" i="0" baseline="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5.833333333333339E-2"/>
                  <c:y val="-6.022153939531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D1-4D17-81DF-35FAEBA704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222222222222257E-2"/>
                  <c:y val="-6.0221539395318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D1-4D17-81DF-35FAEBA704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777777777777779E-2"/>
                  <c:y val="-5.558911328798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D1-4D17-81DF-35FAEBA704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00000000000001E-2"/>
                  <c:y val="-5.558911328798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D1-4D17-81DF-35FAEBA704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tatvar!$E$44:$H$44</c:f>
              <c:strCache>
                <c:ptCount val="4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  <c:pt idx="3">
                  <c:v>2018 I-VIII</c:v>
                </c:pt>
              </c:strCache>
            </c:strRef>
          </c:cat>
          <c:val>
            <c:numRef>
              <c:f>tatvar!$E$43:$H$43</c:f>
              <c:numCache>
                <c:formatCode>General</c:formatCode>
                <c:ptCount val="4"/>
                <c:pt idx="0">
                  <c:v>5106.3</c:v>
                </c:pt>
                <c:pt idx="1">
                  <c:v>5685.7</c:v>
                </c:pt>
                <c:pt idx="2" formatCode="0.0">
                  <c:v>6782</c:v>
                </c:pt>
                <c:pt idx="3">
                  <c:v>7717.9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FD1-4D17-81DF-35FAEBA704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348560"/>
        <c:axId val="154348952"/>
      </c:lineChart>
      <c:catAx>
        <c:axId val="154348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4348952"/>
        <c:crosses val="autoZero"/>
        <c:auto val="1"/>
        <c:lblAlgn val="ctr"/>
        <c:lblOffset val="100"/>
        <c:noMultiLvlLbl val="0"/>
      </c:catAx>
      <c:valAx>
        <c:axId val="154348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4348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mn-MN" sz="1400" b="1" i="0" baseline="0">
                <a:latin typeface="Arial" pitchFamily="34" charset="0"/>
                <a:cs typeface="Arial" pitchFamily="34" charset="0"/>
              </a:rPr>
              <a:t>АЖ ҮЙЛДВЭРИЙН САЛБАРЫН НИЙТ БҮТЭЭГДЭХҮҮН </a:t>
            </a:r>
            <a:r>
              <a:rPr lang="mn-MN" sz="1400" b="0" i="0" baseline="0">
                <a:latin typeface="Arial" pitchFamily="34" charset="0"/>
                <a:cs typeface="Arial" pitchFamily="34" charset="0"/>
              </a:rPr>
              <a:t>/хувиар/</a:t>
            </a:r>
            <a:endParaRPr lang="en-US" sz="1400" b="1" i="0" baseline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377777616497417E-2"/>
          <c:y val="0.21482567899210792"/>
          <c:w val="0.95909694726199879"/>
          <c:h val="0.484647709056748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Sheet6!$B$10</c:f>
              <c:strCache>
                <c:ptCount val="1"/>
                <c:pt idx="0">
                  <c:v>Боловсруулах үйлдвэр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3E-4FCB-90FA-3A123249E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6.5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3E-4FCB-90FA-3A123249E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 smtClean="0"/>
                      <a:t>2.5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A3E-4FCB-90FA-3A123249E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7.7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3E-4FCB-90FA-3A123249E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7</a:t>
                    </a:r>
                    <a:r>
                      <a:rPr lang="en-US" smtClean="0"/>
                      <a:t>4.1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A3E-4FCB-90FA-3A123249E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Sheet6!$C$9:$G$9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Sheet6!$C$10:$G$10</c:f>
              <c:numCache>
                <c:formatCode>General</c:formatCode>
                <c:ptCount val="5"/>
                <c:pt idx="0">
                  <c:v>45.038374310989617</c:v>
                </c:pt>
                <c:pt idx="1">
                  <c:v>56.491997077771138</c:v>
                </c:pt>
                <c:pt idx="2">
                  <c:v>62.485222645474849</c:v>
                </c:pt>
                <c:pt idx="3">
                  <c:v>47.747308010886286</c:v>
                </c:pt>
                <c:pt idx="4">
                  <c:v>74.120066796907736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37-482D-AA17-33823B6BF824}"/>
            </c:ext>
          </c:extLst>
        </c:ser>
        <c:ser>
          <c:idx val="1"/>
          <c:order val="1"/>
          <c:tx>
            <c:strRef>
              <c:f>Sheet6!$B$11</c:f>
              <c:strCache>
                <c:ptCount val="1"/>
                <c:pt idx="0">
                  <c:v>Цахилгаан, дулааны эрчим хүч үйлдвэрлэл, усан хангамж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5.0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3E-4FCB-90FA-3A123249E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mtClean="0"/>
                      <a:t>3.5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A3E-4FCB-90FA-3A123249E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 smtClean="0"/>
                      <a:t>7.5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A3E-4FCB-90FA-3A123249E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mtClean="0"/>
                      <a:t>2.3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A3E-4FCB-90FA-3A123249E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mtClean="0"/>
                      <a:t>5.9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A3E-4FCB-90FA-3A123249ED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Sheet6!$C$9:$G$9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Sheet6!$C$11:$G$11</c:f>
              <c:numCache>
                <c:formatCode>General</c:formatCode>
                <c:ptCount val="5"/>
                <c:pt idx="0">
                  <c:v>54.961625689010376</c:v>
                </c:pt>
                <c:pt idx="1">
                  <c:v>43.508002922228862</c:v>
                </c:pt>
                <c:pt idx="2">
                  <c:v>37.514777354525158</c:v>
                </c:pt>
                <c:pt idx="3">
                  <c:v>52.252691989113714</c:v>
                </c:pt>
                <c:pt idx="4">
                  <c:v>25.879933203092257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37-482D-AA17-33823B6BF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4350520"/>
        <c:axId val="154350912"/>
      </c:barChart>
      <c:catAx>
        <c:axId val="15435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4350912"/>
        <c:crosses val="autoZero"/>
        <c:auto val="1"/>
        <c:lblAlgn val="ctr"/>
        <c:lblOffset val="100"/>
        <c:noMultiLvlLbl val="0"/>
      </c:catAx>
      <c:valAx>
        <c:axId val="154350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350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28655763208439"/>
          <c:y val="0.87277931633442773"/>
          <c:w val="0.84118794651116946"/>
          <c:h val="9.0495371457663773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851024837716913E-2"/>
          <c:y val="1.8291749675868833E-2"/>
          <c:w val="0.92629815745393662"/>
          <c:h val="0.8055365138181255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'nd R C '!$H$5:$L$5</c:f>
              <c:strCache>
                <c:ptCount val="5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  <c:pt idx="3">
                  <c:v>2018 I-VIII</c:v>
                </c:pt>
                <c:pt idx="4">
                  <c:v>2019 I-VIII</c:v>
                </c:pt>
              </c:strCache>
            </c:strRef>
          </c:cat>
          <c:val>
            <c:numRef>
              <c:f>'nd R C '!$H$7:$L$7</c:f>
              <c:numCache>
                <c:formatCode>General</c:formatCode>
                <c:ptCount val="5"/>
                <c:pt idx="0">
                  <c:v>21206</c:v>
                </c:pt>
                <c:pt idx="1">
                  <c:v>24346.9</c:v>
                </c:pt>
                <c:pt idx="2" formatCode="0.0">
                  <c:v>24787.9</c:v>
                </c:pt>
                <c:pt idx="3">
                  <c:v>28382.9</c:v>
                </c:pt>
                <c:pt idx="4" formatCode="0.0">
                  <c:v>33260.5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7ED-B3B1-B9527DB69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524320"/>
        <c:axId val="153524704"/>
      </c:barChart>
      <c:catAx>
        <c:axId val="1535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524704"/>
        <c:crosses val="autoZero"/>
        <c:auto val="1"/>
        <c:lblAlgn val="ctr"/>
        <c:lblOffset val="100"/>
        <c:noMultiLvlLbl val="0"/>
      </c:catAx>
      <c:valAx>
        <c:axId val="153524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5243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 w="6350">
      <a:solidFill>
        <a:schemeClr val="tx1"/>
      </a:solidFill>
      <a:prstDash val="solid"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18375397893708"/>
          <c:y val="0.30200652896227348"/>
          <c:w val="0.38055555555555581"/>
          <c:h val="0.63425925925925963"/>
        </c:manualLayout>
      </c:layout>
      <c:pie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CD-4219-9B24-6C51FCD9BA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CD-4219-9B24-6C51FCD9BA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CD-4219-9B24-6C51FCD9BA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CD-4219-9B24-6C51FCD9BA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CD-4219-9B24-6C51FCD9BA19}"/>
              </c:ext>
            </c:extLst>
          </c:dPt>
          <c:dLbls>
            <c:dLbl>
              <c:idx val="0"/>
              <c:layout>
                <c:manualLayout>
                  <c:x val="1.4440435949560159E-2"/>
                  <c:y val="-3.69344413665744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n-MN" b="0">
                        <a:solidFill>
                          <a:schemeClr val="tx1"/>
                        </a:solidFill>
                      </a:rPr>
                      <a:t>Тэтгэврийн даатгалын сангийн орлого
65.2%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CD-4219-9B24-6C51FCD9BA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033696624633394E-2"/>
                  <c:y val="-2.58541089566020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n-MN" b="0">
                        <a:solidFill>
                          <a:schemeClr val="tx1"/>
                        </a:solidFill>
                      </a:rPr>
                      <a:t>Тэтгэмжийн сангийн орлого
7.3%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CD-4219-9B24-6C51FCD9BA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728047173606873E-2"/>
                  <c:y val="-1.10803324099723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2207D5-7511-4FFD-90AC-4F9D340AAB6F}" type="CATEGORYNAME">
                      <a:rPr lang="ru-RU" b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="0">
                        <a:solidFill>
                          <a:schemeClr val="tx1"/>
                        </a:solidFill>
                      </a:rPr>
                      <a:t> 19.9%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1CD-4219-9B24-6C51FCD9BA1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1287611224046767E-2"/>
                  <c:y val="-1.1080332409972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n-MN" b="0">
                        <a:solidFill>
                          <a:schemeClr val="tx1"/>
                        </a:solidFill>
                      </a:rPr>
                      <a:t>ҮОМШӨ орлогын дүн 5.9%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1CD-4219-9B24-6C51FCD9BA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589653029677372"/>
                  <c:y val="6.27885503231764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>
                        <a:solidFill>
                          <a:schemeClr val="tx1"/>
                        </a:solidFill>
                      </a:rPr>
                      <a:t>Ажилгүйдлийн даатгалын сан орлого
1.6%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1CD-4219-9B24-6C51FCD9BA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'nd R C '!$B$9:$B$13</c:f>
              <c:strCache>
                <c:ptCount val="5"/>
                <c:pt idx="0">
                  <c:v>Тэтгэврийн даатгалын сангийн орлого</c:v>
                </c:pt>
                <c:pt idx="1">
                  <c:v>Тэтгэмжийн сангийн орлого</c:v>
                </c:pt>
                <c:pt idx="2">
                  <c:v>Эрүүл мэндийн сангийн орлого</c:v>
                </c:pt>
                <c:pt idx="3">
                  <c:v>ҮОМШӨ орлогын дүн</c:v>
                </c:pt>
                <c:pt idx="4">
                  <c:v>Ажилгүйдлийн даатгалын сан орлого</c:v>
                </c:pt>
              </c:strCache>
            </c:strRef>
          </c:cat>
          <c:val>
            <c:numRef>
              <c:f>'nd R C '!$O$27:$O$31</c:f>
              <c:numCache>
                <c:formatCode>0.0</c:formatCode>
                <c:ptCount val="5"/>
                <c:pt idx="0">
                  <c:v>65.231853761997229</c:v>
                </c:pt>
                <c:pt idx="1">
                  <c:v>7.329447487678717</c:v>
                </c:pt>
                <c:pt idx="2">
                  <c:v>19.914704670644067</c:v>
                </c:pt>
                <c:pt idx="3">
                  <c:v>5.9363413033858823</c:v>
                </c:pt>
                <c:pt idx="4">
                  <c:v>1.5868898484825367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1CD-4219-9B24-6C51FCD9BA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effectLst>
                <a:outerShdw blurRad="40000" dist="20000" dir="5400000" rotWithShape="0">
                  <a:schemeClr val="bg1">
                    <a:alpha val="38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A0-42C8-A7C9-F4CA1ABCC5DA}"/>
              </c:ext>
            </c:extLst>
          </c:dPt>
          <c:dLbls>
            <c:dLbl>
              <c:idx val="0"/>
              <c:layout>
                <c:manualLayout>
                  <c:x val="-2.8222278665958222E-7"/>
                  <c:y val="-0.27592604257801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A0-42C8-A7C9-F4CA1ABCC5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40648165645960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A0-42C8-A7C9-F4CA1ABCC5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842293906810079E-3"/>
                  <c:y val="-0.332222338874307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A0-42C8-A7C9-F4CA1ABCC5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A0-42C8-A7C9-F4CA1ABCC5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777777777779089E-3"/>
                  <c:y val="-0.41666666666666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A0-42C8-A7C9-F4CA1ABCC5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chemeClr val="bg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'HSAN ZAR'!$E$18:$I$18</c:f>
              <c:strCache>
                <c:ptCount val="5"/>
                <c:pt idx="0">
                  <c:v>2015 I-VIII</c:v>
                </c:pt>
                <c:pt idx="1">
                  <c:v>2016 I-VIII</c:v>
                </c:pt>
                <c:pt idx="2">
                  <c:v>2017 I-VIII</c:v>
                </c:pt>
                <c:pt idx="3">
                  <c:v>2018 I-VIII</c:v>
                </c:pt>
                <c:pt idx="4">
                  <c:v>2019 I-VIII</c:v>
                </c:pt>
              </c:strCache>
            </c:strRef>
          </c:cat>
          <c:val>
            <c:numRef>
              <c:f>'HSAN ZAR'!$E$19:$I$19</c:f>
              <c:numCache>
                <c:formatCode>General</c:formatCode>
                <c:ptCount val="5"/>
                <c:pt idx="0">
                  <c:v>4613.5</c:v>
                </c:pt>
                <c:pt idx="1">
                  <c:v>4537.4000000000005</c:v>
                </c:pt>
                <c:pt idx="2">
                  <c:v>4502.8</c:v>
                </c:pt>
                <c:pt idx="3">
                  <c:v>6093.8</c:v>
                </c:pt>
                <c:pt idx="4">
                  <c:v>7539.2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A0-42C8-A7C9-F4CA1ABCC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751072"/>
        <c:axId val="153751456"/>
      </c:barChart>
      <c:catAx>
        <c:axId val="15375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751456"/>
        <c:crosses val="autoZero"/>
        <c:auto val="1"/>
        <c:lblAlgn val="ctr"/>
        <c:lblOffset val="100"/>
        <c:noMultiLvlLbl val="0"/>
      </c:catAx>
      <c:valAx>
        <c:axId val="153751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75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sz="1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Амьд төрсөн</a:t>
            </a:r>
            <a:r>
              <a:rPr lang="mn-MN" sz="14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хүүхэд</a:t>
            </a:r>
            <a:r>
              <a:rPr lang="en-US" sz="11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1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сараар</a:t>
            </a:r>
            <a:endParaRPr lang="en-US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652726755274085E-2"/>
          <c:y val="0.18160278745644601"/>
          <c:w val="0.88541608738178501"/>
          <c:h val="0.59970552461430116"/>
        </c:manualLayout>
      </c:layout>
      <c:lineChart>
        <c:grouping val="standard"/>
        <c:varyColors val="0"/>
        <c:ser>
          <c:idx val="1"/>
          <c:order val="0"/>
          <c:tx>
            <c:strRef>
              <c:f>ХБХурал!$C$3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ХБХурал!$D$3:$O$3</c:f>
              <c:numCache>
                <c:formatCode>General</c:formatCode>
                <c:ptCount val="12"/>
                <c:pt idx="0">
                  <c:v>144</c:v>
                </c:pt>
                <c:pt idx="1">
                  <c:v>120</c:v>
                </c:pt>
                <c:pt idx="2">
                  <c:v>154</c:v>
                </c:pt>
                <c:pt idx="3">
                  <c:v>145</c:v>
                </c:pt>
                <c:pt idx="4">
                  <c:v>118</c:v>
                </c:pt>
                <c:pt idx="5">
                  <c:v>128</c:v>
                </c:pt>
                <c:pt idx="6">
                  <c:v>146</c:v>
                </c:pt>
                <c:pt idx="7">
                  <c:v>149</c:v>
                </c:pt>
                <c:pt idx="8">
                  <c:v>119</c:v>
                </c:pt>
                <c:pt idx="9">
                  <c:v>113</c:v>
                </c:pt>
                <c:pt idx="10">
                  <c:v>151</c:v>
                </c:pt>
                <c:pt idx="11">
                  <c:v>144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C9C-458D-AA79-1614327DA313}"/>
            </c:ext>
          </c:extLst>
        </c:ser>
        <c:ser>
          <c:idx val="2"/>
          <c:order val="1"/>
          <c:tx>
            <c:strRef>
              <c:f>ХБХурал!$C$4</c:f>
              <c:strCache>
                <c:ptCount val="1"/>
                <c:pt idx="0">
                  <c:v>2016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ХБХурал!$D$4:$O$4</c:f>
              <c:numCache>
                <c:formatCode>General</c:formatCode>
                <c:ptCount val="12"/>
                <c:pt idx="0">
                  <c:v>106</c:v>
                </c:pt>
                <c:pt idx="1">
                  <c:v>134</c:v>
                </c:pt>
                <c:pt idx="2">
                  <c:v>133</c:v>
                </c:pt>
                <c:pt idx="3">
                  <c:v>120</c:v>
                </c:pt>
                <c:pt idx="4">
                  <c:v>131</c:v>
                </c:pt>
                <c:pt idx="5">
                  <c:v>120</c:v>
                </c:pt>
                <c:pt idx="6">
                  <c:v>124</c:v>
                </c:pt>
                <c:pt idx="7">
                  <c:v>139</c:v>
                </c:pt>
                <c:pt idx="8">
                  <c:v>117</c:v>
                </c:pt>
                <c:pt idx="9">
                  <c:v>95</c:v>
                </c:pt>
                <c:pt idx="10">
                  <c:v>103</c:v>
                </c:pt>
                <c:pt idx="11">
                  <c:v>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C9C-458D-AA79-1614327DA313}"/>
            </c:ext>
          </c:extLst>
        </c:ser>
        <c:ser>
          <c:idx val="3"/>
          <c:order val="2"/>
          <c:tx>
            <c:strRef>
              <c:f>ХБХурал!$C$5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ХБХурал!$D$5:$O$5</c:f>
              <c:numCache>
                <c:formatCode>General</c:formatCode>
                <c:ptCount val="12"/>
                <c:pt idx="0">
                  <c:v>97</c:v>
                </c:pt>
                <c:pt idx="1">
                  <c:v>98</c:v>
                </c:pt>
                <c:pt idx="2">
                  <c:v>113</c:v>
                </c:pt>
                <c:pt idx="3">
                  <c:v>95</c:v>
                </c:pt>
                <c:pt idx="4">
                  <c:v>102</c:v>
                </c:pt>
                <c:pt idx="5">
                  <c:v>160</c:v>
                </c:pt>
                <c:pt idx="6">
                  <c:v>125</c:v>
                </c:pt>
                <c:pt idx="7">
                  <c:v>106</c:v>
                </c:pt>
                <c:pt idx="8">
                  <c:v>108</c:v>
                </c:pt>
                <c:pt idx="9">
                  <c:v>106</c:v>
                </c:pt>
                <c:pt idx="10">
                  <c:v>120</c:v>
                </c:pt>
                <c:pt idx="11">
                  <c:v>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C9C-458D-AA79-1614327DA313}"/>
            </c:ext>
          </c:extLst>
        </c:ser>
        <c:ser>
          <c:idx val="4"/>
          <c:order val="3"/>
          <c:tx>
            <c:strRef>
              <c:f>ХБХурал!$C$6</c:f>
              <c:strCache>
                <c:ptCount val="1"/>
                <c:pt idx="0">
                  <c:v>2018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ХБХурал!$D$6:$O$6</c:f>
              <c:numCache>
                <c:formatCode>General</c:formatCode>
                <c:ptCount val="12"/>
                <c:pt idx="0">
                  <c:v>136</c:v>
                </c:pt>
                <c:pt idx="1">
                  <c:v>96</c:v>
                </c:pt>
                <c:pt idx="2">
                  <c:v>124</c:v>
                </c:pt>
                <c:pt idx="3">
                  <c:v>131</c:v>
                </c:pt>
                <c:pt idx="4">
                  <c:v>114</c:v>
                </c:pt>
                <c:pt idx="5">
                  <c:v>124</c:v>
                </c:pt>
                <c:pt idx="6">
                  <c:v>143</c:v>
                </c:pt>
                <c:pt idx="7">
                  <c:v>119</c:v>
                </c:pt>
                <c:pt idx="8">
                  <c:v>107</c:v>
                </c:pt>
                <c:pt idx="9">
                  <c:v>113</c:v>
                </c:pt>
                <c:pt idx="10">
                  <c:v>123</c:v>
                </c:pt>
                <c:pt idx="11">
                  <c:v>117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C9C-458D-AA79-1614327DA313}"/>
            </c:ext>
          </c:extLst>
        </c:ser>
        <c:ser>
          <c:idx val="0"/>
          <c:order val="4"/>
          <c:tx>
            <c:strRef>
              <c:f>ХБХурал!$C$7</c:f>
              <c:strCache>
                <c:ptCount val="1"/>
                <c:pt idx="0">
                  <c:v>2019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ХБХурал!$D$7:$O$7</c:f>
              <c:numCache>
                <c:formatCode>General</c:formatCode>
                <c:ptCount val="12"/>
                <c:pt idx="0">
                  <c:v>120</c:v>
                </c:pt>
                <c:pt idx="1">
                  <c:v>98</c:v>
                </c:pt>
                <c:pt idx="2">
                  <c:v>118</c:v>
                </c:pt>
                <c:pt idx="3">
                  <c:v>118</c:v>
                </c:pt>
                <c:pt idx="4">
                  <c:v>129</c:v>
                </c:pt>
                <c:pt idx="5">
                  <c:v>102</c:v>
                </c:pt>
                <c:pt idx="6">
                  <c:v>136</c:v>
                </c:pt>
                <c:pt idx="7">
                  <c:v>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C9C-458D-AA79-1614327DA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3896600"/>
        <c:axId val="153896984"/>
      </c:lineChart>
      <c:catAx>
        <c:axId val="15389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96984"/>
        <c:crosses val="autoZero"/>
        <c:auto val="1"/>
        <c:lblAlgn val="ctr"/>
        <c:lblOffset val="100"/>
        <c:noMultiLvlLbl val="0"/>
      </c:catAx>
      <c:valAx>
        <c:axId val="153896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9660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Нялхсын эндэгдэл</a:t>
            </a:r>
            <a:r>
              <a:rPr lang="en-US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lang="en-US" sz="11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00" b="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b="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сараар</a:t>
            </a:r>
            <a:endParaRPr lang="en-US" sz="1100" b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5913662183415415"/>
          <c:y val="6.8238422840906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89855532460531"/>
          <c:y val="0.12177151314355893"/>
          <c:w val="0.89195450047089386"/>
          <c:h val="0.66774196350310111"/>
        </c:manualLayout>
      </c:layout>
      <c:lineChart>
        <c:grouping val="standard"/>
        <c:varyColors val="0"/>
        <c:ser>
          <c:idx val="1"/>
          <c:order val="0"/>
          <c:tx>
            <c:strRef>
              <c:f>ХБХурал!$C$9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ХБХурал!$D$9:$O$9</c:f>
              <c:numCache>
                <c:formatCode>General</c:formatCode>
                <c:ptCount val="12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7</c:v>
                </c:pt>
                <c:pt idx="9">
                  <c:v>3</c:v>
                </c:pt>
                <c:pt idx="10">
                  <c:v>0</c:v>
                </c:pt>
                <c:pt idx="11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BE-4A86-A9A6-9898A7495FEF}"/>
            </c:ext>
          </c:extLst>
        </c:ser>
        <c:ser>
          <c:idx val="2"/>
          <c:order val="1"/>
          <c:tx>
            <c:strRef>
              <c:f>ХБХурал!$C$10</c:f>
              <c:strCache>
                <c:ptCount val="1"/>
                <c:pt idx="0">
                  <c:v>2016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ХБХурал!$D$10:$O$10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FBE-4A86-A9A6-9898A7495FEF}"/>
            </c:ext>
          </c:extLst>
        </c:ser>
        <c:ser>
          <c:idx val="3"/>
          <c:order val="2"/>
          <c:tx>
            <c:strRef>
              <c:f>ХБХурал!$C$11</c:f>
              <c:strCache>
                <c:ptCount val="1"/>
                <c:pt idx="0">
                  <c:v>2017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ХБХурал!$D$11:$O$11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FBE-4A86-A9A6-9898A7495FEF}"/>
            </c:ext>
          </c:extLst>
        </c:ser>
        <c:ser>
          <c:idx val="4"/>
          <c:order val="3"/>
          <c:tx>
            <c:strRef>
              <c:f>ХБХурал!$C$12</c:f>
              <c:strCache>
                <c:ptCount val="1"/>
                <c:pt idx="0">
                  <c:v>2018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ХБХурал!$D$12:$O$12</c:f>
              <c:numCache>
                <c:formatCode>General</c:formatCode>
                <c:ptCount val="12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FBE-4A86-A9A6-9898A7495FEF}"/>
            </c:ext>
          </c:extLst>
        </c:ser>
        <c:ser>
          <c:idx val="0"/>
          <c:order val="4"/>
          <c:tx>
            <c:strRef>
              <c:f>ХБХурал!$C$13</c:f>
              <c:strCache>
                <c:ptCount val="1"/>
                <c:pt idx="0">
                  <c:v>2019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ХБХурал!$D$1:$O$1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ХБХурал!$D$13:$O$13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FBE-4A86-A9A6-9898A7495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4116928"/>
        <c:axId val="154117320"/>
      </c:lineChart>
      <c:catAx>
        <c:axId val="1541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17320"/>
        <c:crosses val="autoZero"/>
        <c:auto val="1"/>
        <c:lblAlgn val="ctr"/>
        <c:lblOffset val="100"/>
        <c:noMultiLvlLbl val="0"/>
      </c:catAx>
      <c:valAx>
        <c:axId val="154117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1692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mn-MN" sz="1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 өвчнөөр өвчлөгчид</a:t>
            </a:r>
            <a:r>
              <a:rPr lang="mn-MN" sz="14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0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сараар</a:t>
            </a:r>
            <a:r>
              <a:rPr lang="en-US" sz="10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0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</a:t>
            </a:r>
            <a:endParaRPr lang="mn-MN" sz="10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64366786547069"/>
          <c:y val="7.2222159035731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8784740449110529"/>
          <c:w val="0.96127613566325154"/>
          <c:h val="0.5937068296528174"/>
        </c:manualLayout>
      </c:layout>
      <c:lineChart>
        <c:grouping val="standard"/>
        <c:varyColors val="0"/>
        <c:ser>
          <c:idx val="1"/>
          <c:order val="0"/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'ХБХурал-2'!$M$9:$BD$9</c:f>
              <c:strCache>
                <c:ptCount val="44"/>
                <c:pt idx="0">
                  <c:v>2016.I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2017.I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  <c:pt idx="19">
                  <c:v>VIII</c:v>
                </c:pt>
                <c:pt idx="20">
                  <c:v>IX</c:v>
                </c:pt>
                <c:pt idx="21">
                  <c:v>X</c:v>
                </c:pt>
                <c:pt idx="22">
                  <c:v>XI</c:v>
                </c:pt>
                <c:pt idx="23">
                  <c:v>XII</c:v>
                </c:pt>
                <c:pt idx="24">
                  <c:v>2018.I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  <c:pt idx="28">
                  <c:v>V</c:v>
                </c:pt>
                <c:pt idx="29">
                  <c:v>VI</c:v>
                </c:pt>
                <c:pt idx="30">
                  <c:v>VII</c:v>
                </c:pt>
                <c:pt idx="31">
                  <c:v>VIII</c:v>
                </c:pt>
                <c:pt idx="32">
                  <c:v>IX</c:v>
                </c:pt>
                <c:pt idx="33">
                  <c:v>X</c:v>
                </c:pt>
                <c:pt idx="34">
                  <c:v>XI</c:v>
                </c:pt>
                <c:pt idx="35">
                  <c:v>XII</c:v>
                </c:pt>
                <c:pt idx="36">
                  <c:v>2019.I</c:v>
                </c:pt>
                <c:pt idx="37">
                  <c:v>II</c:v>
                </c:pt>
                <c:pt idx="38">
                  <c:v> III</c:v>
                </c:pt>
                <c:pt idx="39">
                  <c:v>IV</c:v>
                </c:pt>
                <c:pt idx="40">
                  <c:v>V</c:v>
                </c:pt>
                <c:pt idx="41">
                  <c:v>VI</c:v>
                </c:pt>
                <c:pt idx="42">
                  <c:v>VII </c:v>
                </c:pt>
                <c:pt idx="43">
                  <c:v>VIII </c:v>
                </c:pt>
              </c:strCache>
            </c:strRef>
          </c:cat>
          <c:val>
            <c:numRef>
              <c:f>'ХБХурал-2'!$M$8:$BD$8</c:f>
              <c:numCache>
                <c:formatCode>General</c:formatCode>
                <c:ptCount val="44"/>
                <c:pt idx="0">
                  <c:v>28</c:v>
                </c:pt>
                <c:pt idx="1">
                  <c:v>33</c:v>
                </c:pt>
                <c:pt idx="2">
                  <c:v>65</c:v>
                </c:pt>
                <c:pt idx="3">
                  <c:v>144</c:v>
                </c:pt>
                <c:pt idx="4">
                  <c:v>120</c:v>
                </c:pt>
                <c:pt idx="5">
                  <c:v>48</c:v>
                </c:pt>
                <c:pt idx="6">
                  <c:v>30</c:v>
                </c:pt>
                <c:pt idx="7">
                  <c:v>40</c:v>
                </c:pt>
                <c:pt idx="8">
                  <c:v>34</c:v>
                </c:pt>
                <c:pt idx="9">
                  <c:v>93</c:v>
                </c:pt>
                <c:pt idx="10">
                  <c:v>80</c:v>
                </c:pt>
                <c:pt idx="11">
                  <c:v>76</c:v>
                </c:pt>
                <c:pt idx="12">
                  <c:v>70</c:v>
                </c:pt>
                <c:pt idx="13">
                  <c:v>36</c:v>
                </c:pt>
                <c:pt idx="14">
                  <c:v>52</c:v>
                </c:pt>
                <c:pt idx="15">
                  <c:v>47</c:v>
                </c:pt>
                <c:pt idx="16">
                  <c:v>49</c:v>
                </c:pt>
                <c:pt idx="17">
                  <c:v>54</c:v>
                </c:pt>
                <c:pt idx="18">
                  <c:v>32</c:v>
                </c:pt>
                <c:pt idx="19">
                  <c:v>17</c:v>
                </c:pt>
                <c:pt idx="20">
                  <c:v>31</c:v>
                </c:pt>
                <c:pt idx="21">
                  <c:v>15</c:v>
                </c:pt>
                <c:pt idx="22">
                  <c:v>30</c:v>
                </c:pt>
                <c:pt idx="23">
                  <c:v>24</c:v>
                </c:pt>
                <c:pt idx="24">
                  <c:v>26</c:v>
                </c:pt>
                <c:pt idx="25">
                  <c:v>15</c:v>
                </c:pt>
                <c:pt idx="26">
                  <c:v>44</c:v>
                </c:pt>
                <c:pt idx="27">
                  <c:v>40</c:v>
                </c:pt>
                <c:pt idx="28">
                  <c:v>43</c:v>
                </c:pt>
                <c:pt idx="29">
                  <c:v>58</c:v>
                </c:pt>
                <c:pt idx="30">
                  <c:v>37</c:v>
                </c:pt>
                <c:pt idx="31">
                  <c:v>25</c:v>
                </c:pt>
                <c:pt idx="32">
                  <c:v>21</c:v>
                </c:pt>
                <c:pt idx="33">
                  <c:v>41</c:v>
                </c:pt>
                <c:pt idx="34">
                  <c:v>66</c:v>
                </c:pt>
                <c:pt idx="35">
                  <c:v>49</c:v>
                </c:pt>
                <c:pt idx="36">
                  <c:v>53</c:v>
                </c:pt>
                <c:pt idx="37">
                  <c:v>38</c:v>
                </c:pt>
                <c:pt idx="38">
                  <c:v>57</c:v>
                </c:pt>
                <c:pt idx="39">
                  <c:v>102</c:v>
                </c:pt>
                <c:pt idx="40">
                  <c:v>80</c:v>
                </c:pt>
                <c:pt idx="41">
                  <c:v>82</c:v>
                </c:pt>
                <c:pt idx="42">
                  <c:v>53</c:v>
                </c:pt>
                <c:pt idx="43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C80-433D-9488-BBEC7503C7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118104"/>
        <c:axId val="154118496"/>
      </c:lineChart>
      <c:catAx>
        <c:axId val="15411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18496"/>
        <c:crosses val="autoZero"/>
        <c:auto val="1"/>
        <c:lblAlgn val="ctr"/>
        <c:lblOffset val="100"/>
        <c:noMultiLvlLbl val="0"/>
      </c:catAx>
      <c:valAx>
        <c:axId val="154118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118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 algn="ctr"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хэргийн улмаас гэмтсэн, нас барсан хүн жил бүрийн </a:t>
            </a:r>
            <a:r>
              <a:rPr lang="mn-MN" sz="1400" baseline="0" dirty="0">
                <a:latin typeface="Arial" pitchFamily="34" charset="0"/>
                <a:cs typeface="Arial" pitchFamily="34" charset="0"/>
              </a:rPr>
              <a:t>эхний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8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сар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661811023622078"/>
          <c:y val="4.629629629629641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Sheet3!$G$7</c:f>
              <c:strCache>
                <c:ptCount val="1"/>
                <c:pt idx="0">
                  <c:v>гэмтсэн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Sheet3!$H$6:$J$6</c:f>
              <c:strCache>
                <c:ptCount val="3"/>
                <c:pt idx="0">
                  <c:v>2016 I-VIlI</c:v>
                </c:pt>
                <c:pt idx="1">
                  <c:v>2017 I-VIlI</c:v>
                </c:pt>
                <c:pt idx="2">
                  <c:v>2018 I-VllI</c:v>
                </c:pt>
              </c:strCache>
            </c:strRef>
          </c:cat>
          <c:val>
            <c:numRef>
              <c:f>Sheet3!$H$7:$J$7</c:f>
              <c:numCache>
                <c:formatCode>General</c:formatCode>
                <c:ptCount val="3"/>
                <c:pt idx="0">
                  <c:v>58</c:v>
                </c:pt>
                <c:pt idx="1">
                  <c:v>55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DB-4294-8FA7-E5D7E5CEC43D}"/>
            </c:ext>
          </c:extLst>
        </c:ser>
        <c:ser>
          <c:idx val="1"/>
          <c:order val="1"/>
          <c:tx>
            <c:strRef>
              <c:f>Sheet3!$G$8</c:f>
              <c:strCache>
                <c:ptCount val="1"/>
                <c:pt idx="0">
                  <c:v>нас барсан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Sheet3!$H$6:$J$6</c:f>
              <c:strCache>
                <c:ptCount val="3"/>
                <c:pt idx="0">
                  <c:v>2016 I-VIlI</c:v>
                </c:pt>
                <c:pt idx="1">
                  <c:v>2017 I-VIlI</c:v>
                </c:pt>
                <c:pt idx="2">
                  <c:v>2018 I-VllI</c:v>
                </c:pt>
              </c:strCache>
            </c:strRef>
          </c:cat>
          <c:val>
            <c:numRef>
              <c:f>Sheet3!$H$8:$J$8</c:f>
              <c:numCache>
                <c:formatCode>General</c:formatCode>
                <c:ptCount val="3"/>
                <c:pt idx="0">
                  <c:v>5</c:v>
                </c:pt>
                <c:pt idx="1">
                  <c:v>24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DB-4294-8FA7-E5D7E5CEC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4119280"/>
        <c:axId val="154119672"/>
      </c:barChart>
      <c:catAx>
        <c:axId val="154119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4119672"/>
        <c:crosses val="autoZero"/>
        <c:auto val="1"/>
        <c:lblAlgn val="ctr"/>
        <c:lblOffset val="100"/>
        <c:noMultiLvlLbl val="0"/>
      </c:catAx>
      <c:valAx>
        <c:axId val="154119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4119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 b="1" i="0" u="none" strike="noStrike" baseline="0">
                <a:latin typeface="Arial" pitchFamily="34" charset="0"/>
                <a:cs typeface="Arial" pitchFamily="34" charset="0"/>
              </a:rPr>
              <a:t>Бүртгэгдсэн гэмт хэрэг, жил бүрийн эхний </a:t>
            </a:r>
            <a:r>
              <a:rPr lang="en-US" sz="1200" b="1" i="0" u="none" strike="noStrike" baseline="0">
                <a:latin typeface="Arial" pitchFamily="34" charset="0"/>
                <a:cs typeface="Arial" pitchFamily="34" charset="0"/>
              </a:rPr>
              <a:t>8</a:t>
            </a:r>
            <a:r>
              <a:rPr lang="mn-MN" sz="1200" b="1" i="0" u="none" strike="noStrike" baseline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C22-48F6-9A33-D1BB9C92D3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Sheet2!$P$13:$S$13</c:f>
              <c:strCache>
                <c:ptCount val="4"/>
                <c:pt idx="0">
                  <c:v>2015 I-VIlI</c:v>
                </c:pt>
                <c:pt idx="1">
                  <c:v>2016 I-VIlI</c:v>
                </c:pt>
                <c:pt idx="2">
                  <c:v>2017 I-VIlI</c:v>
                </c:pt>
                <c:pt idx="3">
                  <c:v>2018 I-VlII</c:v>
                </c:pt>
              </c:strCache>
            </c:strRef>
          </c:cat>
          <c:val>
            <c:numRef>
              <c:f>Sheet2!$P$14:$S$14</c:f>
              <c:numCache>
                <c:formatCode>General</c:formatCode>
                <c:ptCount val="4"/>
                <c:pt idx="0">
                  <c:v>157</c:v>
                </c:pt>
                <c:pt idx="1">
                  <c:v>181</c:v>
                </c:pt>
                <c:pt idx="2">
                  <c:v>126</c:v>
                </c:pt>
                <c:pt idx="3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22-48F6-9A33-D1BB9C92D3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4120456"/>
        <c:axId val="154347384"/>
      </c:barChart>
      <c:catAx>
        <c:axId val="154120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4347384"/>
        <c:crosses val="autoZero"/>
        <c:auto val="1"/>
        <c:lblAlgn val="ctr"/>
        <c:lblOffset val="100"/>
        <c:noMultiLvlLbl val="0"/>
      </c:catAx>
      <c:valAx>
        <c:axId val="154347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4120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741" y="1"/>
            <a:ext cx="4343222" cy="34479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422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566" y="3271686"/>
            <a:ext cx="8017176" cy="309983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741" y="6542268"/>
            <a:ext cx="4343222" cy="34479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2903" y="3657600"/>
            <a:ext cx="2074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3200" b="1" dirty="0" smtClean="0">
                <a:solidFill>
                  <a:srgbClr val="0033CC"/>
                </a:solidFill>
                <a:latin typeface="Arial"/>
              </a:rPr>
              <a:t>2019 I-VIII</a:t>
            </a:r>
          </a:p>
        </p:txBody>
      </p:sp>
    </p:spTree>
    <p:extLst>
      <p:ext uri="{BB962C8B-B14F-4D97-AF65-F5344CB8AC3E}">
        <p14:creationId xmlns:p14="http://schemas.microsoft.com/office/powerpoint/2010/main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8800" y="1219200"/>
            <a:ext cx="510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ХЭРЭГЛЭЭНИЙ БАРАА, ҮЙЛЧИЛГЭЭНИЙ ҮНИЙН ИНДЕКС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990600"/>
            <a:ext cx="0" cy="45720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0" y="1600200"/>
          <a:ext cx="6057900" cy="4038600"/>
        </p:xfrm>
        <a:graphic>
          <a:graphicData uri="http://schemas.openxmlformats.org/drawingml/2006/table">
            <a:tbl>
              <a:tblPr/>
              <a:tblGrid>
                <a:gridCol w="3565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0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0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7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Завхан аймгийн хэрэглээний үнийн 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индекс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2019.08/ 2018.08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2019.08/ 2018.12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2019.08/ 2019.07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8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8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01.   ХYНСНИЙ БАРАА, СОГТУУРУУЛАХ БУС УНДАА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7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02.   СОГТУУРУУЛАХ УНДАА, ТАМХИ, МАНСУУРУУЛАХ БОДИС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8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03.    ХУВЦАС, БӨС БАРАА, ГУТАЛ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7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04.    ОРОН СУУЦ, УС, ЦАХИЛГААН, ХИЙН БОЛОН БУСАД 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ЛШ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8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05.    ГЭР АХУЙН ТАВИЛГА, ГЭР АХУЙН БАРАА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8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06.    ЭМ, ТАРИА, ЭМНЭЛГИЙН YЙЛЧИЛГЭЭ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8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07.    ТЭЭВЭР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8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08.    ХОЛБООНЫ ХЭРЭГСЭЛ, ШУУДАНГИЙН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8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09.    АМРАЛТ, ЧӨЛӨӨТ ЦАГ, СОЁЛЫН БАРАА,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8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    БОЛОВСРОЛЫН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0784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    ЗОЧИД БУУДАЛ, НИЙТИЙН ХООЛ, ДОТУУР БАЙРНЫ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854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    БУСАД БАРАА,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33623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</a:t>
            </a:r>
            <a:r>
              <a:rPr lang="mn-MN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Мөнгө зээл, татварын орлого </a:t>
            </a:r>
            <a:endParaRPr lang="mn-MN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914400"/>
            <a:ext cx="1676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41762" y="1319213"/>
            <a:ext cx="56388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mn-M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 БАНКНЫ МЭДЭЭ, </a:t>
            </a:r>
            <a:r>
              <a:rPr lang="mn-M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эцэст</a:t>
            </a:r>
            <a:endParaRPr lang="mn-M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2203450"/>
          <a:ext cx="8559800" cy="1103630"/>
        </p:xfrm>
        <a:graphic>
          <a:graphicData uri="http://schemas.openxmlformats.org/drawingml/2006/table">
            <a:tbl>
              <a:tblPr/>
              <a:tblGrid>
                <a:gridCol w="4256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1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5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66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Гүйлгээнд</a:t>
                      </a:r>
                      <a:r>
                        <a:rPr lang="mn-MN" sz="1800" b="0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байгаа бэлэн мөнгө </a:t>
                      </a:r>
                      <a:r>
                        <a:rPr lang="mn-MN" sz="1400" b="0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/сая.төг/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2324.3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2698.3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7366.5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Иргэдийн мөнгөн хадгаламж </a:t>
                      </a:r>
                      <a:r>
                        <a:rPr lang="mn-MN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/тэрбум.төг/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59.3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67.9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82.4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8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Олгосон зээл </a:t>
                      </a:r>
                      <a:r>
                        <a:rPr lang="mn-MN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/тэрбум.төг/</a:t>
                      </a:r>
                      <a:endParaRPr lang="mn-MN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81.7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20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105.7</a:t>
                      </a:r>
                      <a:endParaRPr lang="en-US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14600" y="3657600"/>
            <a:ext cx="74295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mn-M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ТАТВАРЫН ХЭЛТСИЙН МЭДЭЭ</a:t>
            </a:r>
            <a:endParaRPr lang="mn-M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1575" y="1739900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516812" y="1736725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801100" y="1736725"/>
            <a:ext cx="1104900" cy="3175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265862" y="1717675"/>
            <a:ext cx="1011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</a:t>
            </a:r>
            <a:r>
              <a:rPr lang="mn-MN" altLang="en-US" sz="1600" b="1" dirty="0" smtClean="0">
                <a:solidFill>
                  <a:schemeClr val="bg1"/>
                </a:solidFill>
                <a:latin typeface="Arial" charset="0"/>
              </a:rPr>
              <a:t>6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VIII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527925" y="1717675"/>
            <a:ext cx="1017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</a:t>
            </a:r>
            <a:r>
              <a:rPr lang="mn-MN" altLang="en-US" sz="1600" b="1" dirty="0" smtClean="0">
                <a:solidFill>
                  <a:schemeClr val="bg1"/>
                </a:solidFill>
                <a:latin typeface="Arial" charset="0"/>
              </a:rPr>
              <a:t>7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VIII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8839200" y="1719262"/>
            <a:ext cx="104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201</a:t>
            </a:r>
            <a:r>
              <a:rPr lang="mn-MN" altLang="en-US" sz="1600" b="1" dirty="0" smtClean="0">
                <a:solidFill>
                  <a:schemeClr val="bg1"/>
                </a:solidFill>
                <a:latin typeface="Arial" charset="0"/>
              </a:rPr>
              <a:t>8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charset="0"/>
              </a:rPr>
              <a:t>VIII</a:t>
            </a:r>
            <a:endParaRPr lang="mn-MN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1752600" y="4038600"/>
          <a:ext cx="8686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914400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ҮЙЛДВЭРЛЭЛ,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салбараар, өссөн дүнгээр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сая төгрөг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838200" cy="8382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71600" y="1447800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АЖ ҮЙЛДВЭР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бүтээгдэхүүний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9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сарын 1-ний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үнээр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15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тэрбум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509.7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оос 2.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дахин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8748.9 сая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төгрөгөөр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өссөн байна. Нийт үйлдвэрлэлээс ААНэгжийн үйлдвэрлэл нь 9507.2 сая төгрөг, иргэдийн үйлдвэрлэл нь 6002.5 сая төгрөг болсон байна.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81600" y="1447800"/>
            <a:ext cx="0" cy="182880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3276600"/>
            <a:ext cx="9982200" cy="0"/>
          </a:xfrm>
          <a:prstGeom prst="line">
            <a:avLst/>
          </a:prstGeom>
          <a:ln>
            <a:solidFill>
              <a:srgbClr val="003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410200" y="1447800"/>
          <a:ext cx="6299198" cy="1507305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27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22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374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Нийт 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6658.1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7528.5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8374.3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6760.8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15509.7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2.3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2998.7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4253.0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5232.7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3228.1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11495.8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3.6</a:t>
                      </a:r>
                      <a:r>
                        <a:rPr lang="en-US" sz="10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67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3659.4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3275.5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3141.6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3532.7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4013.9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113.6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9001" y="1480590"/>
            <a:ext cx="533400" cy="367259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1371600" y="3429000"/>
          <a:ext cx="10058399" cy="253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635515"/>
              </p:ext>
            </p:extLst>
          </p:nvPr>
        </p:nvGraphicFramePr>
        <p:xfrm>
          <a:off x="1219200" y="1371601"/>
          <a:ext cx="10744201" cy="4876799"/>
        </p:xfrm>
        <a:graphic>
          <a:graphicData uri="http://schemas.openxmlformats.org/drawingml/2006/table">
            <a:tbl>
              <a:tblPr/>
              <a:tblGrid>
                <a:gridCol w="3520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7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7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77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77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89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06071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 I-VIII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I-VIII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I-VIII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2019 I-VIII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2019 I-VIII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I-VIII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287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Arial"/>
                        </a:rPr>
                        <a:t>ХҮН АМ, НИЙГМИЙН СТАТИСТИКИЙН ҮЗҮҮЛЭЛТҮҮД</a:t>
                      </a:r>
                      <a:endParaRPr lang="ru-RU" sz="18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03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Төрсөн хүүхэд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 pitchFamily="34" charset="0"/>
                          <a:cs typeface="Arial" pitchFamily="34" charset="0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1007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896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988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2437 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246.7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266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Бүртгэлтэй ажилгүй иргэд,             </a:t>
                      </a:r>
                      <a:r>
                        <a:rPr lang="en-US" sz="18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8 </a:t>
                      </a:r>
                      <a:r>
                        <a:rPr lang="mn-MN" sz="18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дугаар </a:t>
                      </a:r>
                      <a:r>
                        <a:rPr lang="mn-MN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сарын </a:t>
                      </a:r>
                      <a:r>
                        <a:rPr lang="mn-MN" sz="18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951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1281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795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75.1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87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latin typeface="Arial" pitchFamily="34" charset="0"/>
                          <a:cs typeface="Arial" pitchFamily="34" charset="0"/>
                        </a:rPr>
                        <a:t>Халдварт өвчнөөр өвчлөгчид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 pitchFamily="34" charset="0"/>
                          <a:cs typeface="Arial" pitchFamily="34" charset="0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399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357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499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173.3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926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Бүртгэгдсэн гэмт хэрэг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>
                          <a:latin typeface="Arial" pitchFamily="34" charset="0"/>
                          <a:cs typeface="Arial" pitchFamily="34" charset="0"/>
                        </a:rPr>
                        <a:t>тохиолдлын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lang="en-US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9100" y="1733550"/>
            <a:ext cx="190500" cy="171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60C0CC9-77C9-4D11-9C2F-903EDF477596}"/>
              </a:ext>
            </a:extLst>
          </p:cNvPr>
          <p:cNvCxnSpPr/>
          <p:nvPr/>
        </p:nvCxnSpPr>
        <p:spPr>
          <a:xfrm>
            <a:off x="10972800" y="1828800"/>
            <a:ext cx="8382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830997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ЗАВХАН АЙМГИЙН НИЙГЭМ</a:t>
            </a: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219201"/>
          <a:ext cx="10744201" cy="4876797"/>
        </p:xfrm>
        <a:graphic>
          <a:graphicData uri="http://schemas.openxmlformats.org/drawingml/2006/table">
            <a:tbl>
              <a:tblPr/>
              <a:tblGrid>
                <a:gridCol w="3620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0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3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9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30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7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19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982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26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9796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2016 I-VIII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2017 I-VIII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I-VIII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2019 I-VIII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2019 I-VIII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2018 I-VIII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7D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0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ЭДИЙН ЗАСГИЙН СТАТИСТИКИЙН ҮЗҮҮЛЭЛТҮҮД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79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Аж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үйлдвэрийн салбарын нийт үйлдвэрлэл: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төгрөг</a:t>
                      </a:r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7528.5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8374.3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6760.8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15509.7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2.3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600" b="0" i="1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979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latin typeface="Arial"/>
                        </a:rPr>
                        <a:t>Үүнээс: </a:t>
                      </a:r>
                    </a:p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latin typeface="Arial"/>
                        </a:rPr>
                        <a:t>      </a:t>
                      </a:r>
                      <a:r>
                        <a:rPr lang="mn-MN" sz="1600" b="0" i="0" u="none" strike="noStrike" dirty="0" smtClean="0">
                          <a:latin typeface="Arial"/>
                        </a:rPr>
                        <a:t> -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4253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5232.7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3228.1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11495.8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3.6</a:t>
                      </a:r>
                      <a:r>
                        <a:rPr lang="en-US" sz="16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9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>
                          <a:latin typeface="Arial"/>
                        </a:rPr>
                        <a:t>     - 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latin typeface="Arial"/>
                        </a:rPr>
                        <a:t>сая </a:t>
                      </a:r>
                      <a:r>
                        <a:rPr lang="mn-MN" sz="1600" b="0" i="0" u="none" strike="noStrike" dirty="0">
                          <a:latin typeface="Arial"/>
                        </a:rPr>
                        <a:t>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3275.5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3141.6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3532.7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4013.9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113.6</a:t>
                      </a:r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609">
                <a:tc>
                  <a:txBody>
                    <a:bodyPr/>
                    <a:lstStyle/>
                    <a:p>
                      <a:pPr algn="l" rtl="0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526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9526">
                <a:tc>
                  <a:txBody>
                    <a:bodyPr/>
                    <a:lstStyle/>
                    <a:p>
                      <a:pPr algn="l" fontAlgn="b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A96AEFC2-56E1-42C5-BC4C-FD825177E1B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734800" y="1371600"/>
            <a:ext cx="2286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mn-MN" sz="1000" b="0" i="0" strike="noStrike" dirty="0">
                <a:solidFill>
                  <a:srgbClr val="000000"/>
                </a:solidFill>
              </a:rPr>
              <a:t>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60C0CC9-77C9-4D11-9C2F-903EDF477596}"/>
              </a:ext>
            </a:extLst>
          </p:cNvPr>
          <p:cNvCxnSpPr/>
          <p:nvPr/>
        </p:nvCxnSpPr>
        <p:spPr>
          <a:xfrm>
            <a:off x="10896600" y="1447800"/>
            <a:ext cx="6858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0" y="6324600"/>
          <a:ext cx="2006600" cy="33528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1" u="none" strike="noStrike" dirty="0">
                          <a:latin typeface="Arial"/>
                        </a:rPr>
                        <a:t>    </a:t>
                      </a:r>
                      <a:r>
                        <a:rPr lang="mn-MN" sz="1100" b="0" i="1" u="none" strike="noStrike" dirty="0" smtClean="0">
                          <a:latin typeface="Arial"/>
                        </a:rPr>
                        <a:t>1 </a:t>
                      </a:r>
                      <a:r>
                        <a:rPr lang="mn-MN" sz="1100" b="0" i="1" u="none" strike="noStrike" dirty="0">
                          <a:latin typeface="Arial"/>
                        </a:rPr>
                        <a:t>Урьдчилсан гүйцэтгэл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1" u="none" strike="noStrike" dirty="0">
                          <a:latin typeface="Arial"/>
                        </a:rPr>
                        <a:t>    </a:t>
                      </a:r>
                      <a:r>
                        <a:rPr lang="mn-MN" sz="1100" b="0" i="1" u="none" strike="noStrike" dirty="0" smtClean="0">
                          <a:latin typeface="Arial"/>
                        </a:rPr>
                        <a:t>2 Дахин </a:t>
                      </a:r>
                      <a:r>
                        <a:rPr lang="mn-MN" sz="1100" b="0" i="1" u="none" strike="noStrike" dirty="0">
                          <a:latin typeface="Arial"/>
                        </a:rPr>
                        <a:t>их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921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дугаар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4800600"/>
            <a:ext cx="2174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 </a:t>
            </a:r>
          </a:p>
          <a:p>
            <a:pPr algn="just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хөдөлмөр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үйлчилгээний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газарт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бүртгүүлсэн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ажил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идэвхитэй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хайж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байгаа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хүний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тоо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597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үеэс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24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.9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198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хүнээр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буурсан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795</a:t>
            </a:r>
            <a:endParaRPr lang="en-US" altLang="en-US" sz="2800" b="1" dirty="0" smtClean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719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597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399321236"/>
              </p:ext>
            </p:extLst>
          </p:nvPr>
        </p:nvGraphicFramePr>
        <p:xfrm>
          <a:off x="6057656" y="1519535"/>
          <a:ext cx="5781675" cy="477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8862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907" y="35814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0" y="653534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зарлага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сая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төгрө</a:t>
            </a:r>
            <a:r>
              <a:rPr kumimoji="0" lang="mn-MN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г</a:t>
            </a:r>
            <a:endParaRPr kumimoji="0" lang="mn-MN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705600" y="700445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Нийгмийн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даатгалын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сангийн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орлого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төрлөөр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хувиар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43000" y="3944779"/>
            <a:ext cx="48006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хэмжээгээр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сангаас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11.1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мянган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хүнд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33.3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тэтгэвэр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тэтгэмж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олгож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8.5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шимтгэлийн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орлогыг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төвлөрүүл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эн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байна.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553200" y="4038601"/>
            <a:ext cx="5105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Эхний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VIII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69210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хүн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хамрагдсаны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65177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буюу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94.2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төсөвт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ААНэгж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даатгуулагч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4033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иргэн буюу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58.8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дурын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хамрагдсан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dirty="0"/>
              <a:t>.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37205505"/>
              </p:ext>
            </p:extLst>
          </p:nvPr>
        </p:nvGraphicFramePr>
        <p:xfrm>
          <a:off x="1201615" y="1358445"/>
          <a:ext cx="4771292" cy="235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839518230"/>
              </p:ext>
            </p:extLst>
          </p:nvPr>
        </p:nvGraphicFramePr>
        <p:xfrm>
          <a:off x="6649996" y="1358445"/>
          <a:ext cx="5008604" cy="229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4724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1000"/>
            <a:ext cx="685800" cy="6858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71600" y="730479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Халамжийн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сангийн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зарцуулалт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төгрөг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/</a:t>
            </a:r>
            <a:endParaRPr kumimoji="0" lang="mn-M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400800" y="1143000"/>
            <a:ext cx="533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сангийн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сангийн үйл ажиллагааны эхний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VIII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мэдээгээр Халамжийн тэтгэвэр 1757 хүнд 2330.7 сая төгрөг, нөхцөлд мөнгөн тэтгэмж, нийгмийн халамжийн үйлчилгээ болон хөнгөлөлт, тусламж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26723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хүнд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5208.5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сая төгрөг нийт 28480 хүнд 7539.2 сая төгрөгийн тэтгэвэр, тэтгэмж, хөнгөлөлтийг үзүүлсэн байна.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36391293"/>
              </p:ext>
            </p:extLst>
          </p:nvPr>
        </p:nvGraphicFramePr>
        <p:xfrm>
          <a:off x="1219200" y="1700213"/>
          <a:ext cx="4867275" cy="249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38200"/>
            <a:ext cx="425113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478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2017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VIII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2018 VIII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2019  VIII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19399" y="4724400"/>
            <a:ext cx="2816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сард 941 эх амаржиж, амьд</a:t>
            </a: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төрсөн хүүхэд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945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болсон нь, өмнөх оны мөн үеэс амаржсан эх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(4.8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-аар, амьд төрсөн хүүхэд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(4.3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-аар буурсан байна.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762375" y="1998663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888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988</a:t>
            </a:r>
          </a:p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3200" b="1" dirty="0" smtClean="0">
              <a:solidFill>
                <a:srgbClr val="00329B"/>
              </a:solidFill>
              <a:latin typeface="Arial" panose="020B0604020202020204" pitchFamily="34" charset="0"/>
            </a:endParaRPr>
          </a:p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941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896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987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2451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800600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Нялхсын эндэгдэл аймгийн хэмжээгээр 201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сард 1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болж, өмнөх оны мөн үеэс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%)-аар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өссөн. 5 хүртэлх насны хүүхдийн эндэгдэл 21 болж, өмнөх оноос 3 (16,7%)-аар өссөн байна.</a:t>
            </a:r>
            <a:endParaRPr lang="mn-MN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VIII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I-VIII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9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itchFamily="34" charset="0"/>
              </a:rPr>
              <a:t> I-VIII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12850" y="37015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77000" y="1260230"/>
            <a:ext cx="0" cy="285457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380362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276600"/>
            <a:ext cx="762000" cy="762000"/>
          </a:xfrm>
          <a:prstGeom prst="rect">
            <a:avLst/>
          </a:prstGeom>
          <a:noFill/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963772"/>
              </p:ext>
            </p:extLst>
          </p:nvPr>
        </p:nvGraphicFramePr>
        <p:xfrm>
          <a:off x="1647091" y="1304926"/>
          <a:ext cx="4448909" cy="226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848052"/>
              </p:ext>
            </p:extLst>
          </p:nvPr>
        </p:nvGraphicFramePr>
        <p:xfrm>
          <a:off x="6858000" y="1115968"/>
          <a:ext cx="4645026" cy="245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675368"/>
              </p:ext>
            </p:extLst>
          </p:nvPr>
        </p:nvGraphicFramePr>
        <p:xfrm>
          <a:off x="1647092" y="4273579"/>
          <a:ext cx="8944708" cy="228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591800" y="617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I-VIII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I-VIII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I-VIII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2800" b="1" dirty="0" smtClean="0">
                <a:solidFill>
                  <a:srgbClr val="CC0000"/>
                </a:solidFill>
                <a:latin typeface="Arial" pitchFamily="34" charset="0"/>
              </a:rPr>
              <a:t>181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3200" b="1" dirty="0" smtClean="0">
                <a:solidFill>
                  <a:srgbClr val="C00000"/>
                </a:solidFill>
                <a:latin typeface="Arial" pitchFamily="34" charset="0"/>
              </a:rPr>
              <a:t>126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3600" b="1" dirty="0" smtClean="0">
                <a:solidFill>
                  <a:srgbClr val="C00000"/>
                </a:solidFill>
                <a:latin typeface="Arial" pitchFamily="34" charset="0"/>
              </a:rPr>
              <a:t>147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dirty="0" smtClean="0">
                <a:latin typeface="Arial" pitchFamily="34" charset="0"/>
                <a:cs typeface="Arial" pitchFamily="34" charset="0"/>
              </a:rPr>
              <a:t>Аймгийн хэмжээгээр эхний 8 сарын байдлаар 1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47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 гэмт хэрэг бүртгэгдсэнээс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36.1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хувийг иргэдийн эрх чөлөө эрүүл мэндийн эсрэг гэмт хэрэг, 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хувь нь бусдын өмчлөлийн эсрэг гэмт хэрэг эзэлж, өнгөрсөн оны мөн үеэс гэмт хэргийн тоо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-ээр өссөн байна.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699" y="3640931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19" name="Chart 18"/>
          <p:cNvGraphicFramePr/>
          <p:nvPr/>
        </p:nvGraphicFramePr>
        <p:xfrm>
          <a:off x="6400800" y="1066800"/>
          <a:ext cx="495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6248400" y="4191000"/>
          <a:ext cx="5181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4907</TotalTime>
  <Words>878</Words>
  <Application>Microsoft Office PowerPoint</Application>
  <PresentationFormat>Widescreen</PresentationFormat>
  <Paragraphs>271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Unurbat</cp:lastModifiedBy>
  <cp:revision>657</cp:revision>
  <cp:lastPrinted>2016-10-18T07:11:49Z</cp:lastPrinted>
  <dcterms:created xsi:type="dcterms:W3CDTF">2016-10-10T07:15:58Z</dcterms:created>
  <dcterms:modified xsi:type="dcterms:W3CDTF">2019-09-11T04:24:50Z</dcterms:modified>
</cp:coreProperties>
</file>