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59" r:id="rId4"/>
    <p:sldId id="264" r:id="rId5"/>
    <p:sldId id="263" r:id="rId6"/>
    <p:sldId id="294" r:id="rId7"/>
    <p:sldId id="296" r:id="rId8"/>
    <p:sldId id="297" r:id="rId9"/>
    <p:sldId id="300" r:id="rId10"/>
    <p:sldId id="299" r:id="rId11"/>
    <p:sldId id="302" r:id="rId12"/>
    <p:sldId id="271" r:id="rId13"/>
    <p:sldId id="284" r:id="rId14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2882"/>
    <a:srgbClr val="0033CC"/>
    <a:srgbClr val="DC7D0F"/>
    <a:srgbClr val="558237"/>
    <a:srgbClr val="0A288C"/>
    <a:srgbClr val="0A2878"/>
    <a:srgbClr val="192887"/>
    <a:srgbClr val="003269"/>
    <a:srgbClr val="FFCC00"/>
    <a:srgbClr val="5482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5844" y="3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8%20on\2018.02\uliral%202017.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ah%20medee%202018\2018.%202-sariin-taniltsuulah-mede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8%20on\2018.02\uliral%202017.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8%20on\2018.02\uliral%202017.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sainbayar_ts\Documents\eruul%20mend2018.02sar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sainbayar_ts\Documents\eruul%20mend2018.02sar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hagvasuren_t\Documents\grafik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3"/>
  <c:chart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Sheet6!$H$5:$L$5</c:f>
              <c:strCache>
                <c:ptCount val="5"/>
                <c:pt idx="0">
                  <c:v>2014. II</c:v>
                </c:pt>
                <c:pt idx="1">
                  <c:v>2015. II</c:v>
                </c:pt>
                <c:pt idx="2">
                  <c:v>2016. II</c:v>
                </c:pt>
                <c:pt idx="3">
                  <c:v>2017. II</c:v>
                </c:pt>
                <c:pt idx="4">
                  <c:v>2018. II</c:v>
                </c:pt>
              </c:strCache>
            </c:strRef>
          </c:cat>
          <c:val>
            <c:numRef>
              <c:f>Sheet6!$H$7:$L$7</c:f>
              <c:numCache>
                <c:formatCode>General</c:formatCode>
                <c:ptCount val="5"/>
                <c:pt idx="0">
                  <c:v>3844.4</c:v>
                </c:pt>
                <c:pt idx="1">
                  <c:v>4557.2</c:v>
                </c:pt>
                <c:pt idx="2" formatCode="0.0">
                  <c:v>7238.4</c:v>
                </c:pt>
                <c:pt idx="3">
                  <c:v>5786.6</c:v>
                </c:pt>
                <c:pt idx="4" formatCode="0.0">
                  <c:v>6075.3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33-4E1C-B590-6E397C7506D8}"/>
            </c:ext>
          </c:extLst>
        </c:ser>
        <c:dLbls/>
        <c:axId val="81722368"/>
        <c:axId val="81732352"/>
      </c:barChart>
      <c:catAx>
        <c:axId val="81722368"/>
        <c:scaling>
          <c:orientation val="minMax"/>
        </c:scaling>
        <c:axPos val="b"/>
        <c:numFmt formatCode="General" sourceLinked="0"/>
        <c:tickLblPos val="nextTo"/>
        <c:crossAx val="81732352"/>
        <c:crosses val="autoZero"/>
        <c:auto val="1"/>
        <c:lblAlgn val="ctr"/>
        <c:lblOffset val="100"/>
      </c:catAx>
      <c:valAx>
        <c:axId val="81732352"/>
        <c:scaling>
          <c:orientation val="minMax"/>
        </c:scaling>
        <c:delete val="1"/>
        <c:axPos val="l"/>
        <c:numFmt formatCode="General" sourceLinked="1"/>
        <c:tickLblPos val="none"/>
        <c:crossAx val="81722368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1"/>
  <c:chart>
    <c:title>
      <c:tx>
        <c:rich>
          <a:bodyPr/>
          <a:lstStyle/>
          <a:p>
            <a:pPr>
              <a:defRPr/>
            </a:pPr>
            <a:r>
              <a:rPr lang="mn-MN" sz="1200" b="1" i="0" u="none" strike="noStrike" baseline="0">
                <a:latin typeface="Arial" pitchFamily="34" charset="0"/>
                <a:cs typeface="Arial" pitchFamily="34" charset="0"/>
              </a:rPr>
              <a:t>АЖ ҮЙЛДВЭРИЙН САЛБАРЫН НИЙТ БҮТЭЭГДЭХҮҮН </a:t>
            </a:r>
            <a:r>
              <a:rPr lang="mn-MN" sz="1200" b="0" i="0" u="none" strike="noStrike" baseline="0">
                <a:latin typeface="Arial" pitchFamily="34" charset="0"/>
                <a:cs typeface="Arial" pitchFamily="34" charset="0"/>
              </a:rPr>
              <a:t>/хувиар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Sheet6!$B$10</c:f>
              <c:strCache>
                <c:ptCount val="1"/>
                <c:pt idx="0">
                  <c:v>Боловсруулах үйлдвэр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3</a:t>
                    </a:r>
                    <a:r>
                      <a:rPr lang="en-US" smtClean="0"/>
                      <a:t>3.9</a:t>
                    </a:r>
                    <a:endParaRPr lang="en-US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D2-4403-9714-6D16EB4538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3</a:t>
                    </a:r>
                    <a:r>
                      <a:rPr lang="en-US" smtClean="0"/>
                      <a:t>8.6</a:t>
                    </a:r>
                    <a:endParaRPr lang="en-US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D2-4403-9714-6D16EB4538F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8.5</a:t>
                    </a:r>
                    <a:endParaRPr lang="en-US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D2-4403-9714-6D16EB4538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mtClean="0"/>
                      <a:t>9.9</a:t>
                    </a:r>
                    <a:endParaRPr lang="en-US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D2-4403-9714-6D16EB4538F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3</a:t>
                    </a:r>
                    <a:r>
                      <a:rPr lang="en-US" smtClean="0"/>
                      <a:t>5.4</a:t>
                    </a:r>
                    <a:endParaRPr lang="en-US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D2-4403-9714-6D16EB453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Sheet6!$C$9:$G$9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Sheet6!$C$10:$G$10</c:f>
              <c:numCache>
                <c:formatCode>General</c:formatCode>
                <c:ptCount val="5"/>
                <c:pt idx="0">
                  <c:v>33.904044257916787</c:v>
                </c:pt>
                <c:pt idx="1">
                  <c:v>38.552246186617957</c:v>
                </c:pt>
                <c:pt idx="2">
                  <c:v>58.519284764297268</c:v>
                </c:pt>
                <c:pt idx="3">
                  <c:v>49.949698189134814</c:v>
                </c:pt>
                <c:pt idx="4">
                  <c:v>35.379243452958271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ED2-4403-9714-6D16EB4538F3}"/>
            </c:ext>
          </c:extLst>
        </c:ser>
        <c:ser>
          <c:idx val="1"/>
          <c:order val="1"/>
          <c:tx>
            <c:strRef>
              <c:f>Sheet6!$B$11</c:f>
              <c:strCache>
                <c:ptCount val="1"/>
                <c:pt idx="0">
                  <c:v>Цахилгаан, дулааны эрчим хүч үйлдвэрлэл, усан хангамж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en-US" smtClean="0"/>
                      <a:t>6.1</a:t>
                    </a:r>
                    <a:endParaRPr lang="en-US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D2-4403-9714-6D16EB4538F3}"/>
                </c:ext>
              </c:extLst>
            </c:dLbl>
            <c:dLbl>
              <c:idx val="1"/>
              <c:layout>
                <c:manualLayout>
                  <c:x val="-1.1784508660222979E-3"/>
                  <c:y val="-5.38080063507702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en-US" dirty="0" smtClean="0"/>
                      <a:t>1.4</a:t>
                    </a:r>
                    <a:endParaRPr lang="en-US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D2-4403-9714-6D16EB4538F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7</a:t>
                    </a:r>
                    <a:r>
                      <a:rPr lang="en-US" smtClean="0"/>
                      <a:t>3.9</a:t>
                    </a:r>
                    <a:endParaRPr lang="en-US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D2-4403-9714-6D16EB4538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0.1</a:t>
                    </a:r>
                    <a:endParaRPr lang="en-US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D2-4403-9714-6D16EB4538F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en-US" smtClean="0"/>
                      <a:t>4.6</a:t>
                    </a:r>
                    <a:endParaRPr lang="en-US"/>
                  </a:p>
                </c:rich>
              </c:tx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D2-4403-9714-6D16EB453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Sheet6!$C$9:$G$9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Sheet6!$C$11:$G$11</c:f>
              <c:numCache>
                <c:formatCode>General</c:formatCode>
                <c:ptCount val="5"/>
                <c:pt idx="0">
                  <c:v>66.095955742083149</c:v>
                </c:pt>
                <c:pt idx="1">
                  <c:v>61.447753813382</c:v>
                </c:pt>
                <c:pt idx="2">
                  <c:v>73.868282350623048</c:v>
                </c:pt>
                <c:pt idx="3">
                  <c:v>50.050301810865193</c:v>
                </c:pt>
                <c:pt idx="4">
                  <c:v>64.620756547041637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ED2-4403-9714-6D16EB4538F3}"/>
            </c:ext>
          </c:extLst>
        </c:ser>
        <c:dLbls>
          <c:showVal val="1"/>
        </c:dLbls>
        <c:gapWidth val="75"/>
        <c:overlap val="100"/>
        <c:axId val="49990656"/>
        <c:axId val="49853184"/>
      </c:barChart>
      <c:catAx>
        <c:axId val="499906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853184"/>
        <c:crosses val="autoZero"/>
        <c:auto val="1"/>
        <c:lblAlgn val="ctr"/>
        <c:lblOffset val="100"/>
      </c:catAx>
      <c:valAx>
        <c:axId val="4985318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990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497083566085484E-4"/>
          <c:y val="0.88410535671602319"/>
          <c:w val="0.9"/>
          <c:h val="8.3551410641542548E-2"/>
        </c:manualLayout>
      </c:layout>
      <c:txPr>
        <a:bodyPr/>
        <a:lstStyle/>
        <a:p>
          <a:pPr>
            <a:defRPr sz="105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3472222222222514"/>
          <c:y val="0.24305555555555555"/>
          <c:w val="0.38055555555555581"/>
          <c:h val="0.63425925925925963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8.4070428696414179E-3"/>
                  <c:y val="0.13629811898512811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Тэтгэвэрийн даатгалын сангийн орлого
64.4%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24-4474-A6EC-5AF7E5EA4F1D}"/>
                </c:ext>
              </c:extLst>
            </c:dLbl>
            <c:dLbl>
              <c:idx val="1"/>
              <c:layout>
                <c:manualLayout>
                  <c:x val="-1.6851596675415643E-2"/>
                  <c:y val="2.8386555847185767E-2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Тэтгэмжийн сангийн орлого
7.3%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24-4474-A6EC-5AF7E5EA4F1D}"/>
                </c:ext>
              </c:extLst>
            </c:dLbl>
            <c:dLbl>
              <c:idx val="2"/>
              <c:layout>
                <c:manualLayout>
                  <c:x val="-3.9543416447944006E-2"/>
                  <c:y val="4.290573053368341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Эрүүл мэндийн сангийн орлого
20.9%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24-4474-A6EC-5AF7E5EA4F1D}"/>
                </c:ext>
              </c:extLst>
            </c:dLbl>
            <c:dLbl>
              <c:idx val="3"/>
              <c:layout>
                <c:manualLayout>
                  <c:x val="-4.2921259842519703E-2"/>
                  <c:y val="-3.6821959755030651E-3"/>
                </c:manualLayout>
              </c:layout>
              <c:tx>
                <c:rich>
                  <a:bodyPr/>
                  <a:lstStyle/>
                  <a:p>
                    <a:r>
                      <a:rPr lang="mn-MN"/>
                      <a:t>ҮОМШӨ орлогын дүн
5.8%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24-4474-A6EC-5AF7E5EA4F1D}"/>
                </c:ext>
              </c:extLst>
            </c:dLbl>
            <c:dLbl>
              <c:idx val="4"/>
              <c:layout>
                <c:manualLayout>
                  <c:x val="0.14823534558180507"/>
                  <c:y val="4.300160396617089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Ажилгүйдлийн даатгалын сан орлого
1.6%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24-4474-A6EC-5AF7E5EA4F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Sheet6!$B$9:$B$13</c:f>
              <c:strCache>
                <c:ptCount val="5"/>
                <c:pt idx="0">
                  <c:v>Тэтгэвэрийн даатгалын сангийн орлого</c:v>
                </c:pt>
                <c:pt idx="1">
                  <c:v>Тэтгэмжийн сангийн орлого</c:v>
                </c:pt>
                <c:pt idx="2">
                  <c:v>Эрүүл мэндийн сангийн орлого</c:v>
                </c:pt>
                <c:pt idx="3">
                  <c:v>ҮОМШӨ орлогын дүн</c:v>
                </c:pt>
                <c:pt idx="4">
                  <c:v>Ажилгүйдлийн даатгалын сан орлого</c:v>
                </c:pt>
              </c:strCache>
            </c:strRef>
          </c:cat>
          <c:val>
            <c:numRef>
              <c:f>Sheet6!$O$27:$O$31</c:f>
              <c:numCache>
                <c:formatCode>0.00</c:formatCode>
                <c:ptCount val="5"/>
                <c:pt idx="0">
                  <c:v>64.391090540931444</c:v>
                </c:pt>
                <c:pt idx="1">
                  <c:v>7.2358361915781879</c:v>
                </c:pt>
                <c:pt idx="2">
                  <c:v>20.947146576304647</c:v>
                </c:pt>
                <c:pt idx="3">
                  <c:v>5.8473490640109089</c:v>
                </c:pt>
                <c:pt idx="4">
                  <c:v>1.5785776271746768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B24-4474-A6EC-5AF7E5EA4F1D}"/>
            </c:ext>
          </c:extLst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3"/>
  <c:chart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Sheet13!$R$19:$V$19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Sheet13!$R$20:$V$20</c:f>
              <c:numCache>
                <c:formatCode>General</c:formatCode>
                <c:ptCount val="5"/>
                <c:pt idx="0">
                  <c:v>1286.8</c:v>
                </c:pt>
                <c:pt idx="1">
                  <c:v>1102.3</c:v>
                </c:pt>
                <c:pt idx="2">
                  <c:v>958.2</c:v>
                </c:pt>
                <c:pt idx="3">
                  <c:v>1694.6</c:v>
                </c:pt>
                <c:pt idx="4">
                  <c:v>2039.4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90-4930-B7AF-90A5322D3BCE}"/>
            </c:ext>
          </c:extLst>
        </c:ser>
        <c:dLbls/>
        <c:axId val="81553664"/>
        <c:axId val="83206528"/>
      </c:barChart>
      <c:catAx>
        <c:axId val="81553664"/>
        <c:scaling>
          <c:orientation val="minMax"/>
        </c:scaling>
        <c:axPos val="b"/>
        <c:numFmt formatCode="General" sourceLinked="1"/>
        <c:tickLblPos val="nextTo"/>
        <c:crossAx val="83206528"/>
        <c:crosses val="autoZero"/>
        <c:auto val="1"/>
        <c:lblAlgn val="ctr"/>
        <c:lblOffset val="100"/>
      </c:catAx>
      <c:valAx>
        <c:axId val="83206528"/>
        <c:scaling>
          <c:orientation val="minMax"/>
        </c:scaling>
        <c:delete val="1"/>
        <c:axPos val="l"/>
        <c:numFmt formatCode="General" sourceLinked="1"/>
        <c:tickLblPos val="none"/>
        <c:crossAx val="81553664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АМЬД</a:t>
            </a:r>
            <a:r>
              <a:rPr lang="mn-MN" baseline="0"/>
              <a:t> ТӨРӨЛТ ЖИЛ БҮРИЙН </a:t>
            </a:r>
            <a:r>
              <a:rPr lang="en-US" baseline="0"/>
              <a:t>I.II </a:t>
            </a:r>
            <a:r>
              <a:rPr lang="mn-MN" baseline="0"/>
              <a:t>САРААР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n-MN" baseline="0"/>
          </a:p>
        </c:rich>
      </c:tx>
      <c:layout/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682906179882579E-2"/>
          <c:y val="0.1192079207920792"/>
          <c:w val="0.74169687780740789"/>
          <c:h val="0.50718085981826522"/>
        </c:manualLayout>
      </c:layout>
      <c:area3DChart>
        <c:grouping val="standard"/>
        <c:ser>
          <c:idx val="0"/>
          <c:order val="0"/>
          <c:tx>
            <c:v>он бүрийн нэг дүгээр сар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5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</c:strLit>
          </c:cat>
          <c:val>
            <c:numRef>
              <c:f>ХБХурал!$S$2:$W$2</c:f>
              <c:numCache>
                <c:formatCode>General</c:formatCode>
                <c:ptCount val="5"/>
                <c:pt idx="0">
                  <c:v>153</c:v>
                </c:pt>
                <c:pt idx="1">
                  <c:v>144</c:v>
                </c:pt>
                <c:pt idx="2">
                  <c:v>106</c:v>
                </c:pt>
                <c:pt idx="3">
                  <c:v>97</c:v>
                </c:pt>
                <c:pt idx="4">
                  <c:v>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4B-420D-8B65-EBEAACED8F4D}"/>
            </c:ext>
          </c:extLst>
        </c:ser>
        <c:ser>
          <c:idx val="1"/>
          <c:order val="1"/>
          <c:tx>
            <c:v>он бүрийн 2 дугаар сар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5"/>
              <c:pt idx="0">
                <c:v>2014</c:v>
              </c:pt>
              <c:pt idx="1">
                <c:v>2015</c:v>
              </c:pt>
              <c:pt idx="2">
                <c:v>2016</c:v>
              </c:pt>
              <c:pt idx="3">
                <c:v>2017</c:v>
              </c:pt>
              <c:pt idx="4">
                <c:v>2018</c:v>
              </c:pt>
            </c:strLit>
          </c:cat>
          <c:val>
            <c:numRef>
              <c:f>ХБХурал!$S$3:$W$3</c:f>
              <c:numCache>
                <c:formatCode>General</c:formatCode>
                <c:ptCount val="5"/>
                <c:pt idx="0">
                  <c:v>136</c:v>
                </c:pt>
                <c:pt idx="1">
                  <c:v>120</c:v>
                </c:pt>
                <c:pt idx="2">
                  <c:v>134</c:v>
                </c:pt>
                <c:pt idx="3">
                  <c:v>98</c:v>
                </c:pt>
                <c:pt idx="4">
                  <c:v>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4B-420D-8B65-EBEAACED8F4D}"/>
            </c:ext>
          </c:extLst>
        </c:ser>
        <c:dLbls>
          <c:showVal val="1"/>
        </c:dLbls>
        <c:axId val="83695872"/>
        <c:axId val="83718144"/>
        <c:axId val="83220672"/>
      </c:area3DChart>
      <c:catAx>
        <c:axId val="8369587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18144"/>
        <c:crosses val="autoZero"/>
        <c:auto val="1"/>
        <c:lblAlgn val="ctr"/>
        <c:lblOffset val="100"/>
      </c:catAx>
      <c:valAx>
        <c:axId val="837181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95872"/>
        <c:crosses val="autoZero"/>
        <c:crossBetween val="midCat"/>
      </c:valAx>
      <c:serAx>
        <c:axId val="83220672"/>
        <c:scaling>
          <c:orientation val="minMax"/>
        </c:scaling>
        <c:delete val="1"/>
        <c:axPos val="b"/>
        <c:tickLblPos val="none"/>
        <c:crossAx val="8371814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860103512259191"/>
          <c:y val="0.2015176320781685"/>
          <c:w val="0.21151293095648271"/>
          <c:h val="0.148515890959174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НЯЛХАСИЙН</a:t>
            </a:r>
            <a:r>
              <a:rPr lang="mn-MN" baseline="0"/>
              <a:t> ЭНДЭГДЭЛ </a:t>
            </a:r>
            <a:r>
              <a:rPr lang="mn-MN" b="0" baseline="0"/>
              <a:t>САРААР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v>2014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ХБХурал!$D$7:$O$7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02-4BE6-8557-8F39B9A56F48}"/>
            </c:ext>
          </c:extLst>
        </c:ser>
        <c:ser>
          <c:idx val="1"/>
          <c:order val="1"/>
          <c:tx>
            <c:v>2015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ХБХурал!$D$8:$O$8</c:f>
              <c:numCache>
                <c:formatCode>General</c:formatCode>
                <c:ptCount val="12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7</c:v>
                </c:pt>
                <c:pt idx="9">
                  <c:v>3</c:v>
                </c:pt>
                <c:pt idx="10">
                  <c:v>0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02-4BE6-8557-8F39B9A56F48}"/>
            </c:ext>
          </c:extLst>
        </c:ser>
        <c:ser>
          <c:idx val="2"/>
          <c:order val="2"/>
          <c:tx>
            <c:v>2016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ХБХурал!$D$9:$O$9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02-4BE6-8557-8F39B9A56F48}"/>
            </c:ext>
          </c:extLst>
        </c:ser>
        <c:ser>
          <c:idx val="3"/>
          <c:order val="3"/>
          <c:tx>
            <c:v>2017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ХБХурал!$D$10:$O$10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02-4BE6-8557-8F39B9A56F48}"/>
            </c:ext>
          </c:extLst>
        </c:ser>
        <c:ser>
          <c:idx val="4"/>
          <c:order val="4"/>
          <c:tx>
            <c:v>2018</c:v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ХБХурал!$D$11:$O$11</c:f>
              <c:numCache>
                <c:formatCode>General</c:formatCode>
                <c:ptCount val="12"/>
                <c:pt idx="0">
                  <c:v>1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02-4BE6-8557-8F39B9A56F48}"/>
            </c:ext>
          </c:extLst>
        </c:ser>
        <c:dLbls>
          <c:showVal val="1"/>
        </c:dLbls>
        <c:marker val="1"/>
        <c:axId val="49199744"/>
        <c:axId val="49209728"/>
      </c:lineChart>
      <c:catAx>
        <c:axId val="491997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09728"/>
        <c:crosses val="autoZero"/>
        <c:auto val="1"/>
        <c:lblAlgn val="ctr"/>
        <c:lblOffset val="100"/>
      </c:catAx>
      <c:valAx>
        <c:axId val="492097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9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mn-MN">
                <a:solidFill>
                  <a:schemeClr val="dk1"/>
                </a:solidFill>
                <a:latin typeface="+mn-lt"/>
                <a:ea typeface="+mn-ea"/>
                <a:cs typeface="+mn-cs"/>
              </a:rPr>
              <a:t>халдварт</a:t>
            </a:r>
            <a:r>
              <a:rPr lang="mn-MN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өвчнөөр өвчлөгчид,сараар</a:t>
            </a:r>
            <a:endParaRPr lang="en-US"/>
          </a:p>
        </c:rich>
      </c:tx>
      <c:layout/>
      <c:spPr>
        <a:solidFill>
          <a:schemeClr val="lt1"/>
        </a:solidFill>
        <a:ln w="25400" cap="flat" cmpd="sng" algn="ctr">
          <a:noFill/>
          <a:prstDash val="solid"/>
        </a:ln>
        <a:effectLst/>
      </c:spPr>
    </c:title>
    <c:plotArea>
      <c:layout/>
      <c:lineChart>
        <c:grouping val="standard"/>
        <c:ser>
          <c:idx val="0"/>
          <c:order val="0"/>
          <c:tx>
            <c:v>Халдварт, өвчнөөр өвчлөгчид, сараар</c:v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'ХБХурал-2'!$A$9:$AL$9</c:f>
              <c:strCache>
                <c:ptCount val="38"/>
                <c:pt idx="0">
                  <c:v>2015.I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2016.I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V</c:v>
                </c:pt>
                <c:pt idx="17">
                  <c:v>VI</c:v>
                </c:pt>
                <c:pt idx="18">
                  <c:v>VII</c:v>
                </c:pt>
                <c:pt idx="19">
                  <c:v>VIII</c:v>
                </c:pt>
                <c:pt idx="20">
                  <c:v>IX</c:v>
                </c:pt>
                <c:pt idx="21">
                  <c:v>X</c:v>
                </c:pt>
                <c:pt idx="22">
                  <c:v>XI</c:v>
                </c:pt>
                <c:pt idx="23">
                  <c:v>XII</c:v>
                </c:pt>
                <c:pt idx="24">
                  <c:v>2017.I</c:v>
                </c:pt>
                <c:pt idx="25">
                  <c:v>II</c:v>
                </c:pt>
                <c:pt idx="26">
                  <c:v>III</c:v>
                </c:pt>
                <c:pt idx="27">
                  <c:v>IV</c:v>
                </c:pt>
                <c:pt idx="28">
                  <c:v>V</c:v>
                </c:pt>
                <c:pt idx="29">
                  <c:v>VI</c:v>
                </c:pt>
                <c:pt idx="30">
                  <c:v>VII</c:v>
                </c:pt>
                <c:pt idx="31">
                  <c:v>VIII</c:v>
                </c:pt>
                <c:pt idx="32">
                  <c:v>IX</c:v>
                </c:pt>
                <c:pt idx="33">
                  <c:v>X</c:v>
                </c:pt>
                <c:pt idx="34">
                  <c:v>XI</c:v>
                </c:pt>
                <c:pt idx="35">
                  <c:v>XII</c:v>
                </c:pt>
                <c:pt idx="36">
                  <c:v>2018.I</c:v>
                </c:pt>
                <c:pt idx="37">
                  <c:v>II</c:v>
                </c:pt>
              </c:strCache>
            </c:strRef>
          </c:cat>
          <c:val>
            <c:numRef>
              <c:f>'ХБХурал-2'!$A$11:$AL$11</c:f>
              <c:numCache>
                <c:formatCode>General</c:formatCode>
                <c:ptCount val="38"/>
                <c:pt idx="0">
                  <c:v>59</c:v>
                </c:pt>
                <c:pt idx="1">
                  <c:v>37</c:v>
                </c:pt>
                <c:pt idx="2">
                  <c:v>45</c:v>
                </c:pt>
                <c:pt idx="3">
                  <c:v>49</c:v>
                </c:pt>
                <c:pt idx="4">
                  <c:v>51</c:v>
                </c:pt>
                <c:pt idx="5">
                  <c:v>75</c:v>
                </c:pt>
                <c:pt idx="6">
                  <c:v>15</c:v>
                </c:pt>
                <c:pt idx="7">
                  <c:v>29</c:v>
                </c:pt>
                <c:pt idx="8">
                  <c:v>39</c:v>
                </c:pt>
                <c:pt idx="9">
                  <c:v>44</c:v>
                </c:pt>
                <c:pt idx="10">
                  <c:v>25</c:v>
                </c:pt>
                <c:pt idx="11">
                  <c:v>37</c:v>
                </c:pt>
                <c:pt idx="12">
                  <c:v>28</c:v>
                </c:pt>
                <c:pt idx="13">
                  <c:v>33</c:v>
                </c:pt>
                <c:pt idx="14">
                  <c:v>65</c:v>
                </c:pt>
                <c:pt idx="15">
                  <c:v>144</c:v>
                </c:pt>
                <c:pt idx="16">
                  <c:v>120</c:v>
                </c:pt>
                <c:pt idx="17">
                  <c:v>48</c:v>
                </c:pt>
                <c:pt idx="18">
                  <c:v>30</c:v>
                </c:pt>
                <c:pt idx="19">
                  <c:v>40</c:v>
                </c:pt>
                <c:pt idx="20">
                  <c:v>34</c:v>
                </c:pt>
                <c:pt idx="21">
                  <c:v>93</c:v>
                </c:pt>
                <c:pt idx="22">
                  <c:v>80</c:v>
                </c:pt>
                <c:pt idx="23">
                  <c:v>76</c:v>
                </c:pt>
                <c:pt idx="24">
                  <c:v>70</c:v>
                </c:pt>
                <c:pt idx="25">
                  <c:v>36</c:v>
                </c:pt>
                <c:pt idx="26">
                  <c:v>52</c:v>
                </c:pt>
                <c:pt idx="27">
                  <c:v>47</c:v>
                </c:pt>
                <c:pt idx="28">
                  <c:v>49</c:v>
                </c:pt>
                <c:pt idx="29">
                  <c:v>54</c:v>
                </c:pt>
                <c:pt idx="30">
                  <c:v>32</c:v>
                </c:pt>
                <c:pt idx="31">
                  <c:v>17</c:v>
                </c:pt>
                <c:pt idx="32">
                  <c:v>31</c:v>
                </c:pt>
                <c:pt idx="33">
                  <c:v>15</c:v>
                </c:pt>
                <c:pt idx="34">
                  <c:v>30</c:v>
                </c:pt>
                <c:pt idx="35">
                  <c:v>24</c:v>
                </c:pt>
                <c:pt idx="36">
                  <c:v>26</c:v>
                </c:pt>
                <c:pt idx="37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2C-4A13-966A-15954C9559AD}"/>
            </c:ext>
          </c:extLst>
        </c:ser>
        <c:ser>
          <c:idx val="1"/>
          <c:order val="1"/>
          <c:tx>
            <c:v>улаан бурхан</c:v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'ХБХурал-2'!$A$9:$AL$9</c:f>
              <c:strCache>
                <c:ptCount val="38"/>
                <c:pt idx="0">
                  <c:v>2015.I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2016.I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V</c:v>
                </c:pt>
                <c:pt idx="17">
                  <c:v>VI</c:v>
                </c:pt>
                <c:pt idx="18">
                  <c:v>VII</c:v>
                </c:pt>
                <c:pt idx="19">
                  <c:v>VIII</c:v>
                </c:pt>
                <c:pt idx="20">
                  <c:v>IX</c:v>
                </c:pt>
                <c:pt idx="21">
                  <c:v>X</c:v>
                </c:pt>
                <c:pt idx="22">
                  <c:v>XI</c:v>
                </c:pt>
                <c:pt idx="23">
                  <c:v>XII</c:v>
                </c:pt>
                <c:pt idx="24">
                  <c:v>2017.I</c:v>
                </c:pt>
                <c:pt idx="25">
                  <c:v>II</c:v>
                </c:pt>
                <c:pt idx="26">
                  <c:v>III</c:v>
                </c:pt>
                <c:pt idx="27">
                  <c:v>IV</c:v>
                </c:pt>
                <c:pt idx="28">
                  <c:v>V</c:v>
                </c:pt>
                <c:pt idx="29">
                  <c:v>VI</c:v>
                </c:pt>
                <c:pt idx="30">
                  <c:v>VII</c:v>
                </c:pt>
                <c:pt idx="31">
                  <c:v>VIII</c:v>
                </c:pt>
                <c:pt idx="32">
                  <c:v>IX</c:v>
                </c:pt>
                <c:pt idx="33">
                  <c:v>X</c:v>
                </c:pt>
                <c:pt idx="34">
                  <c:v>XI</c:v>
                </c:pt>
                <c:pt idx="35">
                  <c:v>XII</c:v>
                </c:pt>
                <c:pt idx="36">
                  <c:v>2018.I</c:v>
                </c:pt>
                <c:pt idx="37">
                  <c:v>II</c:v>
                </c:pt>
              </c:strCache>
            </c:strRef>
          </c:cat>
          <c:val>
            <c:numRef>
              <c:f>'ХБХурал-2'!$A$12:$AL$12</c:f>
              <c:numCache>
                <c:formatCode>General</c:formatCode>
                <c:ptCount val="38"/>
                <c:pt idx="15">
                  <c:v>1</c:v>
                </c:pt>
                <c:pt idx="16">
                  <c:v>18</c:v>
                </c:pt>
                <c:pt idx="17">
                  <c:v>41</c:v>
                </c:pt>
                <c:pt idx="24">
                  <c:v>1</c:v>
                </c:pt>
                <c:pt idx="25">
                  <c:v>6</c:v>
                </c:pt>
                <c:pt idx="26">
                  <c:v>15</c:v>
                </c:pt>
                <c:pt idx="27">
                  <c:v>74</c:v>
                </c:pt>
                <c:pt idx="28">
                  <c:v>58</c:v>
                </c:pt>
                <c:pt idx="29">
                  <c:v>12</c:v>
                </c:pt>
                <c:pt idx="30">
                  <c:v>7</c:v>
                </c:pt>
                <c:pt idx="31">
                  <c:v>1</c:v>
                </c:pt>
                <c:pt idx="3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2C-4A13-966A-15954C9559AD}"/>
            </c:ext>
          </c:extLst>
        </c:ser>
        <c:dLbls/>
        <c:marker val="1"/>
        <c:axId val="49325952"/>
        <c:axId val="49327488"/>
      </c:lineChart>
      <c:catAx>
        <c:axId val="4932595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27488"/>
        <c:crosses val="autoZero"/>
        <c:auto val="1"/>
        <c:lblAlgn val="ctr"/>
        <c:lblOffset val="100"/>
      </c:catAx>
      <c:valAx>
        <c:axId val="493274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2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mn-MN" sz="1600">
                <a:latin typeface="Arial" pitchFamily="34" charset="0"/>
                <a:cs typeface="Arial" pitchFamily="34" charset="0"/>
              </a:rPr>
              <a:t>Бүртгэгдсэн гэмт хэрэг, жилийн бүрийн эхний</a:t>
            </a:r>
            <a:r>
              <a:rPr lang="mn-MN" sz="1600" baseline="0">
                <a:latin typeface="Arial" pitchFamily="34" charset="0"/>
                <a:cs typeface="Arial" pitchFamily="34" charset="0"/>
              </a:rPr>
              <a:t> 2 сарын байдлаар </a:t>
            </a:r>
            <a:endParaRPr lang="en-US" sz="16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'gemt hereg 5 jileer'!$P$13:$S$13</c:f>
              <c:strCache>
                <c:ptCount val="4"/>
                <c:pt idx="0">
                  <c:v>2015 I-II</c:v>
                </c:pt>
                <c:pt idx="1">
                  <c:v>2016 I-II</c:v>
                </c:pt>
                <c:pt idx="2">
                  <c:v>2017 I-II</c:v>
                </c:pt>
                <c:pt idx="3">
                  <c:v>2018 I-II</c:v>
                </c:pt>
              </c:strCache>
            </c:strRef>
          </c:cat>
          <c:val>
            <c:numRef>
              <c:f>'gemt hereg 5 jileer'!$P$14:$S$14</c:f>
              <c:numCache>
                <c:formatCode>General</c:formatCode>
                <c:ptCount val="4"/>
                <c:pt idx="0">
                  <c:v>40</c:v>
                </c:pt>
                <c:pt idx="1">
                  <c:v>44</c:v>
                </c:pt>
                <c:pt idx="2">
                  <c:v>27</c:v>
                </c:pt>
                <c:pt idx="3">
                  <c:v>27</c:v>
                </c:pt>
              </c:numCache>
            </c:numRef>
          </c:val>
        </c:ser>
        <c:dLbls>
          <c:showVal val="1"/>
        </c:dLbls>
        <c:gapWidth val="95"/>
        <c:overlap val="100"/>
        <c:axId val="97916800"/>
        <c:axId val="98185216"/>
      </c:barChart>
      <c:catAx>
        <c:axId val="979168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185216"/>
        <c:crosses val="autoZero"/>
        <c:auto val="1"/>
        <c:lblAlgn val="ctr"/>
        <c:lblOffset val="100"/>
      </c:catAx>
      <c:valAx>
        <c:axId val="98185216"/>
        <c:scaling>
          <c:orientation val="minMax"/>
        </c:scaling>
        <c:delete val="1"/>
        <c:axPos val="l"/>
        <c:numFmt formatCode="General" sourceLinked="1"/>
        <c:tickLblPos val="none"/>
        <c:crossAx val="9791680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5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Гэмт хэргийн улмаас гэмтсэн,</a:t>
            </a:r>
            <a:r>
              <a:rPr lang="en-US" sz="1400">
                <a:latin typeface="Arial" pitchFamily="34" charset="0"/>
                <a:cs typeface="Arial" pitchFamily="34" charset="0"/>
              </a:rPr>
              <a:t> </a:t>
            </a:r>
            <a:r>
              <a:rPr lang="mn-MN" sz="1400">
                <a:latin typeface="Arial" pitchFamily="34" charset="0"/>
                <a:cs typeface="Arial" pitchFamily="34" charset="0"/>
              </a:rPr>
              <a:t>нас барсан  хүн, </a:t>
            </a:r>
            <a:r>
              <a:rPr lang="en-US" sz="1400">
                <a:latin typeface="Arial" pitchFamily="34" charset="0"/>
                <a:cs typeface="Arial" pitchFamily="34" charset="0"/>
              </a:rPr>
              <a:t> </a:t>
            </a:r>
            <a:r>
              <a:rPr lang="mn-MN" sz="1400">
                <a:latin typeface="Arial" pitchFamily="34" charset="0"/>
                <a:cs typeface="Arial" pitchFamily="34" charset="0"/>
              </a:rPr>
              <a:t>эхний 2 сар</a:t>
            </a:r>
          </a:p>
        </c:rich>
      </c:tx>
      <c:layout>
        <c:manualLayout>
          <c:xMode val="edge"/>
          <c:yMode val="edge"/>
          <c:x val="0.1431771653543307"/>
          <c:y val="6.9020122484689417E-2"/>
        </c:manualLayout>
      </c:layout>
    </c:title>
    <c:plotArea>
      <c:layout>
        <c:manualLayout>
          <c:layoutTarget val="inner"/>
          <c:xMode val="edge"/>
          <c:yMode val="edge"/>
          <c:x val="7.2279090113735803E-2"/>
          <c:y val="0.33482429279673692"/>
          <c:w val="0.89988623435722359"/>
          <c:h val="0.40740178490352535"/>
        </c:manualLayout>
      </c:layout>
      <c:barChart>
        <c:barDir val="col"/>
        <c:grouping val="clustered"/>
        <c:ser>
          <c:idx val="2"/>
          <c:order val="2"/>
          <c:tx>
            <c:strRef>
              <c:f>'gemt hereg 5 jileer'!$L$22</c:f>
              <c:strCache>
                <c:ptCount val="1"/>
                <c:pt idx="0">
                  <c:v>Гэмтсэн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'gemt hereg 5 jileer'!$Q$13:$S$13</c:f>
              <c:strCache>
                <c:ptCount val="3"/>
                <c:pt idx="0">
                  <c:v>2016 I-II</c:v>
                </c:pt>
                <c:pt idx="1">
                  <c:v>2017 I-II</c:v>
                </c:pt>
                <c:pt idx="2">
                  <c:v>2018 I-II</c:v>
                </c:pt>
              </c:strCache>
            </c:strRef>
          </c:cat>
          <c:val>
            <c:numRef>
              <c:f>'gemt hereg 5 jileer'!$N$27:$P$27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8</c:v>
                </c:pt>
              </c:numCache>
            </c:numRef>
          </c:val>
        </c:ser>
        <c:ser>
          <c:idx val="3"/>
          <c:order val="3"/>
          <c:tx>
            <c:strRef>
              <c:f>'gemt hereg 5 jileer'!$L$24</c:f>
              <c:strCache>
                <c:ptCount val="1"/>
                <c:pt idx="0">
                  <c:v>Нас барсан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'gemt hereg 5 jileer'!$Q$13:$S$13</c:f>
              <c:strCache>
                <c:ptCount val="3"/>
                <c:pt idx="0">
                  <c:v>2016 I-II</c:v>
                </c:pt>
                <c:pt idx="1">
                  <c:v>2017 I-II</c:v>
                </c:pt>
                <c:pt idx="2">
                  <c:v>2018 I-II</c:v>
                </c:pt>
              </c:strCache>
            </c:strRef>
          </c:cat>
          <c:val>
            <c:numRef>
              <c:f>'gemt hereg 5 jileer'!$N$28:$P$28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0"/>
          <c:order val="0"/>
          <c:tx>
            <c:strRef>
              <c:f>[1]taniltsuulga!$M$31</c:f>
              <c:strCache>
                <c:ptCount val="1"/>
                <c:pt idx="0">
                  <c:v>#REF!</c:v>
                </c:pt>
              </c:strCache>
            </c:strRef>
          </c:tx>
          <c:dLbls>
            <c:delete val="1"/>
          </c:dLbls>
          <c:cat>
            <c:strRef>
              <c:f>'gemt hereg 5 jileer'!$Q$13:$S$13</c:f>
              <c:strCache>
                <c:ptCount val="3"/>
                <c:pt idx="0">
                  <c:v>2016 I-II</c:v>
                </c:pt>
                <c:pt idx="1">
                  <c:v>2017 I-II</c:v>
                </c:pt>
                <c:pt idx="2">
                  <c:v>2018 I-II</c:v>
                </c:pt>
              </c:strCache>
            </c:strRef>
          </c:cat>
          <c:val>
            <c:numRef>
              <c:f>[1]taniltsuulga!$N$31:$P$31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[1]taniltsuulga!$M$32</c:f>
              <c:strCache>
                <c:ptCount val="1"/>
                <c:pt idx="0">
                  <c:v>#REF!</c:v>
                </c:pt>
              </c:strCache>
            </c:strRef>
          </c:tx>
          <c:dLbls>
            <c:delete val="1"/>
          </c:dLbls>
          <c:cat>
            <c:strRef>
              <c:f>'gemt hereg 5 jileer'!$Q$13:$S$13</c:f>
              <c:strCache>
                <c:ptCount val="3"/>
                <c:pt idx="0">
                  <c:v>2016 I-II</c:v>
                </c:pt>
                <c:pt idx="1">
                  <c:v>2017 I-II</c:v>
                </c:pt>
                <c:pt idx="2">
                  <c:v>2018 I-II</c:v>
                </c:pt>
              </c:strCache>
            </c:strRef>
          </c:cat>
          <c:val>
            <c:numRef>
              <c:f>[1]taniltsuulga!$N$32:$P$32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50"/>
        <c:overlap val="-25"/>
        <c:axId val="98231040"/>
        <c:axId val="98232576"/>
      </c:barChart>
      <c:catAx>
        <c:axId val="98231040"/>
        <c:scaling>
          <c:orientation val="minMax"/>
        </c:scaling>
        <c:axPos val="b"/>
        <c:numFmt formatCode="0" sourceLinked="1"/>
        <c:majorTickMark val="none"/>
        <c:tickLblPos val="nextTo"/>
        <c:txPr>
          <a:bodyPr rot="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232576"/>
        <c:crosses val="autoZero"/>
        <c:auto val="1"/>
        <c:lblAlgn val="ctr"/>
        <c:lblOffset val="100"/>
      </c:catAx>
      <c:valAx>
        <c:axId val="98232576"/>
        <c:scaling>
          <c:orientation val="minMax"/>
        </c:scaling>
        <c:delete val="1"/>
        <c:axPos val="l"/>
        <c:numFmt formatCode="General" sourceLinked="1"/>
        <c:tickLblPos val="none"/>
        <c:crossAx val="98231040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r>
              <a:rPr lang="mn-MN"/>
              <a:t>Зүй</a:t>
            </a:r>
            <a:r>
              <a:rPr lang="mn-MN" baseline="0"/>
              <a:t> бусаар х</a:t>
            </a:r>
            <a:r>
              <a:rPr lang="mn-MN"/>
              <a:t>орогдсон том мал, эхний </a:t>
            </a:r>
            <a:r>
              <a:rPr lang="en-US"/>
              <a:t>II </a:t>
            </a:r>
            <a:r>
              <a:rPr lang="mn-MN"/>
              <a:t>сард, толгой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Хорогдсон том мал, 1 дүгээр улирал, мянган толгой</c:v>
          </c:tx>
          <c:marker>
            <c:symbol val="none"/>
          </c:marker>
          <c:dLbls>
            <c:dLbl>
              <c:idx val="0"/>
              <c:layout>
                <c:manualLayout>
                  <c:x val="-5.2527216706607323E-2"/>
                  <c:y val="-8.72913767678813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74-4877-97E4-FC7388E41EAF}"/>
                </c:ext>
              </c:extLst>
            </c:dLbl>
            <c:dLbl>
              <c:idx val="1"/>
              <c:layout>
                <c:manualLayout>
                  <c:x val="-3.7045532351934272E-2"/>
                  <c:y val="-7.10967065164944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74-4877-97E4-FC7388E41EAF}"/>
                </c:ext>
              </c:extLst>
            </c:dLbl>
            <c:dLbl>
              <c:idx val="2"/>
              <c:layout>
                <c:manualLayout>
                  <c:x val="-4.7430332078055464E-2"/>
                  <c:y val="-4.93464782792992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74-4877-97E4-FC7388E41EAF}"/>
                </c:ext>
              </c:extLst>
            </c:dLbl>
            <c:dLbl>
              <c:idx val="3"/>
              <c:layout>
                <c:manualLayout>
                  <c:x val="-3.3207234965194572E-2"/>
                  <c:y val="-0.1156496568896136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74-4877-97E4-FC7388E41EAF}"/>
                </c:ext>
              </c:extLst>
            </c:dLbl>
            <c:dLbl>
              <c:idx val="4"/>
              <c:layout>
                <c:manualLayout>
                  <c:x val="-5.3547523427041523E-3"/>
                  <c:y val="-1.47058823529410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74-4877-97E4-FC7388E41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Sheet3!$D$18:$D$22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Sheet3!$E$18:$E$22</c:f>
              <c:numCache>
                <c:formatCode>General</c:formatCode>
                <c:ptCount val="5"/>
                <c:pt idx="0">
                  <c:v>7395</c:v>
                </c:pt>
                <c:pt idx="1">
                  <c:v>1294</c:v>
                </c:pt>
                <c:pt idx="2">
                  <c:v>47787</c:v>
                </c:pt>
                <c:pt idx="3">
                  <c:v>8325</c:v>
                </c:pt>
                <c:pt idx="4">
                  <c:v>70048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74-4877-97E4-FC7388E41EAF}"/>
            </c:ext>
          </c:extLst>
        </c:ser>
        <c:dLbls>
          <c:showVal val="1"/>
        </c:dLbls>
        <c:marker val="1"/>
        <c:axId val="49715456"/>
        <c:axId val="49745920"/>
      </c:lineChart>
      <c:catAx>
        <c:axId val="497154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745920"/>
        <c:crosses val="autoZero"/>
        <c:auto val="1"/>
        <c:lblAlgn val="ctr"/>
        <c:lblOffset val="100"/>
      </c:catAx>
      <c:valAx>
        <c:axId val="497459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49715456"/>
        <c:crosses val="autoZero"/>
        <c:crossBetween val="between"/>
      </c:valAx>
    </c:plotArea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566" y="3271686"/>
            <a:ext cx="8017176" cy="309983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99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02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AFDBB-8DB3-448B-BA3C-0DD2AF2CB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80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vlel hu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17177" y="3505200"/>
            <a:ext cx="2786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4000" b="1" dirty="0" smtClean="0">
                <a:solidFill>
                  <a:srgbClr val="0A2882"/>
                </a:solidFill>
                <a:latin typeface="Arial"/>
              </a:rPr>
              <a:t>2018 II </a:t>
            </a:r>
            <a:r>
              <a:rPr lang="mn-MN" sz="4000" b="1" dirty="0" smtClean="0">
                <a:solidFill>
                  <a:srgbClr val="0A2882"/>
                </a:solidFill>
                <a:latin typeface="Arial"/>
              </a:rPr>
              <a:t>сар</a:t>
            </a:r>
            <a:endParaRPr lang="mn-MN" sz="4000" b="1" dirty="0">
              <a:solidFill>
                <a:srgbClr val="0A288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marR="0" lvl="0" indent="-5143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mn-M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МАКРО ЭДИЙН ЗАСГИЙН ҮЗҮҮЛЭЛТ- Хэрэглээний үнийн индекс</a:t>
            </a:r>
            <a:endParaRPr kumimoji="0" lang="mn-M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0" y="99060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mn-MN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ХЭРЭГЛЭЭНИЙ БАРАА, ҮЙЛЧИЛГЭЭНИЙ ҮНИЙН ИНДЕКС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0" y="990600"/>
            <a:ext cx="0" cy="45720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57801" y="1523997"/>
          <a:ext cx="6324599" cy="3962403"/>
        </p:xfrm>
        <a:graphic>
          <a:graphicData uri="http://schemas.openxmlformats.org/drawingml/2006/table">
            <a:tbl>
              <a:tblPr/>
              <a:tblGrid>
                <a:gridCol w="4099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6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6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6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328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Завхан аймгийн хэрэглээний үнийн индекс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2018.02 / 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2018.02/ 2017.02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2018.02/ 2017.12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2018.02/ 2018.01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01.   ХYНСНИЙ БАРАА, СОГТУУРУУЛАХ БУС УНДАА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02.   СОГТУУРУУЛАХ УНДАА, ТАМХИ, МАНСУУРУУЛАХ БОДИС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03.    ХУВЦАС, БӨС БАРАА, ГУТАЛ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04.    ОРОН СУУЦ, УС, ЦАХИЛГААН, ХИЙН БОЛОН БУСАД Т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ЛШ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05.    ГЭР АХУЙН ТАВИЛГА, ГЭР АХУЙН БАРАА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06.    ЭМ, ТАРИА, ЭМНЭЛГИЙН YЙЛЧИЛГЭЭ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07.    ТЭЭВЭР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08.    ХОЛБООНЫ ХЭРЭГСЭЛ, ШУУДАНГИЙН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09.    АМРАЛТ, ЧӨЛӨӨТ ЦАГ, СОЁЛЫН БАРАА,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    БОЛОВСРОЛЫН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7931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    ЗОЧИД БУУДАЛ, НИЙТИЙН ХООЛ, ДОТУУР БАЙРНЫ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9266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    БУСАД БАРАА,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66800"/>
            <a:ext cx="35909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5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1219200" y="388938"/>
            <a:ext cx="10134600" cy="461962"/>
          </a:xfrm>
          <a:solidFill>
            <a:srgbClr val="DC7D0F"/>
          </a:solidFill>
        </p:spPr>
        <p:txBody>
          <a:bodyPr rtlCol="0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Хөдөө аж ахуй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295400" y="1295400"/>
            <a:ext cx="5105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mn-MN" sz="17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-р сарын 1-ний  байдлаар аймгийн дүнгээр 70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.0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 мянган том мал зүй бусаар хорогдоод байгаа нь өнгөрсөн оны мөн үеэс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8.4 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 дахин буюу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61.7 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мянган толгойгоор  өссөн  байна. Нийт хорогдолд хээлтэгчийн хорогдол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9.3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 хув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ь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, бог малын хорогдол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96.3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 хувь, бод малын хорогдол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3.7</a:t>
            </a:r>
            <a:r>
              <a:rPr lang="mn-MN" sz="1700" dirty="0" smtClean="0">
                <a:latin typeface="Arial" pitchFamily="34" charset="0"/>
                <a:cs typeface="Arial" pitchFamily="34" charset="0"/>
              </a:rPr>
              <a:t> хувийг тус тус эзэлж байна.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en-US" sz="1600" dirty="0"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62200" y="990600"/>
          <a:ext cx="3124200" cy="3048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ТОМ МАЛЫН ЗҮЙ БУС ХОРОГДОЛ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629400" y="9144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mn-MN" sz="1400" b="1" dirty="0">
                <a:latin typeface="Arial" charset="0"/>
                <a:cs typeface="Arial" charset="0"/>
              </a:rPr>
              <a:t>ЗҮЙ БУСААР ХОРОГДСОН ТОМ МАЛ</a:t>
            </a:r>
            <a:r>
              <a:rPr lang="mn-MN" sz="1400" dirty="0">
                <a:latin typeface="Arial" charset="0"/>
                <a:cs typeface="Arial" charset="0"/>
              </a:rPr>
              <a:t>, төрлөөр, аймгийн дүнгээр, жил бүрийн эхний </a:t>
            </a:r>
            <a:r>
              <a:rPr lang="en-US" sz="1400" dirty="0" smtClean="0">
                <a:latin typeface="Arial" charset="0"/>
                <a:cs typeface="Arial" charset="0"/>
              </a:rPr>
              <a:t>II </a:t>
            </a:r>
            <a:r>
              <a:rPr lang="mn-MN" sz="1400" dirty="0">
                <a:latin typeface="Arial" charset="0"/>
                <a:cs typeface="Arial" charset="0"/>
              </a:rPr>
              <a:t>сард, толгой</a:t>
            </a:r>
            <a:endParaRPr lang="en-US" sz="1400" dirty="0">
              <a:latin typeface="Arial" charset="0"/>
              <a:cs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629400" y="1447800"/>
          <a:ext cx="4724400" cy="1676401"/>
        </p:xfrm>
        <a:graphic>
          <a:graphicData uri="http://schemas.openxmlformats.org/drawingml/2006/table">
            <a:tbl>
              <a:tblPr/>
              <a:tblGrid>
                <a:gridCol w="899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4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48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4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157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 I-II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 I-II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2018 I-II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80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Бүгд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47787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8325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70048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80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Адуу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716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80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Үхэр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1845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80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Тэмээ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80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Хонь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18357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25221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80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Ямаа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26165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42263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133600" y="3505200"/>
          <a:ext cx="87630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838200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АЖ ҮЙЛДВЭРИЙН НИЙТ ҮЙЛДВЭРЛЭЛ, салбараар, өссөн дүнгээр,сая төгрөг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802172"/>
            <a:ext cx="838200" cy="8382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95400" y="1440249"/>
            <a:ext cx="373380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	                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АЖ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ҮЙЛДВЭР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  	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бүтээгдэхүүний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сарын 1-ний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үнээр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2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тэрбум 577,5 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оос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7.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205,7 сая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төгрөгөөр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буурсан  байна. Нийт үйлдвэрлэлээс ААНэгжийн үйлдвэрлэл нь 1тэрбум 821,7 сая төгрөг, иргэдийн үйлдвэрлэл нь 755,8 сая төгрөг болсон байна.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81600" y="1447800"/>
            <a:ext cx="0" cy="19812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3429000"/>
            <a:ext cx="9982200" cy="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5982717"/>
              </p:ext>
            </p:extLst>
          </p:nvPr>
        </p:nvGraphicFramePr>
        <p:xfrm>
          <a:off x="5334000" y="1316102"/>
          <a:ext cx="6019798" cy="2067419"/>
        </p:xfrm>
        <a:graphic>
          <a:graphicData uri="http://schemas.openxmlformats.org/drawingml/2006/table">
            <a:tbl>
              <a:tblPr/>
              <a:tblGrid>
                <a:gridCol w="1596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71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04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3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49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2096.8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2628.9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2030.1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2783.2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2577.5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92.6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666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Боловсруулах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1390.2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911.9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65.6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079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1385.9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1615.4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1665.6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119.6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42600" y="1371600"/>
            <a:ext cx="711200" cy="5334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00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1371600" y="3581400"/>
          <a:ext cx="9982200" cy="282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1250370"/>
              </p:ext>
            </p:extLst>
          </p:nvPr>
        </p:nvGraphicFramePr>
        <p:xfrm>
          <a:off x="1219199" y="1371600"/>
          <a:ext cx="10624038" cy="4724399"/>
        </p:xfrm>
        <a:graphic>
          <a:graphicData uri="http://schemas.openxmlformats.org/drawingml/2006/table">
            <a:tbl>
              <a:tblPr/>
              <a:tblGrid>
                <a:gridCol w="3480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5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5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52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5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58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57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7775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2015 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2016 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II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22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"/>
                        </a:rPr>
                        <a:t>ХҮН АМ, НИЙГМИЙН СТАТИСТИКИЙН ҮЗҮҮЛЭЛТҮҮД</a:t>
                      </a:r>
                      <a:endParaRPr lang="ru-RU" sz="18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87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latin typeface="Arial"/>
                        </a:rPr>
                        <a:t>Төрсөн хүүхэд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120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134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98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232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236.7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102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 dirty="0">
                          <a:latin typeface="Arial"/>
                        </a:rPr>
                        <a:t>Бүртгэлтэй ажилгүй иргэд,             </a:t>
                      </a:r>
                      <a:r>
                        <a:rPr lang="en-US" sz="1800" b="0" i="0" u="none" strike="noStrike" baseline="0" dirty="0" smtClean="0">
                          <a:latin typeface="Arial"/>
                        </a:rPr>
                        <a:t> 11 </a:t>
                      </a:r>
                      <a:r>
                        <a:rPr lang="mn-MN" sz="1800" b="0" i="0" u="none" strike="noStrike" baseline="0" dirty="0" smtClean="0">
                          <a:latin typeface="Arial"/>
                        </a:rPr>
                        <a:t>дугаар </a:t>
                      </a:r>
                      <a:r>
                        <a:rPr lang="mn-MN" sz="1800" b="0" i="0" u="none" strike="noStrike" dirty="0" smtClean="0">
                          <a:latin typeface="Arial"/>
                        </a:rPr>
                        <a:t>сарын </a:t>
                      </a:r>
                      <a:r>
                        <a:rPr lang="mn-MN" sz="1800" b="0" i="0" u="none" strike="noStrike" dirty="0">
                          <a:latin typeface="Arial"/>
                        </a:rPr>
                        <a:t>эцэст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1172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955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1118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1749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156.4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12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latin typeface="Arial"/>
                        </a:rPr>
                        <a:t>Халдварт өвчнөөр өвчлөгчид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37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33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106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41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38.6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428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Бүртгэгдсэн гэмт хэрэг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>
                          <a:latin typeface="Arial"/>
                        </a:rPr>
                        <a:t>тохиолдлын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latin typeface="Arial"/>
                        </a:rPr>
                        <a:t>40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latin typeface="Arial"/>
                        </a:rPr>
                        <a:t>44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latin typeface="Arial"/>
                        </a:rPr>
                        <a:t>27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latin typeface="Arial"/>
                        </a:rPr>
                        <a:t>27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5490" y="1752600"/>
            <a:ext cx="190499" cy="1956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60C0CC9-77C9-4D11-9C2F-903EDF477596}"/>
              </a:ext>
            </a:extLst>
          </p:cNvPr>
          <p:cNvCxnSpPr>
            <a:endCxn id="5" idx="1"/>
          </p:cNvCxnSpPr>
          <p:nvPr/>
        </p:nvCxnSpPr>
        <p:spPr>
          <a:xfrm>
            <a:off x="10682652" y="1850415"/>
            <a:ext cx="1022838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1" y="1219201"/>
          <a:ext cx="10820401" cy="4000400"/>
        </p:xfrm>
        <a:graphic>
          <a:graphicData uri="http://schemas.openxmlformats.org/drawingml/2006/table">
            <a:tbl>
              <a:tblPr/>
              <a:tblGrid>
                <a:gridCol w="3545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5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5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5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5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5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73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8384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2015 I-II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2016 I-II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I-II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I-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83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ЭДИЙН ЗАСГИЙН СТАТИСТИКИЙН ҮЗҮҮЛЭЛТҮҮД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38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>
                          <a:latin typeface="Arial"/>
                        </a:rPr>
                        <a:t>Аж үйлдвэрийн салбарын нийт үйлдвэрлэл: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төгрөг</a:t>
                      </a:r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2628.9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2030.1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2783.2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2577.5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 smtClean="0">
                        <a:latin typeface="Arial"/>
                      </a:endParaRPr>
                    </a:p>
                    <a:p>
                      <a:pPr algn="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92.6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192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1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484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latin typeface="Arial"/>
                        </a:rPr>
                        <a:t>Үүнээс: </a:t>
                      </a:r>
                    </a:p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latin typeface="Arial"/>
                        </a:rPr>
                        <a:t>      </a:t>
                      </a:r>
                      <a:r>
                        <a:rPr lang="mn-MN" sz="16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- 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1013.5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1188.0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1390.2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911.9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65.6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8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>
                          <a:latin typeface="Arial"/>
                        </a:rPr>
                        <a:t>     - 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1615.4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1499.6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1393.0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1665.6</a:t>
                      </a:r>
                      <a:endParaRPr lang="en-US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 smtClean="0">
                        <a:latin typeface="Arial"/>
                      </a:endParaRPr>
                    </a:p>
                    <a:p>
                      <a:pPr algn="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119.6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9303">
                <a:tc>
                  <a:txBody>
                    <a:bodyPr/>
                    <a:lstStyle/>
                    <a:p>
                      <a:pPr algn="l" rtl="0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3929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9192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3929">
                <a:tc>
                  <a:txBody>
                    <a:bodyPr/>
                    <a:lstStyle/>
                    <a:p>
                      <a:pPr algn="l" fontAlgn="b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811000" y="1371600"/>
            <a:ext cx="121918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60C0CC9-77C9-4D11-9C2F-903EDF477596}"/>
              </a:ext>
            </a:extLst>
          </p:cNvPr>
          <p:cNvCxnSpPr/>
          <p:nvPr/>
        </p:nvCxnSpPr>
        <p:spPr>
          <a:xfrm>
            <a:off x="10972800" y="1447800"/>
            <a:ext cx="8382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6019800"/>
          <a:ext cx="2006600" cy="33528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mn-MN" sz="1100" b="0" i="1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1" u="none" strike="noStrike" dirty="0">
                          <a:latin typeface="Arial"/>
                        </a:rPr>
                        <a:t>    </a:t>
                      </a:r>
                      <a:r>
                        <a:rPr lang="mn-MN" sz="1100" b="0" i="1" u="none" strike="noStrike" dirty="0" smtClean="0">
                          <a:latin typeface="Arial"/>
                        </a:rPr>
                        <a:t>2 Дахин </a:t>
                      </a:r>
                      <a:r>
                        <a:rPr lang="mn-MN" sz="1100" b="0" i="1" u="none" strike="noStrike" dirty="0">
                          <a:latin typeface="Arial"/>
                        </a:rPr>
                        <a:t>их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921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56387" y="9099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дугаар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иргэдийн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44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хувийг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43400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1118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1749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93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2017. 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2018. 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2018. 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828800"/>
            <a:ext cx="5029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8862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685800" cy="6858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0" y="653534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mn-M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зарлага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сая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төгрө</a:t>
            </a:r>
            <a:r>
              <a:rPr kumimoji="0" lang="mn-M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г</a:t>
            </a:r>
            <a:endParaRPr kumimoji="0" lang="mn-M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705600" y="700445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орлого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төрлөөр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хувиар</a:t>
            </a:r>
            <a:endParaRPr kumimoji="0" lang="mn-M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43000" y="4191003"/>
            <a:ext cx="480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хэмжээгээр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сангаас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эхний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сард 10.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хүнд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6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тэтгэвэр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тэтгэмж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олгож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2.4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шимтгэлийн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орлогыг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төвлөрүүл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эн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байна.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553200" y="4191005"/>
            <a:ext cx="510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сард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8707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хамрагдсаны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8050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92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төсөвт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байгууллаг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ААНэгж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байгууллагын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даатгуулагч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657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иргэн буюу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дурын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даатгалд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хамрагдсан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mn-M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1295400" y="1371600"/>
          <a:ext cx="4419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553200" y="1295400"/>
          <a:ext cx="4648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4724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91000"/>
            <a:ext cx="685800" cy="6858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71600" y="730479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Халамжийн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сангийн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зарцуулалт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/</a:t>
            </a:r>
            <a:endParaRPr kumimoji="0" lang="mn-M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400800" y="1100080"/>
            <a:ext cx="533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Халамжийн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сангийн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сангийн үйл ажиллагааны эхний 2 сарын мэдээгээр Халамжийн тэтгэвэр 1536 хүнд 443.2 сая төгрөг, нөхцөлд мөнгөн тэтгэмж 8216 хүнд 884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0 сая төгрөг, нийгмийн халамжийн үйлчилгээ болон хөнгөлөлт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6726 хүнд 712.2 сая төгрөг нийт 26478 хүнд 2039.4 сая төгрөгийн тэтгэвэр, тэтгэмж, хөнгөлөлтийг үзүүлсэн байна. </a:t>
            </a:r>
            <a:endParaRPr kumimoji="0" lang="mn-M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1371600"/>
          <a:ext cx="4800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1690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191" y="834019"/>
            <a:ext cx="425113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01762" y="1807368"/>
            <a:ext cx="1066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2016 I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I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сар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17638" y="3483708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II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 сар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28139" y="3856038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2018 II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сар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91698" y="4615935"/>
            <a:ext cx="28471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хэмжээнд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дугаар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 амаржиж, 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 хүүхэд төрүүлсэн нь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мөн үеэс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амаржсан эх 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-аар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амьд төрсөн хүүхэд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mn-M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 дүнгээр өссөн </a:t>
            </a:r>
            <a:r>
              <a:rPr lang="mn-M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762375" y="1998663"/>
            <a:ext cx="18764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131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96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230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134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98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232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786687" y="4690279"/>
            <a:ext cx="2438400" cy="167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Нялхсын эндэгдэл аймгийн хэмжээгээр 2018 оны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дугаар сард 6 тохиолдол бүртгэгдсэн байна. </a:t>
            </a:r>
          </a:p>
          <a:p>
            <a:pPr algn="just">
              <a:spcBef>
                <a:spcPts val="750"/>
              </a:spcBef>
            </a:pPr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Харин эхийн эндэгдэл аймгийн хэмжээнд бүртгэгдээгүй байна.</a:t>
            </a:r>
            <a:endParaRPr lang="mn-M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II 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сар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8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II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 сар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5861" y="911690"/>
            <a:ext cx="754969" cy="75496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025114" y="2233722"/>
            <a:ext cx="91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2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</a:rPr>
              <a:t>II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</a:rPr>
              <a:t>сар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00800" y="1190410"/>
            <a:ext cx="15478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3733800"/>
            <a:ext cx="10668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5245" y="3390867"/>
            <a:ext cx="762066" cy="762066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7571936"/>
              </p:ext>
            </p:extLst>
          </p:nvPr>
        </p:nvGraphicFramePr>
        <p:xfrm>
          <a:off x="1600201" y="955948"/>
          <a:ext cx="4648200" cy="243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6123614"/>
              </p:ext>
            </p:extLst>
          </p:nvPr>
        </p:nvGraphicFramePr>
        <p:xfrm>
          <a:off x="6749135" y="955948"/>
          <a:ext cx="4483220" cy="260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9151021"/>
              </p:ext>
            </p:extLst>
          </p:nvPr>
        </p:nvGraphicFramePr>
        <p:xfrm>
          <a:off x="2057400" y="3905267"/>
          <a:ext cx="8686800" cy="262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310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591800" y="6172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II 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сар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II 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сар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8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II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сар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2800" b="1" dirty="0" smtClean="0">
                <a:solidFill>
                  <a:srgbClr val="CC0000"/>
                </a:solidFill>
                <a:latin typeface="Arial" pitchFamily="34" charset="0"/>
              </a:rPr>
              <a:t>44</a:t>
            </a:r>
            <a:endParaRPr lang="mn-MN" altLang="en-US" sz="28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200" b="1" dirty="0" smtClean="0">
                <a:solidFill>
                  <a:srgbClr val="C00000"/>
                </a:solidFill>
                <a:latin typeface="Arial" pitchFamily="34" charset="0"/>
              </a:rPr>
              <a:t>27</a:t>
            </a:r>
            <a:endParaRPr lang="mn-MN" altLang="en-US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600" b="1" dirty="0" smtClean="0">
                <a:solidFill>
                  <a:srgbClr val="C00000"/>
                </a:solidFill>
                <a:latin typeface="Arial" pitchFamily="34" charset="0"/>
              </a:rPr>
              <a:t>27</a:t>
            </a:r>
            <a:endParaRPr lang="mn-MN" altLang="en-US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Arial" pitchFamily="34" charset="0"/>
                <a:cs typeface="Arial" pitchFamily="34" charset="0"/>
              </a:rPr>
              <a:t>Аймгийн хэмжээгээр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эхний 2 сард 27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гэмт хэрэг бүртгэгдсэнээс 33.3 хувийг иргэдийн эрх чөлөө эрүүл мэндийн эсрэг гэмт хэрэг, 37.0 хувь нь бусдын өмчлөлийн эсрэг гэмт хэрэг, 29.7 хувийг бусад төрлийн гэмт хэрэг эзэлж байна.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699" y="3640931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17" name="Chart 16"/>
          <p:cNvGraphicFramePr/>
          <p:nvPr/>
        </p:nvGraphicFramePr>
        <p:xfrm>
          <a:off x="6096000" y="4114800"/>
          <a:ext cx="5691187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6324600" y="1066800"/>
          <a:ext cx="5029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6004</TotalTime>
  <Words>987</Words>
  <Application>Microsoft Office PowerPoint</Application>
  <PresentationFormat>Custom</PresentationFormat>
  <Paragraphs>287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ЭДИЙН ЗАСГИЙН ҮЗҮҮЛЭЛТ- Хөдөө аж ахуй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unurbat</cp:lastModifiedBy>
  <cp:revision>726</cp:revision>
  <cp:lastPrinted>2016-10-18T07:11:49Z</cp:lastPrinted>
  <dcterms:created xsi:type="dcterms:W3CDTF">2016-10-10T07:15:58Z</dcterms:created>
  <dcterms:modified xsi:type="dcterms:W3CDTF">2018-03-14T01:28:55Z</dcterms:modified>
</cp:coreProperties>
</file>