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59" r:id="rId4"/>
    <p:sldId id="264" r:id="rId5"/>
    <p:sldId id="263" r:id="rId6"/>
    <p:sldId id="294" r:id="rId7"/>
    <p:sldId id="296" r:id="rId8"/>
    <p:sldId id="297" r:id="rId9"/>
    <p:sldId id="298" r:id="rId10"/>
    <p:sldId id="285" r:id="rId11"/>
    <p:sldId id="299" r:id="rId12"/>
    <p:sldId id="271" r:id="rId13"/>
    <p:sldId id="284" r:id="rId14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2882"/>
    <a:srgbClr val="0033CC"/>
    <a:srgbClr val="DC7D0F"/>
    <a:srgbClr val="558237"/>
    <a:srgbClr val="0A288C"/>
    <a:srgbClr val="0A2878"/>
    <a:srgbClr val="192887"/>
    <a:srgbClr val="003269"/>
    <a:srgbClr val="FFCC00"/>
    <a:srgbClr val="5482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11\uliral%202017.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ah%20medee%202018\2018.%2011-sariin-taniltsuulah-mede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11\uliral%202017.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11\uliral%202017.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11\uliral%202017.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6647919010123986E-2"/>
                  <c:y val="2.2661129172695908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Боловсролгүй
2.1%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4D-4309-93F8-9DA164DCCA9F}"/>
                </c:ext>
              </c:extLst>
            </c:dLbl>
            <c:dLbl>
              <c:idx val="1"/>
              <c:layout>
                <c:manualLayout>
                  <c:x val="3.1462280807132134E-2"/>
                  <c:y val="1.6733254405251849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Бага
5.0%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4D-4309-93F8-9DA164DCCA9F}"/>
                </c:ext>
              </c:extLst>
            </c:dLbl>
            <c:dLbl>
              <c:idx val="2"/>
              <c:layout>
                <c:manualLayout>
                  <c:x val="4.4647016210352344E-2"/>
                  <c:y val="7.3670468995671493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Суурь
7.8%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4D-4309-93F8-9DA164DCCA9F}"/>
                </c:ext>
              </c:extLst>
            </c:dLbl>
            <c:dLbl>
              <c:idx val="3"/>
              <c:layout>
                <c:manualLayout>
                  <c:x val="3.9233129839352614E-2"/>
                  <c:y val="-2.5704245203239818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Бүрэн дунд
52.5%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4D-4309-93F8-9DA164DCCA9F}"/>
                </c:ext>
              </c:extLst>
            </c:dLbl>
            <c:dLbl>
              <c:idx val="4"/>
              <c:layout>
                <c:manualLayout>
                  <c:x val="-1.5215889275976431E-2"/>
                  <c:y val="3.8516653198779754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Техникийн болон мэргэжлийн
5.9%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4D-4309-93F8-9DA164DCCA9F}"/>
                </c:ext>
              </c:extLst>
            </c:dLbl>
            <c:dLbl>
              <c:idx val="5"/>
              <c:layout>
                <c:manualLayout>
                  <c:x val="-1.0324461869450805E-2"/>
                  <c:y val="-2.6437148817018579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Тусгай мэргэжлийн дунд
4.7%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4D-4309-93F8-9DA164DCCA9F}"/>
                </c:ext>
              </c:extLst>
            </c:dLbl>
            <c:dLbl>
              <c:idx val="6"/>
              <c:layout>
                <c:manualLayout>
                  <c:x val="-6.2800426645698695E-2"/>
                  <c:y val="0.16021648845207107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Дипломын болон бакалаврын дээд
22.0%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24D-4309-93F8-9DA164DCC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'бүртгэтэй ажилгүйчүүд'!$G$41:$G$47</c:f>
              <c:strCache>
                <c:ptCount val="7"/>
                <c:pt idx="0">
                  <c:v>Боловсролгүй</c:v>
                </c:pt>
                <c:pt idx="1">
                  <c:v>Бага</c:v>
                </c:pt>
                <c:pt idx="2">
                  <c:v>Суурь</c:v>
                </c:pt>
                <c:pt idx="3">
                  <c:v>Бүрэн дунд</c:v>
                </c:pt>
                <c:pt idx="4">
                  <c:v>Техникийн болон мэргэжлийн</c:v>
                </c:pt>
                <c:pt idx="5">
                  <c:v>Тусгай мэргэжлийн дунд</c:v>
                </c:pt>
                <c:pt idx="6">
                  <c:v>Дипломын болон бакалаврын дээд</c:v>
                </c:pt>
              </c:strCache>
            </c:strRef>
          </c:cat>
          <c:val>
            <c:numRef>
              <c:f>'бүртгэтэй ажилгүйчүүд'!$J$41:$J$47</c:f>
              <c:numCache>
                <c:formatCode>0.0</c:formatCode>
                <c:ptCount val="7"/>
                <c:pt idx="0">
                  <c:v>2.0916334661354585</c:v>
                </c:pt>
                <c:pt idx="1">
                  <c:v>4.9800796812749111</c:v>
                </c:pt>
                <c:pt idx="2">
                  <c:v>7.7689243027888457</c:v>
                </c:pt>
                <c:pt idx="3">
                  <c:v>52.589641434262838</c:v>
                </c:pt>
                <c:pt idx="4">
                  <c:v>5.8764940239043906</c:v>
                </c:pt>
                <c:pt idx="5">
                  <c:v>4.6812749003984067</c:v>
                </c:pt>
                <c:pt idx="6">
                  <c:v>22.0119521912351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24D-4309-93F8-9DA164DCCA9F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 algn="ctr"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хэргийн улмаас гэмтсэн, нас барсан хүн жил бүрийн эхний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XI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сар 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661811023622103"/>
          <c:y val="4.6296296296296495E-2"/>
        </c:manualLayout>
      </c:layout>
    </c:title>
    <c:plotArea>
      <c:layout>
        <c:manualLayout>
          <c:layoutTarget val="inner"/>
          <c:xMode val="edge"/>
          <c:yMode val="edge"/>
          <c:x val="3.0555555555555582E-2"/>
          <c:y val="0.25745370370370368"/>
          <c:w val="0.93888888888888966"/>
          <c:h val="0.48067694663167132"/>
        </c:manualLayout>
      </c:layout>
      <c:barChart>
        <c:barDir val="col"/>
        <c:grouping val="clustered"/>
        <c:ser>
          <c:idx val="0"/>
          <c:order val="0"/>
          <c:tx>
            <c:strRef>
              <c:f>Sheet3!$G$7</c:f>
              <c:strCache>
                <c:ptCount val="1"/>
                <c:pt idx="0">
                  <c:v>гэмтсэн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Sheet3!$H$6:$J$6</c:f>
              <c:strCache>
                <c:ptCount val="3"/>
                <c:pt idx="0">
                  <c:v>2016 I-X</c:v>
                </c:pt>
                <c:pt idx="1">
                  <c:v>2017 I-X</c:v>
                </c:pt>
                <c:pt idx="2">
                  <c:v>2018 I-X</c:v>
                </c:pt>
              </c:strCache>
            </c:strRef>
          </c:cat>
          <c:val>
            <c:numRef>
              <c:f>Sheet3!$H$7:$J$7</c:f>
              <c:numCache>
                <c:formatCode>General</c:formatCode>
                <c:ptCount val="3"/>
                <c:pt idx="0">
                  <c:v>84</c:v>
                </c:pt>
                <c:pt idx="1">
                  <c:v>87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Sheet3!$G$8</c:f>
              <c:strCache>
                <c:ptCount val="1"/>
                <c:pt idx="0">
                  <c:v>нас барсан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Sheet3!$H$6:$J$6</c:f>
              <c:strCache>
                <c:ptCount val="3"/>
                <c:pt idx="0">
                  <c:v>2016 I-X</c:v>
                </c:pt>
                <c:pt idx="1">
                  <c:v>2017 I-X</c:v>
                </c:pt>
                <c:pt idx="2">
                  <c:v>2018 I-X</c:v>
                </c:pt>
              </c:strCache>
            </c:strRef>
          </c:cat>
          <c:val>
            <c:numRef>
              <c:f>Sheet3!$H$8:$J$8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  <c:gapWidth val="75"/>
        <c:axId val="74568064"/>
        <c:axId val="74569600"/>
      </c:barChart>
      <c:catAx>
        <c:axId val="74568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4569600"/>
        <c:crosses val="autoZero"/>
        <c:auto val="1"/>
        <c:lblAlgn val="ctr"/>
        <c:lblOffset val="100"/>
      </c:catAx>
      <c:valAx>
        <c:axId val="745696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45680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9"/>
  <c:chart>
    <c:title>
      <c:tx>
        <c:rich>
          <a:bodyPr/>
          <a:lstStyle/>
          <a:p>
            <a:pPr>
              <a:defRPr/>
            </a:pPr>
            <a:r>
              <a:rPr lang="mn-MN"/>
              <a:t>Татварын орлого /сая.төг/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6.666666666666668E-2"/>
                  <c:y val="-4.1691850173424222E-2"/>
                </c:manualLayout>
              </c:layout>
              <c:showVal val="1"/>
            </c:dLbl>
            <c:dLbl>
              <c:idx val="1"/>
              <c:layout>
                <c:manualLayout>
                  <c:x val="-6.1111111111111123E-2"/>
                  <c:y val="-6.0221561361612809E-2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5.0956705767518505E-2"/>
                </c:manualLayout>
              </c:layout>
              <c:showVal val="1"/>
            </c:dLbl>
            <c:dLbl>
              <c:idx val="3"/>
              <c:layout>
                <c:manualLayout>
                  <c:x val="-6.1111111111111123E-2"/>
                  <c:y val="-5.55891335645656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tatvar!$E$44:$H$44</c:f>
              <c:strCache>
                <c:ptCount val="4"/>
                <c:pt idx="0">
                  <c:v>2015 I-XI</c:v>
                </c:pt>
                <c:pt idx="1">
                  <c:v>2016 I-XI</c:v>
                </c:pt>
                <c:pt idx="2">
                  <c:v>2017 I-XI</c:v>
                </c:pt>
                <c:pt idx="3">
                  <c:v>2018 I-XI</c:v>
                </c:pt>
              </c:strCache>
            </c:strRef>
          </c:cat>
          <c:val>
            <c:numRef>
              <c:f>tatvar!$E$43:$H$43</c:f>
              <c:numCache>
                <c:formatCode>General</c:formatCode>
                <c:ptCount val="4"/>
                <c:pt idx="0">
                  <c:v>7444.3</c:v>
                </c:pt>
                <c:pt idx="1">
                  <c:v>8351.1</c:v>
                </c:pt>
                <c:pt idx="2" formatCode="0.0">
                  <c:v>10727.4</c:v>
                </c:pt>
                <c:pt idx="3">
                  <c:v>11689.4</c:v>
                </c:pt>
              </c:numCache>
            </c:numRef>
          </c:val>
        </c:ser>
        <c:dLbls>
          <c:showVal val="1"/>
        </c:dLbls>
        <c:marker val="1"/>
        <c:axId val="38910208"/>
        <c:axId val="42075648"/>
      </c:lineChart>
      <c:catAx>
        <c:axId val="389102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075648"/>
        <c:crosses val="autoZero"/>
        <c:auto val="1"/>
        <c:lblAlgn val="ctr"/>
        <c:lblOffset val="100"/>
      </c:catAx>
      <c:valAx>
        <c:axId val="420756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8910208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 algn="ctr">
              <a:defRPr/>
            </a:pPr>
            <a:r>
              <a:rPr lang="mn-MN" sz="1600" b="1" i="0" baseline="0">
                <a:latin typeface="Arial" pitchFamily="34" charset="0"/>
                <a:cs typeface="Arial" pitchFamily="34" charset="0"/>
              </a:rPr>
              <a:t>АЖ ҮЙЛДВЭРИЙН САЛБАРЫН НИЙТ БҮТЭЭГДЭХҮҮН </a:t>
            </a:r>
            <a:r>
              <a:rPr lang="mn-MN" sz="1600" b="0" i="0" baseline="0">
                <a:latin typeface="Arial" pitchFamily="34" charset="0"/>
                <a:cs typeface="Arial" pitchFamily="34" charset="0"/>
              </a:rPr>
              <a:t>/хувиар/</a:t>
            </a:r>
            <a:endParaRPr lang="en-US" sz="1600" b="1" i="0" baseline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8358478091001978E-2"/>
          <c:y val="0.30755168540734801"/>
          <c:w val="0.95909694726199879"/>
          <c:h val="0.53923685675654176"/>
        </c:manualLayout>
      </c:layout>
      <c:barChart>
        <c:barDir val="col"/>
        <c:grouping val="stacked"/>
        <c:ser>
          <c:idx val="0"/>
          <c:order val="0"/>
          <c:tx>
            <c:strRef>
              <c:f>Sheet6!$B$10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1.5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4.8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/>
                      <a:t>8</a:t>
                    </a:r>
                    <a:r>
                      <a:rPr lang="en-US" smtClean="0"/>
                      <a:t>. 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8.3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7.4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Sheet6!$C$10:$G$10</c:f>
              <c:numCache>
                <c:formatCode>General</c:formatCode>
                <c:ptCount val="5"/>
                <c:pt idx="0">
                  <c:v>41.493833387730071</c:v>
                </c:pt>
                <c:pt idx="1">
                  <c:v>44.800664976168143</c:v>
                </c:pt>
                <c:pt idx="2">
                  <c:v>48.444738583719364</c:v>
                </c:pt>
                <c:pt idx="3">
                  <c:v>58.309586810502751</c:v>
                </c:pt>
                <c:pt idx="4">
                  <c:v>57.385994241664321</c:v>
                </c:pt>
              </c:numCache>
            </c:numRef>
          </c:val>
        </c:ser>
        <c:ser>
          <c:idx val="1"/>
          <c:order val="1"/>
          <c:tx>
            <c:strRef>
              <c:f>Sheet6!$B$11</c:f>
              <c:strCache>
                <c:ptCount val="1"/>
                <c:pt idx="0">
                  <c:v>Цахилгаан, дулааны эрчим хүч үйлдвэрлэл, усан хангамж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8.5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5.2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dirty="0" smtClean="0"/>
                      <a:t>1.6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1.7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2.6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Sheet6!$C$11:$G$11</c:f>
              <c:numCache>
                <c:formatCode>General</c:formatCode>
                <c:ptCount val="5"/>
                <c:pt idx="0">
                  <c:v>58.506166612269929</c:v>
                </c:pt>
                <c:pt idx="1">
                  <c:v>55.199335023831871</c:v>
                </c:pt>
                <c:pt idx="2">
                  <c:v>51.555261416280558</c:v>
                </c:pt>
                <c:pt idx="3">
                  <c:v>41.690413189497249</c:v>
                </c:pt>
                <c:pt idx="4">
                  <c:v>42.614005758335644</c:v>
                </c:pt>
              </c:numCache>
            </c:numRef>
          </c:val>
        </c:ser>
        <c:dLbls>
          <c:showVal val="1"/>
        </c:dLbls>
        <c:gapWidth val="95"/>
        <c:overlap val="100"/>
        <c:axId val="76942720"/>
        <c:axId val="76874880"/>
      </c:barChart>
      <c:catAx>
        <c:axId val="76942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874880"/>
        <c:crosses val="autoZero"/>
        <c:auto val="1"/>
        <c:lblAlgn val="ctr"/>
        <c:lblOffset val="100"/>
      </c:catAx>
      <c:valAx>
        <c:axId val="76874880"/>
        <c:scaling>
          <c:orientation val="minMax"/>
        </c:scaling>
        <c:delete val="1"/>
        <c:axPos val="l"/>
        <c:numFmt formatCode="General" sourceLinked="1"/>
        <c:tickLblPos val="none"/>
        <c:crossAx val="769427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'нийгмийн даатгал'!$H$5:$L$5</c:f>
              <c:strCache>
                <c:ptCount val="5"/>
                <c:pt idx="0">
                  <c:v>2014. I-XI</c:v>
                </c:pt>
                <c:pt idx="1">
                  <c:v>2015. I-XI</c:v>
                </c:pt>
                <c:pt idx="2">
                  <c:v>2016. I-XI</c:v>
                </c:pt>
                <c:pt idx="3">
                  <c:v>2017. I-XI</c:v>
                </c:pt>
                <c:pt idx="4">
                  <c:v>2018. I-XI</c:v>
                </c:pt>
              </c:strCache>
            </c:strRef>
          </c:cat>
          <c:val>
            <c:numRef>
              <c:f>'нийгмийн даатгал'!$H$7:$L$7</c:f>
              <c:numCache>
                <c:formatCode>0.0</c:formatCode>
                <c:ptCount val="5"/>
                <c:pt idx="0">
                  <c:v>23218</c:v>
                </c:pt>
                <c:pt idx="1">
                  <c:v>29410.799999999996</c:v>
                </c:pt>
                <c:pt idx="2">
                  <c:v>31619.599999999962</c:v>
                </c:pt>
                <c:pt idx="3" formatCode="General">
                  <c:v>34695.5</c:v>
                </c:pt>
                <c:pt idx="4">
                  <c:v>41472.300000000003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CE-48DD-8070-6420FE853CAA}"/>
            </c:ext>
          </c:extLst>
        </c:ser>
        <c:axId val="72812800"/>
        <c:axId val="72818688"/>
      </c:barChart>
      <c:catAx>
        <c:axId val="72812800"/>
        <c:scaling>
          <c:orientation val="minMax"/>
        </c:scaling>
        <c:axPos val="b"/>
        <c:numFmt formatCode="General" sourceLinked="0"/>
        <c:tickLblPos val="nextTo"/>
        <c:crossAx val="72818688"/>
        <c:crosses val="autoZero"/>
        <c:auto val="1"/>
        <c:lblAlgn val="ctr"/>
        <c:lblOffset val="100"/>
      </c:catAx>
      <c:valAx>
        <c:axId val="72818688"/>
        <c:scaling>
          <c:orientation val="minMax"/>
        </c:scaling>
        <c:delete val="1"/>
        <c:axPos val="l"/>
        <c:numFmt formatCode="0.0" sourceLinked="1"/>
        <c:tickLblPos val="none"/>
        <c:crossAx val="7281280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3472222222222542"/>
          <c:y val="0.24305555555555555"/>
          <c:w val="0.38055555555555581"/>
          <c:h val="0.6342592592592596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4070428696414266E-3"/>
                  <c:y val="0.1362981189851282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Тэтгэвэрийн даатгалын сангийн орлого
64.6%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AE-4E8C-BEDC-C899AC0EA590}"/>
                </c:ext>
              </c:extLst>
            </c:dLbl>
            <c:dLbl>
              <c:idx val="1"/>
              <c:layout>
                <c:manualLayout>
                  <c:x val="-1.6851596675415643E-2"/>
                  <c:y val="2.8386555847185767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Тэтгэмжийн сангийн орлого
7.3%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AE-4E8C-BEDC-C899AC0EA590}"/>
                </c:ext>
              </c:extLst>
            </c:dLbl>
            <c:dLbl>
              <c:idx val="2"/>
              <c:layout>
                <c:manualLayout>
                  <c:x val="-3.9543416447944006E-2"/>
                  <c:y val="4.2905730533683413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Эрүүл мэндийн сангийн орлого
20.7%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AE-4E8C-BEDC-C899AC0EA590}"/>
                </c:ext>
              </c:extLst>
            </c:dLbl>
            <c:dLbl>
              <c:idx val="3"/>
              <c:layout>
                <c:manualLayout>
                  <c:x val="-4.2921259842519703E-2"/>
                  <c:y val="-3.6821959755030651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ҮОМШӨ орлогын дүн
5.9%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AE-4E8C-BEDC-C899AC0EA590}"/>
                </c:ext>
              </c:extLst>
            </c:dLbl>
            <c:dLbl>
              <c:idx val="4"/>
              <c:layout>
                <c:manualLayout>
                  <c:x val="0.14823534558180529"/>
                  <c:y val="4.3001603966170893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Ажилгүйдлийн даатгалын сан орлого
1.6%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AE-4E8C-BEDC-C899AC0EA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'нийгмийн даатгал'!$B$9:$B$13</c:f>
              <c:strCache>
                <c:ptCount val="5"/>
                <c:pt idx="0">
                  <c:v>Тэтгэвэрийн даатгалын сангийн орлого</c:v>
                </c:pt>
                <c:pt idx="1">
                  <c:v>Тэтгэмжийн сангийн орлого</c:v>
                </c:pt>
                <c:pt idx="2">
                  <c:v>Эрүүл мэндийн сангийн орлого</c:v>
                </c:pt>
                <c:pt idx="3">
                  <c:v>ҮОМШӨ орлогын дүн</c:v>
                </c:pt>
                <c:pt idx="4">
                  <c:v>Ажилгүйдлийн даатгалын сан орлого</c:v>
                </c:pt>
              </c:strCache>
            </c:strRef>
          </c:cat>
          <c:val>
            <c:numRef>
              <c:f>'нийгмийн даатгал'!$O$27:$O$31</c:f>
              <c:numCache>
                <c:formatCode>0.0</c:formatCode>
                <c:ptCount val="5"/>
                <c:pt idx="0">
                  <c:v>64.578574336960784</c:v>
                </c:pt>
                <c:pt idx="1">
                  <c:v>7.2732417305608825</c:v>
                </c:pt>
                <c:pt idx="2">
                  <c:v>20.678256188708151</c:v>
                </c:pt>
                <c:pt idx="3">
                  <c:v>5.8522715509209675</c:v>
                </c:pt>
                <c:pt idx="4">
                  <c:v>1.6176561928489106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AE-4E8C-BEDC-C899AC0EA590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plotArea>
      <c:layout>
        <c:manualLayout>
          <c:layoutTarget val="inner"/>
          <c:xMode val="edge"/>
          <c:yMode val="edge"/>
          <c:x val="4.1171813143309373E-2"/>
          <c:y val="5.7291643171078092E-2"/>
          <c:w val="0.9303246239113222"/>
          <c:h val="0.81223104813359526"/>
        </c:manualLayout>
      </c:layout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'нийгмийн даатгал'!$I$55:$M$55</c:f>
              <c:strCache>
                <c:ptCount val="5"/>
                <c:pt idx="0">
                  <c:v>2014 I-XI</c:v>
                </c:pt>
                <c:pt idx="1">
                  <c:v>2015 I-XI</c:v>
                </c:pt>
                <c:pt idx="2">
                  <c:v>2016 I-XI</c:v>
                </c:pt>
                <c:pt idx="3">
                  <c:v>2017 I-XI</c:v>
                </c:pt>
                <c:pt idx="4">
                  <c:v>2018 I-XI</c:v>
                </c:pt>
              </c:strCache>
            </c:strRef>
          </c:cat>
          <c:val>
            <c:numRef>
              <c:f>'нийгмийн даатгал'!$I$57:$M$57</c:f>
              <c:numCache>
                <c:formatCode>0.0</c:formatCode>
                <c:ptCount val="5"/>
                <c:pt idx="0">
                  <c:v>5073.7</c:v>
                </c:pt>
                <c:pt idx="1">
                  <c:v>6247.9</c:v>
                </c:pt>
                <c:pt idx="2">
                  <c:v>6487.8</c:v>
                </c:pt>
                <c:pt idx="3" formatCode="General">
                  <c:v>7276.2</c:v>
                </c:pt>
                <c:pt idx="4">
                  <c:v>9369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68-4B88-AB85-FBB9946CAAC3}"/>
            </c:ext>
          </c:extLst>
        </c:ser>
        <c:axId val="70212224"/>
        <c:axId val="70246784"/>
      </c:barChart>
      <c:catAx>
        <c:axId val="70212224"/>
        <c:scaling>
          <c:orientation val="minMax"/>
        </c:scaling>
        <c:axPos val="b"/>
        <c:numFmt formatCode="General" sourceLinked="0"/>
        <c:tickLblPos val="nextTo"/>
        <c:crossAx val="70246784"/>
        <c:crosses val="autoZero"/>
        <c:auto val="1"/>
        <c:lblAlgn val="ctr"/>
        <c:lblOffset val="100"/>
      </c:catAx>
      <c:valAx>
        <c:axId val="70246784"/>
        <c:scaling>
          <c:orientation val="minMax"/>
        </c:scaling>
        <c:delete val="1"/>
        <c:axPos val="l"/>
        <c:numFmt formatCode="0.0" sourceLinked="1"/>
        <c:tickLblPos val="none"/>
        <c:crossAx val="7021222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Амьд төрсөн хүүхэд</a:t>
            </a:r>
            <a:r>
              <a:rPr lang="en-US" b="1">
                <a:solidFill>
                  <a:sysClr val="windowText" lastClr="000000"/>
                </a:solidFill>
              </a:rPr>
              <a:t>,</a:t>
            </a:r>
            <a:r>
              <a:rPr lang="mn-MN" b="1">
                <a:solidFill>
                  <a:sysClr val="windowText" lastClr="000000"/>
                </a:solidFill>
              </a:rPr>
              <a:t> сараар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6426492428678444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2652726755274099E-2"/>
          <c:y val="0.18160278745644612"/>
          <c:w val="0.89580232455437314"/>
          <c:h val="0.52072759197783158"/>
        </c:manualLayout>
      </c:layout>
      <c:lineChart>
        <c:grouping val="standard"/>
        <c:ser>
          <c:idx val="1"/>
          <c:order val="0"/>
          <c:tx>
            <c:v>2015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ХБХурал!$D$3:$O$3</c:f>
              <c:numCache>
                <c:formatCode>General</c:formatCode>
                <c:ptCount val="12"/>
                <c:pt idx="0">
                  <c:v>144</c:v>
                </c:pt>
                <c:pt idx="1">
                  <c:v>120</c:v>
                </c:pt>
                <c:pt idx="2">
                  <c:v>154</c:v>
                </c:pt>
                <c:pt idx="3">
                  <c:v>145</c:v>
                </c:pt>
                <c:pt idx="4">
                  <c:v>118</c:v>
                </c:pt>
                <c:pt idx="5">
                  <c:v>128</c:v>
                </c:pt>
                <c:pt idx="6">
                  <c:v>146</c:v>
                </c:pt>
                <c:pt idx="7">
                  <c:v>149</c:v>
                </c:pt>
                <c:pt idx="8">
                  <c:v>119</c:v>
                </c:pt>
                <c:pt idx="9">
                  <c:v>113</c:v>
                </c:pt>
                <c:pt idx="10">
                  <c:v>151</c:v>
                </c:pt>
                <c:pt idx="11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9E-4BF5-AC68-70FD4FE6209F}"/>
            </c:ext>
          </c:extLst>
        </c:ser>
        <c:ser>
          <c:idx val="2"/>
          <c:order val="1"/>
          <c:tx>
            <c:v>2016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ХБХурал!$D$4:$O$4</c:f>
              <c:numCache>
                <c:formatCode>General</c:formatCode>
                <c:ptCount val="12"/>
                <c:pt idx="0">
                  <c:v>106</c:v>
                </c:pt>
                <c:pt idx="1">
                  <c:v>134</c:v>
                </c:pt>
                <c:pt idx="2">
                  <c:v>133</c:v>
                </c:pt>
                <c:pt idx="3">
                  <c:v>120</c:v>
                </c:pt>
                <c:pt idx="4">
                  <c:v>131</c:v>
                </c:pt>
                <c:pt idx="5">
                  <c:v>120</c:v>
                </c:pt>
                <c:pt idx="6">
                  <c:v>124</c:v>
                </c:pt>
                <c:pt idx="7">
                  <c:v>139</c:v>
                </c:pt>
                <c:pt idx="8">
                  <c:v>117</c:v>
                </c:pt>
                <c:pt idx="9">
                  <c:v>95</c:v>
                </c:pt>
                <c:pt idx="10">
                  <c:v>103</c:v>
                </c:pt>
                <c:pt idx="1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E-4BF5-AC68-70FD4FE6209F}"/>
            </c:ext>
          </c:extLst>
        </c:ser>
        <c:ser>
          <c:idx val="3"/>
          <c:order val="2"/>
          <c:tx>
            <c:v>2017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ХБХурал!$D$5:$O$5</c:f>
              <c:numCache>
                <c:formatCode>General</c:formatCode>
                <c:ptCount val="12"/>
                <c:pt idx="0">
                  <c:v>97</c:v>
                </c:pt>
                <c:pt idx="1">
                  <c:v>98</c:v>
                </c:pt>
                <c:pt idx="2">
                  <c:v>113</c:v>
                </c:pt>
                <c:pt idx="3">
                  <c:v>95</c:v>
                </c:pt>
                <c:pt idx="4">
                  <c:v>102</c:v>
                </c:pt>
                <c:pt idx="5">
                  <c:v>160</c:v>
                </c:pt>
                <c:pt idx="6">
                  <c:v>125</c:v>
                </c:pt>
                <c:pt idx="7">
                  <c:v>106</c:v>
                </c:pt>
                <c:pt idx="8">
                  <c:v>108</c:v>
                </c:pt>
                <c:pt idx="9">
                  <c:v>106</c:v>
                </c:pt>
                <c:pt idx="10">
                  <c:v>120</c:v>
                </c:pt>
                <c:pt idx="1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E-4BF5-AC68-70FD4FE6209F}"/>
            </c:ext>
          </c:extLst>
        </c:ser>
        <c:ser>
          <c:idx val="4"/>
          <c:order val="3"/>
          <c:tx>
            <c:v>2018</c:v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ХБХурал!$D$6:$O$6</c:f>
              <c:numCache>
                <c:formatCode>General</c:formatCode>
                <c:ptCount val="12"/>
                <c:pt idx="0">
                  <c:v>136</c:v>
                </c:pt>
                <c:pt idx="1">
                  <c:v>96</c:v>
                </c:pt>
                <c:pt idx="2">
                  <c:v>124</c:v>
                </c:pt>
                <c:pt idx="3">
                  <c:v>131</c:v>
                </c:pt>
                <c:pt idx="4">
                  <c:v>114</c:v>
                </c:pt>
                <c:pt idx="5">
                  <c:v>124</c:v>
                </c:pt>
                <c:pt idx="6">
                  <c:v>143</c:v>
                </c:pt>
                <c:pt idx="7">
                  <c:v>119</c:v>
                </c:pt>
                <c:pt idx="8">
                  <c:v>107</c:v>
                </c:pt>
                <c:pt idx="9">
                  <c:v>113</c:v>
                </c:pt>
                <c:pt idx="10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E-4BF5-AC68-70FD4FE6209F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74345472"/>
        <c:axId val="74359552"/>
      </c:lineChart>
      <c:catAx>
        <c:axId val="74345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59552"/>
        <c:crosses val="autoZero"/>
        <c:auto val="1"/>
        <c:lblAlgn val="ctr"/>
        <c:lblOffset val="100"/>
      </c:catAx>
      <c:valAx>
        <c:axId val="743595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4547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 dirty="0">
                <a:solidFill>
                  <a:sysClr val="windowText" lastClr="000000"/>
                </a:solidFill>
              </a:rPr>
              <a:t>нялхсын эндэгдэл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6690976398993297"/>
          <c:y val="5.871466066741658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589855532460532"/>
          <c:y val="0.12177151314355898"/>
          <c:w val="0.89195450047089431"/>
          <c:h val="0.66774196350310244"/>
        </c:manualLayout>
      </c:layout>
      <c:lineChart>
        <c:grouping val="standard"/>
        <c:ser>
          <c:idx val="1"/>
          <c:order val="0"/>
          <c:tx>
            <c:v>2015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ХБХурал!$D$8:$O$8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7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25-4B1B-B6BD-BC3D988E7DA0}"/>
            </c:ext>
          </c:extLst>
        </c:ser>
        <c:ser>
          <c:idx val="2"/>
          <c:order val="1"/>
          <c:tx>
            <c:v>2016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ХБХурал!$D$9:$O$9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25-4B1B-B6BD-BC3D988E7DA0}"/>
            </c:ext>
          </c:extLst>
        </c:ser>
        <c:ser>
          <c:idx val="3"/>
          <c:order val="2"/>
          <c:tx>
            <c:v>2017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ХБХурал!$D$10:$O$10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25-4B1B-B6BD-BC3D988E7DA0}"/>
            </c:ext>
          </c:extLst>
        </c:ser>
        <c:ser>
          <c:idx val="4"/>
          <c:order val="3"/>
          <c:tx>
            <c:v>2018</c:v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ХБХурал!$D$11:$O$11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25-4B1B-B6BD-BC3D988E7DA0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74474240"/>
        <c:axId val="74475776"/>
      </c:lineChart>
      <c:catAx>
        <c:axId val="74474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5776"/>
        <c:crosses val="autoZero"/>
        <c:auto val="1"/>
        <c:lblAlgn val="ctr"/>
        <c:lblOffset val="100"/>
      </c:catAx>
      <c:valAx>
        <c:axId val="744757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42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халдварт өвчнөөр өвчлөгчид</a:t>
            </a:r>
            <a:r>
              <a:rPr lang="mn-MN" b="1" baseline="0">
                <a:solidFill>
                  <a:sysClr val="windowText" lastClr="000000"/>
                </a:solidFill>
              </a:rPr>
              <a:t> </a:t>
            </a:r>
            <a:r>
              <a:rPr lang="mn-MN" sz="1100" b="0">
                <a:solidFill>
                  <a:sysClr val="windowText" lastClr="000000"/>
                </a:solidFill>
              </a:rPr>
              <a:t>сараар</a:t>
            </a:r>
            <a:r>
              <a:rPr lang="en-US" sz="1100" b="0">
                <a:solidFill>
                  <a:sysClr val="windowText" lastClr="000000"/>
                </a:solidFill>
              </a:rPr>
              <a:t>,</a:t>
            </a:r>
            <a:r>
              <a:rPr lang="mn-MN" sz="1100" b="0">
                <a:solidFill>
                  <a:sysClr val="windowText" lastClr="000000"/>
                </a:solidFill>
              </a:rPr>
              <a:t>хүн</a:t>
            </a:r>
            <a:endParaRPr lang="mn-MN" sz="1100" b="1">
              <a:solidFill>
                <a:sysClr val="windowText" lastClr="00000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5203513033407727E-2"/>
          <c:y val="0.19247703412073491"/>
          <c:w val="0.96127613566325154"/>
          <c:h val="0.64370662000583312"/>
        </c:manualLayout>
      </c:layout>
      <c:lineChart>
        <c:grouping val="standard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'ХБХурал-2'!$O$9:$AU$9</c:f>
              <c:strCache>
                <c:ptCount val="33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  <c:pt idx="10">
                  <c:v>2017.I</c:v>
                </c:pt>
                <c:pt idx="11">
                  <c:v>II</c:v>
                </c:pt>
                <c:pt idx="12">
                  <c:v>III</c:v>
                </c:pt>
                <c:pt idx="13">
                  <c:v>IV</c:v>
                </c:pt>
                <c:pt idx="14">
                  <c:v>V</c:v>
                </c:pt>
                <c:pt idx="15">
                  <c:v>VI</c:v>
                </c:pt>
                <c:pt idx="16">
                  <c:v>VII</c:v>
                </c:pt>
                <c:pt idx="17">
                  <c:v>VIII</c:v>
                </c:pt>
                <c:pt idx="18">
                  <c:v>IX</c:v>
                </c:pt>
                <c:pt idx="19">
                  <c:v>X</c:v>
                </c:pt>
                <c:pt idx="20">
                  <c:v>XI</c:v>
                </c:pt>
                <c:pt idx="21">
                  <c:v>XII</c:v>
                </c:pt>
                <c:pt idx="22">
                  <c:v>2018.I</c:v>
                </c:pt>
                <c:pt idx="23">
                  <c:v>II</c:v>
                </c:pt>
                <c:pt idx="24">
                  <c:v>III</c:v>
                </c:pt>
                <c:pt idx="25">
                  <c:v>IV</c:v>
                </c:pt>
                <c:pt idx="26">
                  <c:v>V</c:v>
                </c:pt>
                <c:pt idx="27">
                  <c:v>VI</c:v>
                </c:pt>
                <c:pt idx="28">
                  <c:v>VII</c:v>
                </c:pt>
                <c:pt idx="29">
                  <c:v>VIII</c:v>
                </c:pt>
                <c:pt idx="30">
                  <c:v>IX</c:v>
                </c:pt>
                <c:pt idx="31">
                  <c:v>X</c:v>
                </c:pt>
                <c:pt idx="32">
                  <c:v>XI</c:v>
                </c:pt>
              </c:strCache>
            </c:strRef>
          </c:cat>
          <c:val>
            <c:numRef>
              <c:f>'ХБХурал-2'!$O$8:$AU$8</c:f>
              <c:numCache>
                <c:formatCode>General</c:formatCode>
                <c:ptCount val="33"/>
                <c:pt idx="0">
                  <c:v>65</c:v>
                </c:pt>
                <c:pt idx="1">
                  <c:v>144</c:v>
                </c:pt>
                <c:pt idx="2">
                  <c:v>120</c:v>
                </c:pt>
                <c:pt idx="3">
                  <c:v>48</c:v>
                </c:pt>
                <c:pt idx="4">
                  <c:v>30</c:v>
                </c:pt>
                <c:pt idx="5">
                  <c:v>40</c:v>
                </c:pt>
                <c:pt idx="6">
                  <c:v>34</c:v>
                </c:pt>
                <c:pt idx="7">
                  <c:v>93</c:v>
                </c:pt>
                <c:pt idx="8">
                  <c:v>80</c:v>
                </c:pt>
                <c:pt idx="9">
                  <c:v>76</c:v>
                </c:pt>
                <c:pt idx="10">
                  <c:v>70</c:v>
                </c:pt>
                <c:pt idx="11">
                  <c:v>36</c:v>
                </c:pt>
                <c:pt idx="12">
                  <c:v>52</c:v>
                </c:pt>
                <c:pt idx="13">
                  <c:v>47</c:v>
                </c:pt>
                <c:pt idx="14">
                  <c:v>49</c:v>
                </c:pt>
                <c:pt idx="15">
                  <c:v>54</c:v>
                </c:pt>
                <c:pt idx="16">
                  <c:v>32</c:v>
                </c:pt>
                <c:pt idx="17">
                  <c:v>17</c:v>
                </c:pt>
                <c:pt idx="18">
                  <c:v>31</c:v>
                </c:pt>
                <c:pt idx="19">
                  <c:v>15</c:v>
                </c:pt>
                <c:pt idx="20">
                  <c:v>30</c:v>
                </c:pt>
                <c:pt idx="21">
                  <c:v>24</c:v>
                </c:pt>
                <c:pt idx="22">
                  <c:v>26</c:v>
                </c:pt>
                <c:pt idx="23">
                  <c:v>15</c:v>
                </c:pt>
                <c:pt idx="24">
                  <c:v>44</c:v>
                </c:pt>
                <c:pt idx="25">
                  <c:v>40</c:v>
                </c:pt>
                <c:pt idx="26">
                  <c:v>43</c:v>
                </c:pt>
                <c:pt idx="27">
                  <c:v>58</c:v>
                </c:pt>
                <c:pt idx="28">
                  <c:v>37</c:v>
                </c:pt>
                <c:pt idx="29">
                  <c:v>25</c:v>
                </c:pt>
                <c:pt idx="30">
                  <c:v>21</c:v>
                </c:pt>
                <c:pt idx="31">
                  <c:v>41</c:v>
                </c:pt>
                <c:pt idx="3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A3-4531-A002-949C8ACFB79E}"/>
            </c:ext>
          </c:extLst>
        </c:ser>
        <c:dLbls>
          <c:showVal val="1"/>
        </c:dLbls>
        <c:marker val="1"/>
        <c:axId val="74496640"/>
        <c:axId val="74502528"/>
      </c:lineChart>
      <c:catAx>
        <c:axId val="74496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02528"/>
        <c:crosses val="autoZero"/>
        <c:auto val="1"/>
        <c:lblAlgn val="ctr"/>
        <c:lblOffset val="100"/>
      </c:catAx>
      <c:valAx>
        <c:axId val="745025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449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 dirty="0">
                <a:latin typeface="Arial" pitchFamily="34" charset="0"/>
                <a:cs typeface="Arial" pitchFamily="34" charset="0"/>
              </a:rPr>
              <a:t>Бүртгэгдсэн гэмт хэрэг, жил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бүрийн эхний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XI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endParaRPr lang="mn-MN" sz="1600" baseline="0" dirty="0">
              <a:latin typeface="Arial" pitchFamily="34" charset="0"/>
              <a:cs typeface="Arial" pitchFamily="34" charset="0"/>
            </a:endParaRPr>
          </a:p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 baseline="0" dirty="0">
                <a:latin typeface="Arial" pitchFamily="34" charset="0"/>
                <a:cs typeface="Arial" pitchFamily="34" charset="0"/>
              </a:rPr>
              <a:t>сарын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 байдлаар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Sheet2!$P$13:$S$13</c:f>
              <c:strCache>
                <c:ptCount val="4"/>
                <c:pt idx="0">
                  <c:v>2015 I-XI</c:v>
                </c:pt>
                <c:pt idx="1">
                  <c:v>2016 I-XI</c:v>
                </c:pt>
                <c:pt idx="2">
                  <c:v>2017 I-XI</c:v>
                </c:pt>
                <c:pt idx="3">
                  <c:v>2018 I-XI</c:v>
                </c:pt>
              </c:strCache>
            </c:strRef>
          </c:cat>
          <c:val>
            <c:numRef>
              <c:f>Sheet2!$P$14:$S$14</c:f>
              <c:numCache>
                <c:formatCode>General</c:formatCode>
                <c:ptCount val="4"/>
                <c:pt idx="0">
                  <c:v>215</c:v>
                </c:pt>
                <c:pt idx="1">
                  <c:v>248</c:v>
                </c:pt>
                <c:pt idx="2">
                  <c:v>220</c:v>
                </c:pt>
                <c:pt idx="3">
                  <c:v>213</c:v>
                </c:pt>
              </c:numCache>
            </c:numRef>
          </c:val>
        </c:ser>
        <c:dLbls>
          <c:showVal val="1"/>
        </c:dLbls>
        <c:gapWidth val="95"/>
        <c:overlap val="100"/>
        <c:axId val="74445568"/>
        <c:axId val="74447104"/>
      </c:barChart>
      <c:catAx>
        <c:axId val="744455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4447104"/>
        <c:crosses val="autoZero"/>
        <c:auto val="1"/>
        <c:lblAlgn val="ctr"/>
        <c:lblOffset val="100"/>
      </c:catAx>
      <c:valAx>
        <c:axId val="74447104"/>
        <c:scaling>
          <c:orientation val="minMax"/>
        </c:scaling>
        <c:delete val="1"/>
        <c:axPos val="l"/>
        <c:numFmt formatCode="General" sourceLinked="1"/>
        <c:tickLblPos val="none"/>
        <c:crossAx val="7444556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Гэмт хэргийн улмаас  учирсан хохирол, жил бүрийн эхний </a:t>
            </a:r>
            <a:r>
              <a:rPr lang="en-US" sz="1400">
                <a:latin typeface="Arial" pitchFamily="34" charset="0"/>
                <a:cs typeface="Arial" pitchFamily="34" charset="0"/>
              </a:rPr>
              <a:t>XI </a:t>
            </a:r>
            <a:r>
              <a:rPr lang="mn-MN" sz="1400">
                <a:latin typeface="Arial" pitchFamily="34" charset="0"/>
                <a:cs typeface="Arial" pitchFamily="34" charset="0"/>
              </a:rPr>
              <a:t>сард, сая төг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265958721574105"/>
          <c:y val="0"/>
        </c:manualLayout>
      </c:layout>
    </c:title>
    <c:plotArea>
      <c:layout/>
      <c:bar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2.5641025641025684E-3"/>
                  <c:y val="-0.1898148148148149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20833333333333351"/>
                </c:manualLayout>
              </c:layout>
              <c:showVal val="1"/>
            </c:dLbl>
            <c:dLbl>
              <c:idx val="2"/>
              <c:layout>
                <c:manualLayout>
                  <c:x val="-5.1282051282051282E-3"/>
                  <c:y val="-0.18518518518518534"/>
                </c:manualLayout>
              </c:layout>
              <c:showVal val="1"/>
            </c:dLbl>
            <c:dLbl>
              <c:idx val="3"/>
              <c:layout>
                <c:manualLayout>
                  <c:x val="2.4737167594310605E-3"/>
                  <c:y val="-0.23148148148148256"/>
                </c:manualLayout>
              </c:layout>
              <c:showVal val="1"/>
            </c:dLbl>
            <c:dLbl>
              <c:idx val="4"/>
              <c:layout>
                <c:manualLayout>
                  <c:x val="2.4736523319200477E-3"/>
                  <c:y val="-0.24537037037037041"/>
                </c:manualLayout>
              </c:layout>
              <c:showVal val="1"/>
            </c:dLbl>
            <c:dLbl>
              <c:idx val="5"/>
              <c:layout>
                <c:manualLayout>
                  <c:x val="4.9474335188620924E-3"/>
                  <c:y val="-0.3379629629629663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Sheet2!$V$44:$AA$44</c:f>
              <c:strCache>
                <c:ptCount val="6"/>
                <c:pt idx="0">
                  <c:v>2013 I-XI</c:v>
                </c:pt>
                <c:pt idx="1">
                  <c:v>2014 I-XI</c:v>
                </c:pt>
                <c:pt idx="2">
                  <c:v>2015 I-XI</c:v>
                </c:pt>
                <c:pt idx="3">
                  <c:v>2016 I-XI</c:v>
                </c:pt>
                <c:pt idx="4">
                  <c:v>2017 I-XI</c:v>
                </c:pt>
                <c:pt idx="5">
                  <c:v> 2018 I-XI</c:v>
                </c:pt>
              </c:strCache>
            </c:strRef>
          </c:cat>
          <c:val>
            <c:numRef>
              <c:f>Sheet2!$V$45:$AA$45</c:f>
              <c:numCache>
                <c:formatCode>General</c:formatCode>
                <c:ptCount val="6"/>
                <c:pt idx="0">
                  <c:v>457</c:v>
                </c:pt>
                <c:pt idx="1">
                  <c:v>387.2</c:v>
                </c:pt>
                <c:pt idx="2">
                  <c:v>290.10000000000002</c:v>
                </c:pt>
                <c:pt idx="3" formatCode="0.0">
                  <c:v>466.4</c:v>
                </c:pt>
                <c:pt idx="4">
                  <c:v>554.4</c:v>
                </c:pt>
                <c:pt idx="5" formatCode="0.0">
                  <c:v>865</c:v>
                </c:pt>
              </c:numCache>
            </c:numRef>
          </c:val>
        </c:ser>
        <c:dLbls>
          <c:showVal val="1"/>
        </c:dLbls>
        <c:gapWidth val="95"/>
        <c:overlap val="100"/>
        <c:axId val="74524544"/>
        <c:axId val="74526080"/>
      </c:barChart>
      <c:catAx>
        <c:axId val="74524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4526080"/>
        <c:crosses val="autoZero"/>
        <c:auto val="1"/>
        <c:lblAlgn val="ctr"/>
        <c:lblOffset val="100"/>
      </c:catAx>
      <c:valAx>
        <c:axId val="745260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4524544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66" y="3271686"/>
            <a:ext cx="8017176" cy="309983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99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AFDBB-8DB3-448B-BA3C-0DD2AF2CB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80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vlel h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3505200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4000" b="1" dirty="0" smtClean="0">
                <a:solidFill>
                  <a:srgbClr val="0A2882"/>
                </a:solidFill>
                <a:latin typeface="Arial"/>
              </a:rPr>
              <a:t>2018 I-XI</a:t>
            </a:r>
            <a:endParaRPr lang="mn-MN" sz="4000" b="1" dirty="0">
              <a:solidFill>
                <a:srgbClr val="0A2882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Мөнгө зээл, татварын орлого </a:t>
            </a:r>
            <a:endParaRPr lang="mn-MN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914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41762" y="1319213"/>
            <a:ext cx="56388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mn-M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БАНКНЫ МЭДЭЭ</a:t>
            </a:r>
            <a:endParaRPr lang="mn-M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203450"/>
          <a:ext cx="8559800" cy="1103630"/>
        </p:xfrm>
        <a:graphic>
          <a:graphicData uri="http://schemas.openxmlformats.org/drawingml/2006/table">
            <a:tbl>
              <a:tblPr/>
              <a:tblGrid>
                <a:gridCol w="4256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1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53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66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Гүйлгээнд</a:t>
                      </a:r>
                      <a:r>
                        <a:rPr lang="mn-MN" sz="18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байгаа бэлэн мөнгө </a:t>
                      </a:r>
                      <a:r>
                        <a:rPr lang="mn-MN" sz="14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/сая.төг/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7292.4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5240.5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7341.2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Иргэдийн мөнгөн хадгаламж </a:t>
                      </a:r>
                      <a:r>
                        <a:rPr lang="mn-MN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/тэрбум.төг/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61.1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68.2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85.7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Олгосон зээл </a:t>
                      </a:r>
                      <a:r>
                        <a:rPr lang="mn-MN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/тэрбум.төг/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101.4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112.4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138.7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36576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mn-M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ТАТВАРЫН ХЭЛТСИЙН МЭДЭЭ </a:t>
            </a:r>
            <a:r>
              <a:rPr lang="mn-M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 бүрийн эхний </a:t>
            </a: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mn-M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endParaRPr lang="mn-M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1575" y="1739900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16812" y="17367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801100" y="17367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65862" y="1717675"/>
            <a:ext cx="1011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2016</a:t>
            </a:r>
            <a:r>
              <a:rPr lang="mn-MN" altLang="en-US" sz="1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I-XI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527925" y="1717675"/>
            <a:ext cx="1017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2017 I-XI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8839200" y="1719262"/>
            <a:ext cx="104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2018 I-XI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1905000" y="4190999"/>
          <a:ext cx="8382000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marR="0" lvl="0" indent="-5143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МАКРО ЭДИЙН ЗАСГИЙН ҮЗҮҮЛЭЛТ- Хэрэглээний үнийн индекс</a:t>
            </a: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9906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mn-M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ХЭРЭГЛЭЭНИЙ БАРАА, ҮЙЛЧИЛГЭЭНИЙ ҮНИЙН ИНДЕКС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990600"/>
            <a:ext cx="0" cy="45720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05400" y="1295400"/>
          <a:ext cx="6172199" cy="4114795"/>
        </p:xfrm>
        <a:graphic>
          <a:graphicData uri="http://schemas.openxmlformats.org/drawingml/2006/table">
            <a:tbl>
              <a:tblPr/>
              <a:tblGrid>
                <a:gridCol w="4006751"/>
                <a:gridCol w="721816"/>
                <a:gridCol w="721816"/>
                <a:gridCol w="721816"/>
              </a:tblGrid>
              <a:tr h="1022888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Завхан аймгийн хэрэглээний үнийн </a:t>
                      </a:r>
                      <a:r>
                        <a:rPr lang="mn-M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индекс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2018.11/ 2017.11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2018.11/ 2017.12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2018.11/ 2018.10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01.   ХYНСНИЙ БАРАА, СОГТУУРУУЛАХ БУС УНДАА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959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02.   СОГТУУРУУЛАХ УНДАА, ТАМХИ, МАНСУУРУУЛАХ БОДИС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03.    ХУВЦАС, БӨС БАРАА, ГУТАЛ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959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04.    ОРОН СУУЦ, УС, ЦАХИЛГААН, ХИЙН БОЛОН БУСАД Т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05.    ГЭР АХУЙН ТАВИЛГА, ГЭР АХУЙН БАРАА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06.    ЭМ, ТАРИА, ЭМНЭЛГИЙН YЙЛЧИЛГЭЭ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07.    ТЭЭВЭР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08.    ХОЛБООНЫ ХЭРЭГСЭЛ, ШУУДАНГИЙН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09.    АМРАЛТ, ЧӨЛӨӨТ ЦАГ, СОЁЛЫН БАРАА,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    БОЛОВСРОЛЫН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959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    ЗОЧИД БУУДАЛ, НИЙТИЙН ХООЛ, ДОТУУР БАЙРНЫ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603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    БУСАД БАРАА,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34575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8382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АЖ ҮЙЛДВЭРИЙН НИЙТ ҮЙЛДВЭРЛЭЛ, салбараар, өссөн дүнгээр,сая төгрөг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02172"/>
            <a:ext cx="838200" cy="8382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95400" y="1473421"/>
            <a:ext cx="37338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	               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АЖ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ҮЙЛДВЭР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сарын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12920.4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оноос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9.6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1129.2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өссөн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үйлдвэрлэлээс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ААНэгжийн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8911.4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иргэдийн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4009.0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болсон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1447800"/>
            <a:ext cx="0" cy="19812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3429000"/>
            <a:ext cx="9982200" cy="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10200" y="1524000"/>
          <a:ext cx="6019798" cy="147447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752600"/>
                <a:gridCol w="685800"/>
                <a:gridCol w="685800"/>
                <a:gridCol w="685800"/>
                <a:gridCol w="609600"/>
                <a:gridCol w="762000"/>
                <a:gridCol w="838198"/>
              </a:tblGrid>
              <a:tr h="3333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mn-MN" sz="1100" u="none" strike="noStrike" dirty="0"/>
                        <a:t>Аж үйлдвэрийн салбар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/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/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/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/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/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/>
                        <a:t> 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u="none" strike="noStrike"/>
                        <a:t>Нийт дүн</a:t>
                      </a:r>
                      <a:endParaRPr lang="mn-MN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10110.9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9504.1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9066.0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11791.2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12920.4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/>
                        <a:t>109.6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u="none" strike="noStrike"/>
                        <a:t>Боловсруулах үйлдвэр</a:t>
                      </a:r>
                      <a:endParaRPr lang="mn-MN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4195.4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4257.9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4392.0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6875.4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7414.5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107.8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u="none" strike="noStrike" dirty="0"/>
                        <a:t>Цахилгаан, дулааны эрчим хүч үйлдвэрлэл, усан хангамж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5915.5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5246.2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4674.0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4915.8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5505.9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/>
                        <a:t>112.0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0" y="1600200"/>
            <a:ext cx="647700" cy="3429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295400" y="3733800"/>
          <a:ext cx="9982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0966537"/>
              </p:ext>
            </p:extLst>
          </p:nvPr>
        </p:nvGraphicFramePr>
        <p:xfrm>
          <a:off x="1219199" y="1371600"/>
          <a:ext cx="10624038" cy="4724399"/>
        </p:xfrm>
        <a:graphic>
          <a:graphicData uri="http://schemas.openxmlformats.org/drawingml/2006/table">
            <a:tbl>
              <a:tblPr/>
              <a:tblGrid>
                <a:gridCol w="34808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5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5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52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52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58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57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7775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 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I-XI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"/>
                        </a:rPr>
                        <a:t>ХҮН АМ, НИЙГМИЙН СТАТИСТИКИЙН ҮЗҮҮЛЭЛТҮҮД</a:t>
                      </a:r>
                      <a:endParaRPr lang="ru-RU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87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1514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1487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1322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1230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123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10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latin typeface="Arial"/>
                        </a:rPr>
                        <a:t>Бүртгэлтэй ажилгүй иргэд,             </a:t>
                      </a:r>
                      <a:r>
                        <a:rPr lang="en-US" sz="1800" b="0" i="0" u="none" strike="noStrike" baseline="0" dirty="0" smtClean="0">
                          <a:latin typeface="Arial"/>
                        </a:rPr>
                        <a:t> 11 </a:t>
                      </a:r>
                      <a:r>
                        <a:rPr lang="mn-MN" sz="1800" b="0" i="0" u="none" strike="noStrike" baseline="0" dirty="0" smtClean="0">
                          <a:latin typeface="Arial"/>
                        </a:rPr>
                        <a:t>дугаар </a:t>
                      </a:r>
                      <a:r>
                        <a:rPr lang="mn-MN" sz="1800" b="0" i="0" u="none" strike="noStrike" dirty="0" smtClean="0">
                          <a:latin typeface="Arial"/>
                        </a:rPr>
                        <a:t>сарын </a:t>
                      </a:r>
                      <a:r>
                        <a:rPr lang="mn-MN" sz="1800" b="0" i="0" u="none" strike="noStrike" dirty="0">
                          <a:latin typeface="Arial"/>
                        </a:rPr>
                        <a:t>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1074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1183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1131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1004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112.6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12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Халдварт өвчнөөр өвчлөгчид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373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468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715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433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416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428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215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248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220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213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96.8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">
            <a:extLst>
              <a:ext uri="{FF2B5EF4-FFF2-40B4-BE49-F238E27FC236}">
                <a16:creationId xmlns="" xmlns:a16="http://schemas.microsoft.com/office/drawing/2014/main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490" y="1752600"/>
            <a:ext cx="190499" cy="1956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60C0CC9-77C9-4D11-9C2F-903EDF477596}"/>
              </a:ext>
            </a:extLst>
          </p:cNvPr>
          <p:cNvCxnSpPr>
            <a:endCxn id="5" idx="1"/>
          </p:cNvCxnSpPr>
          <p:nvPr/>
        </p:nvCxnSpPr>
        <p:spPr>
          <a:xfrm>
            <a:off x="10682652" y="1850415"/>
            <a:ext cx="102283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447800"/>
          <a:ext cx="10515599" cy="3469226"/>
        </p:xfrm>
        <a:graphic>
          <a:graphicData uri="http://schemas.openxmlformats.org/drawingml/2006/table">
            <a:tbl>
              <a:tblPr/>
              <a:tblGrid>
                <a:gridCol w="3445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9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40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4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50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38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157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2015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I-XI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2016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I-XI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2017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I-XI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</a:t>
                      </a:r>
                      <a:r>
                        <a:rPr lang="mn-MN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I-XI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</a:t>
                      </a:r>
                      <a:r>
                        <a:rPr lang="mn-MN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I-XI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</a:t>
                      </a:r>
                      <a:r>
                        <a:rPr lang="mn-MN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I-XI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25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7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latin typeface="Arial"/>
                        </a:rPr>
                        <a:t>Аж үйлдвэрийн салбарын нийт үйлдвэрлэл: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төгрөг</a:t>
                      </a:r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9504.1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9066.0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11791.2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12920.4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6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latin typeface="Arial"/>
                        </a:rPr>
                        <a:t>Үүнээс: </a:t>
                      </a:r>
                    </a:p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latin typeface="Arial"/>
                        </a:rPr>
                        <a:t>      </a:t>
                      </a:r>
                      <a:r>
                        <a:rPr lang="mn-MN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- 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4257.9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4392.0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6875.4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7414.5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107.8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latin typeface="Arial"/>
                        </a:rPr>
                        <a:t>     - 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5246.2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4674.0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4915.8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5505.9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9950">
                <a:tc>
                  <a:txBody>
                    <a:bodyPr/>
                    <a:lstStyle/>
                    <a:p>
                      <a:pPr algn="l" rtl="0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204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5787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2048">
                <a:tc>
                  <a:txBody>
                    <a:bodyPr/>
                    <a:lstStyle/>
                    <a:p>
                      <a:pPr algn="l" fontAlgn="b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="" xmlns:a16="http://schemas.microsoft.com/office/drawing/2014/main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6200" y="1524000"/>
            <a:ext cx="1524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0C0CC9-77C9-4D11-9C2F-903EDF477596}"/>
              </a:ext>
            </a:extLst>
          </p:cNvPr>
          <p:cNvCxnSpPr/>
          <p:nvPr/>
        </p:nvCxnSpPr>
        <p:spPr>
          <a:xfrm>
            <a:off x="10668000" y="1676400"/>
            <a:ext cx="8382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6019800"/>
          <a:ext cx="2006600" cy="33528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mn-MN" sz="1100" b="0" i="1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2 Дахин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921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дугаар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1131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1004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1051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23" name="Chart 22"/>
          <p:cNvGraphicFramePr/>
          <p:nvPr/>
        </p:nvGraphicFramePr>
        <p:xfrm>
          <a:off x="6324600" y="1676400"/>
          <a:ext cx="5410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8862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0" y="653534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зарлага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сая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төгрө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г</a:t>
            </a:r>
            <a:endParaRPr kumimoji="0" lang="mn-M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05600" y="700445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орлого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төрлөөр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хувиар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43000" y="4114800"/>
            <a:ext cx="480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хэмжээгээр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сангаас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XI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эхний сарын байдлаар 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.8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тэтгэвэр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тэтгэмж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олгож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шимтгэлийн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орлогыг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төвлөрүүл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байна.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553200" y="4191004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XI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сарын байдлаар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8951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хамрагдсаны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7976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89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төсөвт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байгууллаг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ААНэгж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даатгуулагч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975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иргэн буюу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10.9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дурын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хамрагдсан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mn-M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295400" y="1447800"/>
          <a:ext cx="4419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6629400" y="1371600"/>
          <a:ext cx="4648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4724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71600" y="730479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зарцуулалт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00800" y="946190"/>
            <a:ext cx="533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сангийн үйл ажиллагааны 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XI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сарын мэдээгээр Халамжийн тэтгэвэр 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766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хүнд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2651.7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сая төгрөг, нөхцөлд мөнгөн тэтгэмж, нийгмийн халамжийн үйлчилгээ болон хөнгөлөлт, тусламж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23608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хүнд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6717.3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сая төгрөг нийт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25374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хүнд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9369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сая төгрөгийн тэтгэвэр, тэтгэмж, хөнгөлөлтийг орон нутгийн сан болон улсын төсвийн санхүүжилтээр үзүүлсэн байна. 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1447800"/>
          <a:ext cx="4724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169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38200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01762" y="1807368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2016 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17638" y="3483708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2017 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28139" y="3856038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2018 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91698" y="4615935"/>
            <a:ext cx="27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эхний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1315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амаржиж, амьд төрсөн хүүхэд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1314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болж, өмнөх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амаржсан эх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(7.1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-аар, амьд төрсөн хүүхэд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(6.8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-өөр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өссөн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102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122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123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102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123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123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800600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Нялхсын эндэгдэл аймгийн хэмжээгээр 201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дугаар сард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болж өмнөх оноос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(%)-өөр буурч, харин 5 хүртэлх насны хүүхдийн эндэгдэл 28 болж, өмнөх оноос 5(12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%)-аар өссөн байна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mn-M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2016 XI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2017 XI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2018 XI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5861" y="911690"/>
            <a:ext cx="754969" cy="754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7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7338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5245" y="3390867"/>
            <a:ext cx="762066" cy="762066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/>
        </p:nvGraphicFramePr>
        <p:xfrm>
          <a:off x="1371600" y="990600"/>
          <a:ext cx="4648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781800" y="914400"/>
          <a:ext cx="502920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447800" y="4191000"/>
          <a:ext cx="10287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31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Улсын хэмжээгээр 2017 оны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эхний 2 сард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мянган хүн эрүүлжүүлэгдэж, 1397 хүн баривчлагдсан нь өмнөх оноос эрүүлжүүлэгдсэн хүн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208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7.9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-аар, баривчлагдсан хүн 501 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55.9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-ээр буурсан байна.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2914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10668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24600" y="411480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Аймгийн хэмжээгээр 213 гэмт хэрэг бүртгэгдсэнээс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1.5 хувийг иргэдийн эрх чөлөө эрүүл мэндийн эсрэг гэмт хэрэг, 38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 хувь нь бусдын өмчлөлийн эсрэг гэмт хэрэг 30.4 хувийг бусад гэмт хэрэг эзэлж, өнгөрсөн оны мөн үеэс гэмт хэргийн тоо 7-оор буурсан байна.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143000" y="990600"/>
          <a:ext cx="4776787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553200" y="990600"/>
          <a:ext cx="4953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1295400" y="40386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252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1002</Words>
  <Application>Microsoft Office PowerPoint</Application>
  <PresentationFormat>Custom</PresentationFormat>
  <Paragraphs>267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Unurbat</cp:lastModifiedBy>
  <cp:revision>671</cp:revision>
  <cp:lastPrinted>2016-10-18T07:11:49Z</cp:lastPrinted>
  <dcterms:created xsi:type="dcterms:W3CDTF">2016-10-10T07:15:58Z</dcterms:created>
  <dcterms:modified xsi:type="dcterms:W3CDTF">2018-12-26T06:53:06Z</dcterms:modified>
</cp:coreProperties>
</file>