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0" r:id="rId3"/>
    <p:sldId id="259" r:id="rId4"/>
    <p:sldId id="264" r:id="rId5"/>
    <p:sldId id="263" r:id="rId6"/>
    <p:sldId id="294" r:id="rId7"/>
    <p:sldId id="296" r:id="rId8"/>
    <p:sldId id="297" r:id="rId9"/>
    <p:sldId id="262" r:id="rId10"/>
    <p:sldId id="285" r:id="rId11"/>
    <p:sldId id="267" r:id="rId12"/>
    <p:sldId id="293" r:id="rId13"/>
    <p:sldId id="292" r:id="rId14"/>
    <p:sldId id="271" r:id="rId15"/>
    <p:sldId id="295" r:id="rId16"/>
    <p:sldId id="284" r:id="rId17"/>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A2882"/>
    <a:srgbClr val="0033CC"/>
    <a:srgbClr val="DC7D0F"/>
    <a:srgbClr val="558237"/>
    <a:srgbClr val="0A288C"/>
    <a:srgbClr val="0A2878"/>
    <a:srgbClr val="192887"/>
    <a:srgbClr val="003269"/>
    <a:srgbClr val="FFCC00"/>
    <a:srgbClr val="5482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26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d.disk\documents\t.medee\2018%20on\2018.06\2018%20on%201-r%20ulir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taniltsuulah%20medee%202018\2018.%206-sariin-taniltsuulah-mede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taniltsuulah%20medee%202018\2018.%206-sariin-taniltsuulah-mede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disk\documents\t.medee\2018%20on\2018.06\uliral%202017.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disk\documents\t.medee\2018%20on\2018.06\2018%20on%201-r%20uliral.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5.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6.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3"/>
  <c:chart>
    <c:plotArea>
      <c:layout/>
      <c:barChart>
        <c:barDir val="col"/>
        <c:grouping val="clustered"/>
        <c:ser>
          <c:idx val="0"/>
          <c:order val="0"/>
          <c:dLbls>
            <c:spPr>
              <a:noFill/>
              <a:ln>
                <a:noFill/>
              </a:ln>
              <a:effectLst/>
            </c:spPr>
            <c:txPr>
              <a:bodyPr/>
              <a:lstStyle/>
              <a:p>
                <a:pPr>
                  <a:defRPr>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Sheet1!$P$23:$T$23</c:f>
              <c:strCache>
                <c:ptCount val="5"/>
                <c:pt idx="0">
                  <c:v>2014 I-VI</c:v>
                </c:pt>
                <c:pt idx="1">
                  <c:v>2015 I-VI</c:v>
                </c:pt>
                <c:pt idx="2">
                  <c:v>2016 I-VI</c:v>
                </c:pt>
                <c:pt idx="3">
                  <c:v>2017 I-VI</c:v>
                </c:pt>
                <c:pt idx="4">
                  <c:v>2018 I-VI</c:v>
                </c:pt>
              </c:strCache>
            </c:strRef>
          </c:cat>
          <c:val>
            <c:numRef>
              <c:f>Sheet1!$P$24:$T$24</c:f>
              <c:numCache>
                <c:formatCode>General</c:formatCode>
                <c:ptCount val="5"/>
                <c:pt idx="0">
                  <c:v>13168.1</c:v>
                </c:pt>
                <c:pt idx="1">
                  <c:v>15718.9</c:v>
                </c:pt>
                <c:pt idx="2" formatCode="0.0">
                  <c:v>17682.8</c:v>
                </c:pt>
                <c:pt idx="3">
                  <c:v>18472.8</c:v>
                </c:pt>
                <c:pt idx="4">
                  <c:v>20943.099999999915</c:v>
                </c:pt>
              </c:numCache>
            </c:numRef>
          </c:val>
          <c:extLst xmlns:c16r2="http://schemas.microsoft.com/office/drawing/2015/06/chart">
            <c:ext xmlns:c16="http://schemas.microsoft.com/office/drawing/2014/chart" uri="{C3380CC4-5D6E-409C-BE32-E72D297353CC}">
              <c16:uniqueId val="{00000000-0954-4CB8-BEBD-DC3049DA1883}"/>
            </c:ext>
          </c:extLst>
        </c:ser>
        <c:dLbls/>
        <c:axId val="80474112"/>
        <c:axId val="80475648"/>
      </c:barChart>
      <c:catAx>
        <c:axId val="80474112"/>
        <c:scaling>
          <c:orientation val="minMax"/>
        </c:scaling>
        <c:axPos val="b"/>
        <c:numFmt formatCode="General" sourceLinked="0"/>
        <c:tickLblPos val="nextTo"/>
        <c:txPr>
          <a:bodyPr/>
          <a:lstStyle/>
          <a:p>
            <a:pPr>
              <a:defRPr>
                <a:latin typeface="Arial" pitchFamily="34" charset="0"/>
                <a:cs typeface="Arial" pitchFamily="34" charset="0"/>
              </a:defRPr>
            </a:pPr>
            <a:endParaRPr lang="en-US"/>
          </a:p>
        </c:txPr>
        <c:crossAx val="80475648"/>
        <c:crosses val="autoZero"/>
        <c:auto val="1"/>
        <c:lblAlgn val="ctr"/>
        <c:lblOffset val="100"/>
      </c:catAx>
      <c:valAx>
        <c:axId val="80475648"/>
        <c:scaling>
          <c:orientation val="minMax"/>
        </c:scaling>
        <c:delete val="1"/>
        <c:axPos val="l"/>
        <c:numFmt formatCode="General" sourceLinked="1"/>
        <c:tickLblPos val="none"/>
        <c:crossAx val="80474112"/>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31"/>
  <c:chart>
    <c:autoTitleDeleted val="1"/>
    <c:plotArea>
      <c:layout/>
      <c:lineChart>
        <c:grouping val="stacked"/>
        <c:ser>
          <c:idx val="0"/>
          <c:order val="0"/>
          <c:dLbls>
            <c:dLbl>
              <c:idx val="0"/>
              <c:layout>
                <c:manualLayout>
                  <c:x val="-4.7222222222222332E-2"/>
                  <c:y val="-7.482993197278950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956-49EB-AEB7-95B860593FB3}"/>
                </c:ext>
              </c:extLst>
            </c:dLbl>
            <c:dLbl>
              <c:idx val="1"/>
              <c:layout>
                <c:manualLayout>
                  <c:x val="-2.7777777777778486E-3"/>
                  <c:y val="-8.843537414966158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956-49EB-AEB7-95B860593FB3}"/>
                </c:ext>
              </c:extLst>
            </c:dLbl>
            <c:dLbl>
              <c:idx val="2"/>
              <c:layout>
                <c:manualLayout>
                  <c:x val="-3.333333333333334E-2"/>
                  <c:y val="-9.523809523809524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956-49EB-AEB7-95B860593FB3}"/>
                </c:ext>
              </c:extLst>
            </c:dLbl>
            <c:dLbl>
              <c:idx val="3"/>
              <c:layout>
                <c:manualLayout>
                  <c:x val="4.6918767507002799E-3"/>
                  <c:y val="-2.713035870516185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956-49EB-AEB7-95B860593FB3}"/>
                </c:ext>
              </c:extLst>
            </c:dLbl>
            <c:dLbl>
              <c:idx val="4"/>
              <c:layout>
                <c:manualLayout>
                  <c:x val="-1.6666666666666701E-2"/>
                  <c:y val="-8.163265306122449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956-49EB-AEB7-95B860593FB3}"/>
                </c:ext>
              </c:extLst>
            </c:dLbl>
            <c:spPr>
              <a:noFill/>
              <a:ln>
                <a:noFill/>
              </a:ln>
              <a:effectLst/>
            </c:spPr>
            <c:txPr>
              <a:bodyPr/>
              <a:lstStyle/>
              <a:p>
                <a:pPr>
                  <a:defRPr>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'tatvarin medee 5 jileer'!$P$39:$S$39</c:f>
              <c:strCache>
                <c:ptCount val="4"/>
                <c:pt idx="0">
                  <c:v>2015 I-VI</c:v>
                </c:pt>
                <c:pt idx="1">
                  <c:v>2016 I-VI</c:v>
                </c:pt>
                <c:pt idx="2">
                  <c:v>2017 I-VI</c:v>
                </c:pt>
                <c:pt idx="3">
                  <c:v>2018 I-VI</c:v>
                </c:pt>
              </c:strCache>
            </c:strRef>
          </c:cat>
          <c:val>
            <c:numRef>
              <c:f>'tatvarin medee 5 jileer'!$P$38:$S$38</c:f>
              <c:numCache>
                <c:formatCode>General</c:formatCode>
                <c:ptCount val="4"/>
                <c:pt idx="0">
                  <c:v>3699.6</c:v>
                </c:pt>
                <c:pt idx="1">
                  <c:v>4352.5</c:v>
                </c:pt>
                <c:pt idx="2">
                  <c:v>5049.8</c:v>
                </c:pt>
                <c:pt idx="3" formatCode="0.0">
                  <c:v>5682.3</c:v>
                </c:pt>
              </c:numCache>
            </c:numRef>
          </c:val>
          <c:extLst xmlns:c16r2="http://schemas.microsoft.com/office/drawing/2015/06/chart">
            <c:ext xmlns:c16="http://schemas.microsoft.com/office/drawing/2014/chart" uri="{C3380CC4-5D6E-409C-BE32-E72D297353CC}">
              <c16:uniqueId val="{00000005-5956-49EB-AEB7-95B860593FB3}"/>
            </c:ext>
          </c:extLst>
        </c:ser>
        <c:dLbls>
          <c:showVal val="1"/>
        </c:dLbls>
        <c:marker val="1"/>
        <c:axId val="82958592"/>
        <c:axId val="82841600"/>
      </c:lineChart>
      <c:catAx>
        <c:axId val="82958592"/>
        <c:scaling>
          <c:orientation val="minMax"/>
        </c:scaling>
        <c:axPos val="b"/>
        <c:numFmt formatCode="General" sourceLinked="1"/>
        <c:majorTickMark val="none"/>
        <c:tickLblPos val="nextTo"/>
        <c:txPr>
          <a:bodyPr/>
          <a:lstStyle/>
          <a:p>
            <a:pPr>
              <a:defRPr>
                <a:latin typeface="Arial" pitchFamily="34" charset="0"/>
                <a:cs typeface="Arial" pitchFamily="34" charset="0"/>
              </a:defRPr>
            </a:pPr>
            <a:endParaRPr lang="en-US"/>
          </a:p>
        </c:txPr>
        <c:crossAx val="82841600"/>
        <c:crosses val="autoZero"/>
        <c:auto val="1"/>
        <c:lblAlgn val="ctr"/>
        <c:lblOffset val="100"/>
      </c:catAx>
      <c:valAx>
        <c:axId val="82841600"/>
        <c:scaling>
          <c:orientation val="minMax"/>
        </c:scaling>
        <c:delete val="1"/>
        <c:axPos val="l"/>
        <c:numFmt formatCode="General" sourceLinked="1"/>
        <c:majorTickMark val="none"/>
        <c:tickLblPos val="none"/>
        <c:crossAx val="82958592"/>
        <c:crosses val="autoZero"/>
        <c:crossBetween val="between"/>
      </c:valAx>
    </c:plotArea>
    <c:plotVisOnly val="1"/>
    <c:dispBlanksAs val="zero"/>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8"/>
  <c:chart>
    <c:title>
      <c:tx>
        <c:rich>
          <a:bodyPr/>
          <a:lstStyle/>
          <a:p>
            <a:pPr>
              <a:defRPr/>
            </a:pPr>
            <a:r>
              <a:rPr lang="mn-MN" sz="1800" b="1" i="0" u="none" strike="noStrike" baseline="0">
                <a:latin typeface="Arial" pitchFamily="34" charset="0"/>
                <a:cs typeface="Arial" pitchFamily="34" charset="0"/>
              </a:rPr>
              <a:t>БОЙЖСОН ТӨЛ</a:t>
            </a:r>
            <a:r>
              <a:rPr lang="mn-MN" sz="1800" b="0" i="0" u="none" strike="noStrike" baseline="0">
                <a:latin typeface="Arial" pitchFamily="34" charset="0"/>
                <a:cs typeface="Arial" pitchFamily="34" charset="0"/>
              </a:rPr>
              <a:t>, жил бүрийн эхний </a:t>
            </a:r>
            <a:r>
              <a:rPr lang="en-US" sz="1800" b="0" i="0" u="none" strike="noStrike" baseline="0">
                <a:latin typeface="Arial" pitchFamily="34" charset="0"/>
                <a:cs typeface="Arial" pitchFamily="34" charset="0"/>
              </a:rPr>
              <a:t>II </a:t>
            </a:r>
            <a:r>
              <a:rPr lang="mn-MN" sz="1800" b="0" i="0" u="none" strike="noStrike" baseline="0">
                <a:latin typeface="Arial" pitchFamily="34" charset="0"/>
                <a:cs typeface="Arial" pitchFamily="34" charset="0"/>
              </a:rPr>
              <a:t>улиралд, толгой</a:t>
            </a:r>
            <a:endParaRPr lang="en-US">
              <a:latin typeface="Arial" pitchFamily="34" charset="0"/>
              <a:cs typeface="Arial" pitchFamily="34" charset="0"/>
            </a:endParaRPr>
          </a:p>
        </c:rich>
      </c:tx>
      <c:layout/>
    </c:title>
    <c:plotArea>
      <c:layout/>
      <c:barChart>
        <c:barDir val="col"/>
        <c:grouping val="clustered"/>
        <c:ser>
          <c:idx val="0"/>
          <c:order val="0"/>
          <c:dLbls>
            <c:spPr>
              <a:noFill/>
              <a:ln>
                <a:noFill/>
              </a:ln>
              <a:effectLst/>
            </c:spPr>
            <c:txPr>
              <a:bodyPr/>
              <a:lstStyle/>
              <a:p>
                <a:pPr>
                  <a:defRPr sz="1600">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'heeltegchin horgodol'!$O$40:$T$40</c:f>
              <c:strCache>
                <c:ptCount val="6"/>
                <c:pt idx="0">
                  <c:v>2013 I-VI</c:v>
                </c:pt>
                <c:pt idx="1">
                  <c:v>2014 I-VI</c:v>
                </c:pt>
                <c:pt idx="2">
                  <c:v>2015 I-VI</c:v>
                </c:pt>
                <c:pt idx="3">
                  <c:v>2016 I-VI</c:v>
                </c:pt>
                <c:pt idx="4">
                  <c:v>2017 I-VI</c:v>
                </c:pt>
                <c:pt idx="5">
                  <c:v>2018 I-VI</c:v>
                </c:pt>
              </c:strCache>
            </c:strRef>
          </c:cat>
          <c:val>
            <c:numRef>
              <c:f>'heeltegchin horgodol'!$O$39:$T$39</c:f>
              <c:numCache>
                <c:formatCode>General</c:formatCode>
                <c:ptCount val="6"/>
                <c:pt idx="0">
                  <c:v>843864</c:v>
                </c:pt>
                <c:pt idx="1">
                  <c:v>967940</c:v>
                </c:pt>
                <c:pt idx="2">
                  <c:v>1068851</c:v>
                </c:pt>
                <c:pt idx="3">
                  <c:v>1041417</c:v>
                </c:pt>
                <c:pt idx="4">
                  <c:v>1214169</c:v>
                </c:pt>
                <c:pt idx="5">
                  <c:v>1001187</c:v>
                </c:pt>
              </c:numCache>
            </c:numRef>
          </c:val>
          <c:extLst xmlns:c16r2="http://schemas.microsoft.com/office/drawing/2015/06/chart">
            <c:ext xmlns:c16="http://schemas.microsoft.com/office/drawing/2014/chart" uri="{C3380CC4-5D6E-409C-BE32-E72D297353CC}">
              <c16:uniqueId val="{00000000-5453-46CE-9515-22349B6163C5}"/>
            </c:ext>
          </c:extLst>
        </c:ser>
        <c:dLbls>
          <c:showVal val="1"/>
        </c:dLbls>
        <c:overlap val="-25"/>
        <c:axId val="82879232"/>
        <c:axId val="82880768"/>
      </c:barChart>
      <c:catAx>
        <c:axId val="82879232"/>
        <c:scaling>
          <c:orientation val="minMax"/>
        </c:scaling>
        <c:axPos val="b"/>
        <c:numFmt formatCode="General" sourceLinked="1"/>
        <c:majorTickMark val="none"/>
        <c:tickLblPos val="nextTo"/>
        <c:txPr>
          <a:bodyPr/>
          <a:lstStyle/>
          <a:p>
            <a:pPr>
              <a:defRPr sz="1400">
                <a:latin typeface="Arial" pitchFamily="34" charset="0"/>
                <a:cs typeface="Arial" pitchFamily="34" charset="0"/>
              </a:defRPr>
            </a:pPr>
            <a:endParaRPr lang="en-US"/>
          </a:p>
        </c:txPr>
        <c:crossAx val="82880768"/>
        <c:crosses val="autoZero"/>
        <c:auto val="1"/>
        <c:lblAlgn val="ctr"/>
        <c:lblOffset val="100"/>
      </c:catAx>
      <c:valAx>
        <c:axId val="82880768"/>
        <c:scaling>
          <c:orientation val="minMax"/>
        </c:scaling>
        <c:delete val="1"/>
        <c:axPos val="l"/>
        <c:numFmt formatCode="General" sourceLinked="1"/>
        <c:tickLblPos val="none"/>
        <c:crossAx val="82879232"/>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8"/>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mn-MN" sz="1800" b="0" i="0" baseline="0">
                <a:latin typeface="Arial" pitchFamily="34" charset="0"/>
                <a:cs typeface="Arial" pitchFamily="34" charset="0"/>
              </a:rPr>
              <a:t>ТОМ МАЛЫН ЗҮЙ БУС ХОРОГДОЛ, жил бүрийн эхний </a:t>
            </a:r>
            <a:r>
              <a:rPr lang="en-US" sz="1800" b="0" i="0" baseline="0">
                <a:latin typeface="Arial" pitchFamily="34" charset="0"/>
                <a:cs typeface="Arial" pitchFamily="34" charset="0"/>
              </a:rPr>
              <a:t>II </a:t>
            </a:r>
            <a:r>
              <a:rPr lang="mn-MN" sz="1800" b="0" i="0" baseline="0">
                <a:latin typeface="Arial" pitchFamily="34" charset="0"/>
                <a:cs typeface="Arial" pitchFamily="34" charset="0"/>
              </a:rPr>
              <a:t>улиралд, толгой</a:t>
            </a:r>
            <a:endParaRPr lang="en-US" sz="1800" b="0" i="0" baseline="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title>
    <c:plotArea>
      <c:layout/>
      <c:barChart>
        <c:barDir val="col"/>
        <c:grouping val="clustered"/>
        <c:ser>
          <c:idx val="0"/>
          <c:order val="0"/>
          <c:dLbls>
            <c:spPr>
              <a:noFill/>
              <a:ln>
                <a:noFill/>
              </a:ln>
              <a:effectLst/>
            </c:spPr>
            <c:txPr>
              <a:bodyPr/>
              <a:lstStyle/>
              <a:p>
                <a:pPr>
                  <a:defRPr sz="1600">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'heeltegchin horgodol'!$O$40:$T$40</c:f>
              <c:strCache>
                <c:ptCount val="6"/>
                <c:pt idx="0">
                  <c:v>2013 I-VI</c:v>
                </c:pt>
                <c:pt idx="1">
                  <c:v>2014 I-VI</c:v>
                </c:pt>
                <c:pt idx="2">
                  <c:v>2015 I-VI</c:v>
                </c:pt>
                <c:pt idx="3">
                  <c:v>2016 I-VI</c:v>
                </c:pt>
                <c:pt idx="4">
                  <c:v>2017 I-VI</c:v>
                </c:pt>
                <c:pt idx="5">
                  <c:v>2018 I-VI</c:v>
                </c:pt>
              </c:strCache>
            </c:strRef>
          </c:cat>
          <c:val>
            <c:numRef>
              <c:f>'heeltegchin horgodol'!$O$44:$T$44</c:f>
              <c:numCache>
                <c:formatCode>General</c:formatCode>
                <c:ptCount val="6"/>
                <c:pt idx="0">
                  <c:v>55925</c:v>
                </c:pt>
                <c:pt idx="1">
                  <c:v>22738</c:v>
                </c:pt>
                <c:pt idx="2">
                  <c:v>9727</c:v>
                </c:pt>
                <c:pt idx="3">
                  <c:v>126540</c:v>
                </c:pt>
                <c:pt idx="4">
                  <c:v>35330</c:v>
                </c:pt>
                <c:pt idx="5">
                  <c:v>176076</c:v>
                </c:pt>
              </c:numCache>
            </c:numRef>
          </c:val>
          <c:extLst xmlns:c16r2="http://schemas.microsoft.com/office/drawing/2015/06/chart">
            <c:ext xmlns:c16="http://schemas.microsoft.com/office/drawing/2014/chart" uri="{C3380CC4-5D6E-409C-BE32-E72D297353CC}">
              <c16:uniqueId val="{00000000-4EB1-4B3D-89BE-EED251771695}"/>
            </c:ext>
          </c:extLst>
        </c:ser>
        <c:dLbls>
          <c:showVal val="1"/>
        </c:dLbls>
        <c:overlap val="-25"/>
        <c:axId val="94789632"/>
        <c:axId val="94791168"/>
      </c:barChart>
      <c:catAx>
        <c:axId val="94789632"/>
        <c:scaling>
          <c:orientation val="minMax"/>
        </c:scaling>
        <c:axPos val="b"/>
        <c:numFmt formatCode="General" sourceLinked="0"/>
        <c:majorTickMark val="none"/>
        <c:tickLblPos val="nextTo"/>
        <c:txPr>
          <a:bodyPr/>
          <a:lstStyle/>
          <a:p>
            <a:pPr>
              <a:defRPr sz="1400">
                <a:latin typeface="Arial" pitchFamily="34" charset="0"/>
                <a:cs typeface="Arial" pitchFamily="34" charset="0"/>
              </a:defRPr>
            </a:pPr>
            <a:endParaRPr lang="en-US"/>
          </a:p>
        </c:txPr>
        <c:crossAx val="94791168"/>
        <c:crosses val="autoZero"/>
        <c:auto val="1"/>
        <c:lblAlgn val="ctr"/>
        <c:lblOffset val="100"/>
      </c:catAx>
      <c:valAx>
        <c:axId val="94791168"/>
        <c:scaling>
          <c:orientation val="minMax"/>
        </c:scaling>
        <c:delete val="1"/>
        <c:axPos val="l"/>
        <c:numFmt formatCode="General" sourceLinked="1"/>
        <c:tickLblPos val="none"/>
        <c:crossAx val="94789632"/>
        <c:crosses val="autoZero"/>
        <c:crossBetween val="between"/>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lgn="ctr">
              <a:defRPr/>
            </a:pPr>
            <a:r>
              <a:rPr lang="mn-MN" sz="1600" b="1" i="0" baseline="0">
                <a:latin typeface="Arial" pitchFamily="34" charset="0"/>
                <a:cs typeface="Arial" pitchFamily="34" charset="0"/>
              </a:rPr>
              <a:t>АЖ ҮЙЛДВЭРИЙН САЛБАРЫН НИЙТ БҮТЭЭГДЭХҮҮН </a:t>
            </a:r>
            <a:r>
              <a:rPr lang="mn-MN" sz="1600" b="0" i="0" baseline="0">
                <a:latin typeface="Arial" pitchFamily="34" charset="0"/>
                <a:cs typeface="Arial" pitchFamily="34" charset="0"/>
              </a:rPr>
              <a:t>/хувиар/</a:t>
            </a:r>
            <a:endParaRPr lang="en-US" sz="1600" b="1" i="0" baseline="0">
              <a:latin typeface="Arial" pitchFamily="34" charset="0"/>
              <a:cs typeface="Arial" pitchFamily="34" charset="0"/>
            </a:endParaRPr>
          </a:p>
        </c:rich>
      </c:tx>
      <c:layout>
        <c:manualLayout>
          <c:xMode val="edge"/>
          <c:yMode val="edge"/>
          <c:x val="0.17029581024594145"/>
          <c:y val="2.3236510473811384E-2"/>
        </c:manualLayout>
      </c:layout>
    </c:title>
    <c:plotArea>
      <c:layout>
        <c:manualLayout>
          <c:layoutTarget val="inner"/>
          <c:xMode val="edge"/>
          <c:yMode val="edge"/>
          <c:x val="2.9791970448138441E-2"/>
          <c:y val="0.16607487767288473"/>
          <c:w val="0.95909694726199879"/>
          <c:h val="0.55488695529136789"/>
        </c:manualLayout>
      </c:layout>
      <c:barChart>
        <c:barDir val="col"/>
        <c:grouping val="stacked"/>
        <c:ser>
          <c:idx val="0"/>
          <c:order val="0"/>
          <c:tx>
            <c:strRef>
              <c:f>Sheet6!$B$10</c:f>
              <c:strCache>
                <c:ptCount val="1"/>
                <c:pt idx="0">
                  <c:v>Боловсруулах үйлдвэр</c:v>
                </c:pt>
              </c:strCache>
            </c:strRef>
          </c:tx>
          <c:dLbls>
            <c:dLbl>
              <c:idx val="0"/>
              <c:layout/>
              <c:tx>
                <c:rich>
                  <a:bodyPr/>
                  <a:lstStyle/>
                  <a:p>
                    <a:r>
                      <a:rPr lang="en-US" smtClean="0"/>
                      <a:t>33.7</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2B1-4477-AF0F-C49ACFE5A6F2}"/>
                </c:ext>
              </c:extLst>
            </c:dLbl>
            <c:dLbl>
              <c:idx val="1"/>
              <c:layout/>
              <c:tx>
                <c:rich>
                  <a:bodyPr/>
                  <a:lstStyle/>
                  <a:p>
                    <a:r>
                      <a:rPr lang="en-US" smtClean="0"/>
                      <a:t>38.6</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2B1-4477-AF0F-C49ACFE5A6F2}"/>
                </c:ext>
              </c:extLst>
            </c:dLbl>
            <c:dLbl>
              <c:idx val="2"/>
              <c:layout/>
              <c:tx>
                <c:rich>
                  <a:bodyPr/>
                  <a:lstStyle/>
                  <a:p>
                    <a:r>
                      <a:rPr lang="en-US" smtClean="0"/>
                      <a:t>53.5</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2B1-4477-AF0F-C49ACFE5A6F2}"/>
                </c:ext>
              </c:extLst>
            </c:dLbl>
            <c:dLbl>
              <c:idx val="3"/>
              <c:layout/>
              <c:tx>
                <c:rich>
                  <a:bodyPr/>
                  <a:lstStyle/>
                  <a:p>
                    <a:r>
                      <a:rPr lang="en-US" smtClean="0"/>
                      <a:t>48.5</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2B1-4477-AF0F-C49ACFE5A6F2}"/>
                </c:ext>
              </c:extLst>
            </c:dLbl>
            <c:dLbl>
              <c:idx val="4"/>
              <c:layout/>
              <c:tx>
                <c:rich>
                  <a:bodyPr/>
                  <a:lstStyle/>
                  <a:p>
                    <a:r>
                      <a:rPr lang="en-US" smtClean="0"/>
                      <a:t>38.6</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2B1-4477-AF0F-C49ACFE5A6F2}"/>
                </c:ext>
              </c:extLst>
            </c:dLbl>
            <c:spPr>
              <a:noFill/>
              <a:ln>
                <a:noFill/>
              </a:ln>
              <a:effectLst/>
            </c:spPr>
            <c:txPr>
              <a:bodyPr/>
              <a:lstStyle/>
              <a:p>
                <a:pPr>
                  <a:defRPr sz="1200">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numRef>
              <c:f>Sheet6!$C$9:$G$9</c:f>
              <c:numCache>
                <c:formatCode>General</c:formatCode>
                <c:ptCount val="5"/>
                <c:pt idx="0">
                  <c:v>2014</c:v>
                </c:pt>
                <c:pt idx="1">
                  <c:v>2015</c:v>
                </c:pt>
                <c:pt idx="2">
                  <c:v>2016</c:v>
                </c:pt>
                <c:pt idx="3">
                  <c:v>2017</c:v>
                </c:pt>
                <c:pt idx="4">
                  <c:v>2018</c:v>
                </c:pt>
              </c:numCache>
            </c:numRef>
          </c:cat>
          <c:val>
            <c:numRef>
              <c:f>Sheet6!$C$10:$G$10</c:f>
              <c:numCache>
                <c:formatCode>General</c:formatCode>
                <c:ptCount val="5"/>
                <c:pt idx="0">
                  <c:v>33.658990083507305</c:v>
                </c:pt>
                <c:pt idx="1">
                  <c:v>38.648115571192498</c:v>
                </c:pt>
                <c:pt idx="2">
                  <c:v>53.453239686155399</c:v>
                </c:pt>
                <c:pt idx="3">
                  <c:v>48.496067455537407</c:v>
                </c:pt>
                <c:pt idx="4">
                  <c:v>38.600843000484907</c:v>
                </c:pt>
              </c:numCache>
            </c:numRef>
          </c:val>
          <c:extLst xmlns:c16r2="http://schemas.microsoft.com/office/drawing/2015/06/chart">
            <c:ext xmlns:c16="http://schemas.microsoft.com/office/drawing/2014/chart" uri="{C3380CC4-5D6E-409C-BE32-E72D297353CC}">
              <c16:uniqueId val="{00000005-62B1-4477-AF0F-C49ACFE5A6F2}"/>
            </c:ext>
          </c:extLst>
        </c:ser>
        <c:ser>
          <c:idx val="1"/>
          <c:order val="1"/>
          <c:tx>
            <c:strRef>
              <c:f>Sheet6!$B$11</c:f>
              <c:strCache>
                <c:ptCount val="1"/>
                <c:pt idx="0">
                  <c:v>Цахилгаан, дулааны эрчим хүч үйлдвэрлэл, усан хангамж</c:v>
                </c:pt>
              </c:strCache>
            </c:strRef>
          </c:tx>
          <c:dLbls>
            <c:dLbl>
              <c:idx val="0"/>
              <c:layout/>
              <c:tx>
                <c:rich>
                  <a:bodyPr/>
                  <a:lstStyle/>
                  <a:p>
                    <a:r>
                      <a:rPr lang="en-US" dirty="0" smtClean="0"/>
                      <a:t>66.3</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62B1-4477-AF0F-C49ACFE5A6F2}"/>
                </c:ext>
              </c:extLst>
            </c:dLbl>
            <c:dLbl>
              <c:idx val="1"/>
              <c:layout/>
              <c:tx>
                <c:rich>
                  <a:bodyPr/>
                  <a:lstStyle/>
                  <a:p>
                    <a:r>
                      <a:rPr lang="en-US" smtClean="0"/>
                      <a:t>61.4</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2B1-4477-AF0F-C49ACFE5A6F2}"/>
                </c:ext>
              </c:extLst>
            </c:dLbl>
            <c:dLbl>
              <c:idx val="2"/>
              <c:layout/>
              <c:tx>
                <c:rich>
                  <a:bodyPr/>
                  <a:lstStyle/>
                  <a:p>
                    <a:r>
                      <a:rPr lang="en-US" smtClean="0"/>
                      <a:t>46.5</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62B1-4477-AF0F-C49ACFE5A6F2}"/>
                </c:ext>
              </c:extLst>
            </c:dLbl>
            <c:dLbl>
              <c:idx val="3"/>
              <c:layout/>
              <c:tx>
                <c:rich>
                  <a:bodyPr/>
                  <a:lstStyle/>
                  <a:p>
                    <a:r>
                      <a:rPr lang="en-US" smtClean="0"/>
                      <a:t>51.5</a:t>
                    </a:r>
                    <a:endParaRPr lang="en-US"/>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62B1-4477-AF0F-C49ACFE5A6F2}"/>
                </c:ext>
              </c:extLst>
            </c:dLbl>
            <c:dLbl>
              <c:idx val="4"/>
              <c:layout/>
              <c:tx>
                <c:rich>
                  <a:bodyPr/>
                  <a:lstStyle/>
                  <a:p>
                    <a:r>
                      <a:rPr lang="en-US" smtClean="0"/>
                      <a:t>61.9</a:t>
                    </a:r>
                    <a:endParaRPr lang="en-US" dirty="0"/>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62B1-4477-AF0F-C49ACFE5A6F2}"/>
                </c:ext>
              </c:extLst>
            </c:dLbl>
            <c:spPr>
              <a:noFill/>
              <a:ln>
                <a:noFill/>
              </a:ln>
              <a:effectLst/>
            </c:spPr>
            <c:txPr>
              <a:bodyPr/>
              <a:lstStyle/>
              <a:p>
                <a:pPr>
                  <a:defRPr sz="1200">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numRef>
              <c:f>Sheet6!$C$9:$G$9</c:f>
              <c:numCache>
                <c:formatCode>General</c:formatCode>
                <c:ptCount val="5"/>
                <c:pt idx="0">
                  <c:v>2014</c:v>
                </c:pt>
                <c:pt idx="1">
                  <c:v>2015</c:v>
                </c:pt>
                <c:pt idx="2">
                  <c:v>2016</c:v>
                </c:pt>
                <c:pt idx="3">
                  <c:v>2017</c:v>
                </c:pt>
                <c:pt idx="4">
                  <c:v>2018</c:v>
                </c:pt>
              </c:numCache>
            </c:numRef>
          </c:cat>
          <c:val>
            <c:numRef>
              <c:f>Sheet6!$C$11:$G$11</c:f>
              <c:numCache>
                <c:formatCode>General</c:formatCode>
                <c:ptCount val="5"/>
                <c:pt idx="0">
                  <c:v>66.341009916492681</c:v>
                </c:pt>
                <c:pt idx="1">
                  <c:v>61.351884428807445</c:v>
                </c:pt>
                <c:pt idx="2">
                  <c:v>46.546760313844594</c:v>
                </c:pt>
                <c:pt idx="3">
                  <c:v>51.50393254446255</c:v>
                </c:pt>
                <c:pt idx="4">
                  <c:v>61.399156999515107</c:v>
                </c:pt>
              </c:numCache>
            </c:numRef>
          </c:val>
          <c:extLst xmlns:c16r2="http://schemas.microsoft.com/office/drawing/2015/06/chart">
            <c:ext xmlns:c16="http://schemas.microsoft.com/office/drawing/2014/chart" uri="{C3380CC4-5D6E-409C-BE32-E72D297353CC}">
              <c16:uniqueId val="{0000000B-62B1-4477-AF0F-C49ACFE5A6F2}"/>
            </c:ext>
          </c:extLst>
        </c:ser>
        <c:dLbls>
          <c:showVal val="1"/>
        </c:dLbls>
        <c:gapWidth val="95"/>
        <c:overlap val="100"/>
        <c:axId val="83761408"/>
        <c:axId val="83779584"/>
      </c:barChart>
      <c:catAx>
        <c:axId val="83761408"/>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83779584"/>
        <c:crosses val="autoZero"/>
        <c:auto val="1"/>
        <c:lblAlgn val="ctr"/>
        <c:lblOffset val="100"/>
      </c:catAx>
      <c:valAx>
        <c:axId val="83779584"/>
        <c:scaling>
          <c:orientation val="minMax"/>
        </c:scaling>
        <c:delete val="1"/>
        <c:axPos val="l"/>
        <c:numFmt formatCode="General" sourceLinked="1"/>
        <c:tickLblPos val="none"/>
        <c:crossAx val="83761408"/>
        <c:crosses val="autoZero"/>
        <c:crossBetween val="between"/>
      </c:valAx>
    </c:plotArea>
    <c:legend>
      <c:legendPos val="t"/>
      <c:layout>
        <c:manualLayout>
          <c:xMode val="edge"/>
          <c:yMode val="edge"/>
          <c:x val="7.3320501603966179E-2"/>
          <c:y val="0.85742723648363939"/>
          <c:w val="0.83730961407601856"/>
          <c:h val="7.0030634381131301E-2"/>
        </c:manualLayout>
      </c:layout>
      <c:txPr>
        <a:bodyPr/>
        <a:lstStyle/>
        <a:p>
          <a:pPr>
            <a:defRPr sz="1200">
              <a:latin typeface="Arial" pitchFamily="34" charset="0"/>
              <a:cs typeface="Arial" pitchFamily="34" charset="0"/>
            </a:defRPr>
          </a:pPr>
          <a:endParaRPr lang="en-US"/>
        </a:p>
      </c:txPr>
    </c:legend>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1400">
                <a:latin typeface="Arial" pitchFamily="34" charset="0"/>
                <a:cs typeface="Arial" pitchFamily="34" charset="0"/>
              </a:defRPr>
            </a:pPr>
            <a:r>
              <a:rPr lang="en-US" sz="1200" dirty="0">
                <a:latin typeface="Arial" pitchFamily="34" charset="0"/>
                <a:cs typeface="Arial" pitchFamily="34" charset="0"/>
              </a:rPr>
              <a:t>АРЦСУУРЬ ДАХЬ ГААЛИЙН ХОРООНЫ ХИЛИЙН ХӨДӨЛГӨӨНИЙ</a:t>
            </a:r>
            <a:r>
              <a:rPr lang="mn-MN" sz="1200" dirty="0">
                <a:latin typeface="Arial" pitchFamily="34" charset="0"/>
                <a:cs typeface="Arial" pitchFamily="34" charset="0"/>
              </a:rPr>
              <a:t> </a:t>
            </a:r>
            <a:r>
              <a:rPr lang="mn-MN" sz="1200" dirty="0" smtClean="0">
                <a:latin typeface="Arial" pitchFamily="34" charset="0"/>
                <a:cs typeface="Arial" pitchFamily="34" charset="0"/>
              </a:rPr>
              <a:t>ЗОРЧИГЧИД</a:t>
            </a:r>
            <a:r>
              <a:rPr lang="en-US" sz="1200" dirty="0" smtClean="0">
                <a:latin typeface="Arial" pitchFamily="34" charset="0"/>
                <a:cs typeface="Arial" pitchFamily="34" charset="0"/>
              </a:rPr>
              <a:t> </a:t>
            </a:r>
            <a:r>
              <a:rPr lang="mn-MN" sz="1200" b="0" dirty="0" smtClean="0">
                <a:latin typeface="Arial" pitchFamily="34" charset="0"/>
                <a:cs typeface="Arial" pitchFamily="34" charset="0"/>
              </a:rPr>
              <a:t>оноор</a:t>
            </a:r>
            <a:r>
              <a:rPr lang="mn-MN" sz="1200" b="0" baseline="0" dirty="0" smtClean="0">
                <a:latin typeface="Arial" pitchFamily="34" charset="0"/>
                <a:cs typeface="Arial" pitchFamily="34" charset="0"/>
              </a:rPr>
              <a:t> , хүний тоогоор </a:t>
            </a:r>
            <a:endParaRPr lang="en-US" sz="1200" b="0" dirty="0">
              <a:latin typeface="Arial" pitchFamily="34" charset="0"/>
              <a:cs typeface="Arial" pitchFamily="34" charset="0"/>
            </a:endParaRPr>
          </a:p>
        </c:rich>
      </c:tx>
      <c:layout>
        <c:manualLayout>
          <c:xMode val="edge"/>
          <c:yMode val="edge"/>
          <c:x val="0.16181248837108053"/>
          <c:y val="1.8518518518518542E-2"/>
        </c:manualLayout>
      </c:layout>
    </c:title>
    <c:plotArea>
      <c:layout>
        <c:manualLayout>
          <c:layoutTarget val="inner"/>
          <c:xMode val="edge"/>
          <c:yMode val="edge"/>
          <c:x val="3.3906749876162226E-2"/>
          <c:y val="0.25387792956975785"/>
          <c:w val="0.9157320352924877"/>
          <c:h val="0.5432874247609506"/>
        </c:manualLayout>
      </c:layout>
      <c:barChart>
        <c:barDir val="col"/>
        <c:grouping val="stacked"/>
        <c:ser>
          <c:idx val="0"/>
          <c:order val="0"/>
          <c:tx>
            <c:strRef>
              <c:f>Sheet7!$N$3</c:f>
              <c:strCache>
                <c:ptCount val="1"/>
                <c:pt idx="0">
                  <c:v>дотоод </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Sheet7!$O$2:$P$2</c:f>
              <c:numCache>
                <c:formatCode>General</c:formatCode>
                <c:ptCount val="2"/>
                <c:pt idx="0">
                  <c:v>2018</c:v>
                </c:pt>
                <c:pt idx="1">
                  <c:v>2017</c:v>
                </c:pt>
              </c:numCache>
            </c:numRef>
          </c:cat>
          <c:val>
            <c:numRef>
              <c:f>Sheet7!$O$3:$P$3</c:f>
              <c:numCache>
                <c:formatCode>General</c:formatCode>
                <c:ptCount val="2"/>
                <c:pt idx="0">
                  <c:v>4004</c:v>
                </c:pt>
                <c:pt idx="1">
                  <c:v>4135</c:v>
                </c:pt>
              </c:numCache>
            </c:numRef>
          </c:val>
          <c:extLst xmlns:c16r2="http://schemas.microsoft.com/office/drawing/2015/06/chart">
            <c:ext xmlns:c16="http://schemas.microsoft.com/office/drawing/2014/chart" uri="{C3380CC4-5D6E-409C-BE32-E72D297353CC}">
              <c16:uniqueId val="{00000000-1123-4947-BE66-6D2BDB04EAFA}"/>
            </c:ext>
          </c:extLst>
        </c:ser>
        <c:ser>
          <c:idx val="1"/>
          <c:order val="1"/>
          <c:tx>
            <c:strRef>
              <c:f>Sheet7!$N$4</c:f>
              <c:strCache>
                <c:ptCount val="1"/>
                <c:pt idx="0">
                  <c:v>гадаад</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Sheet7!$O$2:$P$2</c:f>
              <c:numCache>
                <c:formatCode>General</c:formatCode>
                <c:ptCount val="2"/>
                <c:pt idx="0">
                  <c:v>2018</c:v>
                </c:pt>
                <c:pt idx="1">
                  <c:v>2017</c:v>
                </c:pt>
              </c:numCache>
            </c:numRef>
          </c:cat>
          <c:val>
            <c:numRef>
              <c:f>Sheet7!$O$4:$P$4</c:f>
              <c:numCache>
                <c:formatCode>General</c:formatCode>
                <c:ptCount val="2"/>
                <c:pt idx="0">
                  <c:v>1306</c:v>
                </c:pt>
                <c:pt idx="1">
                  <c:v>1619</c:v>
                </c:pt>
              </c:numCache>
            </c:numRef>
          </c:val>
          <c:extLst xmlns:c16r2="http://schemas.microsoft.com/office/drawing/2015/06/chart">
            <c:ext xmlns:c16="http://schemas.microsoft.com/office/drawing/2014/chart" uri="{C3380CC4-5D6E-409C-BE32-E72D297353CC}">
              <c16:uniqueId val="{00000001-1123-4947-BE66-6D2BDB04EAFA}"/>
            </c:ext>
          </c:extLst>
        </c:ser>
        <c:dLbls>
          <c:showVal val="1"/>
        </c:dLbls>
        <c:gapWidth val="95"/>
        <c:overlap val="100"/>
        <c:axId val="96068736"/>
        <c:axId val="96070272"/>
      </c:barChart>
      <c:catAx>
        <c:axId val="96068736"/>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96070272"/>
        <c:crosses val="autoZero"/>
        <c:auto val="1"/>
        <c:lblAlgn val="ctr"/>
        <c:lblOffset val="100"/>
      </c:catAx>
      <c:valAx>
        <c:axId val="96070272"/>
        <c:scaling>
          <c:orientation val="minMax"/>
        </c:scaling>
        <c:delete val="1"/>
        <c:axPos val="l"/>
        <c:numFmt formatCode="General" sourceLinked="1"/>
        <c:tickLblPos val="none"/>
        <c:crossAx val="96068736"/>
        <c:crosses val="autoZero"/>
        <c:crossBetween val="between"/>
      </c:valAx>
    </c:plotArea>
    <c:legend>
      <c:legendPos val="t"/>
      <c:layout>
        <c:manualLayout>
          <c:xMode val="edge"/>
          <c:yMode val="edge"/>
          <c:x val="0.10044795132168882"/>
          <c:y val="0.90654906652569534"/>
          <c:w val="0.81322816557049571"/>
          <c:h val="8.5196293926156755E-2"/>
        </c:manualLayout>
      </c:layout>
      <c:txPr>
        <a:bodyPr/>
        <a:lstStyle/>
        <a:p>
          <a:pPr>
            <a:defRPr sz="1200">
              <a:latin typeface="Arial" pitchFamily="34" charset="0"/>
              <a:cs typeface="Arial" pitchFamily="34" charset="0"/>
            </a:defRPr>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33472222222222536"/>
          <c:y val="0.24305555555555555"/>
          <c:w val="0.38055555555555581"/>
          <c:h val="0.63425925925925963"/>
        </c:manualLayout>
      </c:layout>
      <c:pieChart>
        <c:varyColors val="1"/>
        <c:ser>
          <c:idx val="0"/>
          <c:order val="0"/>
          <c:explosion val="25"/>
          <c:dLbls>
            <c:dLbl>
              <c:idx val="0"/>
              <c:layout>
                <c:manualLayout>
                  <c:x val="-8.4070428696414231E-3"/>
                  <c:y val="0.13629811898512817"/>
                </c:manualLayout>
              </c:layout>
              <c:tx>
                <c:rich>
                  <a:bodyPr/>
                  <a:lstStyle/>
                  <a:p>
                    <a:r>
                      <a:rPr lang="mn-MN"/>
                      <a:t>Тэтгэвэрийн даатгалын сангийн орлого
64.4%</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2FD-4BD1-8FCB-185E39A10BD8}"/>
                </c:ext>
              </c:extLst>
            </c:dLbl>
            <c:dLbl>
              <c:idx val="1"/>
              <c:layout>
                <c:manualLayout>
                  <c:x val="-1.6851596675415643E-2"/>
                  <c:y val="2.8386555847185767E-2"/>
                </c:manualLayout>
              </c:layout>
              <c:tx>
                <c:rich>
                  <a:bodyPr/>
                  <a:lstStyle/>
                  <a:p>
                    <a:r>
                      <a:rPr lang="mn-MN"/>
                      <a:t>Тэтгэмжийн сангийн орлого
7.2%</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2FD-4BD1-8FCB-185E39A10BD8}"/>
                </c:ext>
              </c:extLst>
            </c:dLbl>
            <c:dLbl>
              <c:idx val="2"/>
              <c:layout>
                <c:manualLayout>
                  <c:x val="-3.9543416447944006E-2"/>
                  <c:y val="4.2905730533683413E-2"/>
                </c:manualLayout>
              </c:layout>
              <c:tx>
                <c:rich>
                  <a:bodyPr/>
                  <a:lstStyle/>
                  <a:p>
                    <a:r>
                      <a:rPr lang="ru-RU"/>
                      <a:t>Эрүүл мэндийн сангийн орлого
21.0%</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2FD-4BD1-8FCB-185E39A10BD8}"/>
                </c:ext>
              </c:extLst>
            </c:dLbl>
            <c:dLbl>
              <c:idx val="3"/>
              <c:layout>
                <c:manualLayout>
                  <c:x val="-4.2921259842519703E-2"/>
                  <c:y val="-3.6821959755030651E-3"/>
                </c:manualLayout>
              </c:layout>
              <c:tx>
                <c:rich>
                  <a:bodyPr/>
                  <a:lstStyle/>
                  <a:p>
                    <a:r>
                      <a:rPr lang="mn-MN"/>
                      <a:t>ҮОМШӨ орлогын дүн
5.8%</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2FD-4BD1-8FCB-185E39A10BD8}"/>
                </c:ext>
              </c:extLst>
            </c:dLbl>
            <c:dLbl>
              <c:idx val="4"/>
              <c:layout>
                <c:manualLayout>
                  <c:x val="0.14823534558180523"/>
                  <c:y val="4.3001603966170893E-2"/>
                </c:manualLayout>
              </c:layout>
              <c:tx>
                <c:rich>
                  <a:bodyPr/>
                  <a:lstStyle/>
                  <a:p>
                    <a:r>
                      <a:rPr lang="ru-RU"/>
                      <a:t>Ажилгүйдлийн даатгалын сан орлого
1.6%</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2FD-4BD1-8FCB-185E39A10BD8}"/>
                </c:ext>
              </c:extLst>
            </c:dLbl>
            <c:spPr>
              <a:noFill/>
              <a:ln>
                <a:noFill/>
              </a:ln>
              <a:effectLst/>
            </c:spPr>
            <c:txPr>
              <a:bodyPr/>
              <a:lstStyle/>
              <a:p>
                <a:pPr>
                  <a:defRPr sz="900"/>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Sheet6!$B$9:$B$13</c:f>
              <c:strCache>
                <c:ptCount val="5"/>
                <c:pt idx="0">
                  <c:v>Тэтгэвэрийн даатгалын сангийн орлого</c:v>
                </c:pt>
                <c:pt idx="1">
                  <c:v>Тэтгэмжийн сангийн орлого</c:v>
                </c:pt>
                <c:pt idx="2">
                  <c:v>Эрүүл мэндийн сангийн орлого</c:v>
                </c:pt>
                <c:pt idx="3">
                  <c:v>ҮОМШӨ орлогын дүн</c:v>
                </c:pt>
                <c:pt idx="4">
                  <c:v>Ажилгүйдлийн даатгалын сан орлого</c:v>
                </c:pt>
              </c:strCache>
            </c:strRef>
          </c:cat>
          <c:val>
            <c:numRef>
              <c:f>Sheet6!$O$27:$O$31</c:f>
              <c:numCache>
                <c:formatCode>0.0</c:formatCode>
                <c:ptCount val="5"/>
                <c:pt idx="0">
                  <c:v>64.319982421231245</c:v>
                </c:pt>
                <c:pt idx="1">
                  <c:v>7.230489397805095</c:v>
                </c:pt>
                <c:pt idx="2">
                  <c:v>21.024939878169224</c:v>
                </c:pt>
                <c:pt idx="3">
                  <c:v>5.8302916366566162</c:v>
                </c:pt>
                <c:pt idx="4">
                  <c:v>1.5942966661376758</c:v>
                </c:pt>
              </c:numCache>
            </c:numRef>
          </c:val>
          <c:extLst xmlns:c16r2="http://schemas.microsoft.com/office/drawing/2015/06/chart">
            <c:ext xmlns:c16="http://schemas.microsoft.com/office/drawing/2014/chart" uri="{C3380CC4-5D6E-409C-BE32-E72D297353CC}">
              <c16:uniqueId val="{00000005-62FD-4BD1-8FCB-185E39A10BD8}"/>
            </c:ext>
          </c:extLst>
        </c:ser>
        <c:dLbls>
          <c:showCatName val="1"/>
          <c:showPercent val="1"/>
        </c:dLbls>
        <c:firstSliceAng val="0"/>
      </c:pieChart>
    </c:plotArea>
    <c:plotVisOnly val="1"/>
    <c:dispBlanksAs val="zero"/>
  </c:chart>
  <c:txPr>
    <a:bodyPr/>
    <a:lstStyle/>
    <a:p>
      <a:pPr>
        <a:defRPr>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3"/>
  <c:chart>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Sheet4!$K$24:$O$24</c:f>
              <c:strCache>
                <c:ptCount val="5"/>
                <c:pt idx="0">
                  <c:v>2014 I-VI</c:v>
                </c:pt>
                <c:pt idx="1">
                  <c:v>2015 I-VI</c:v>
                </c:pt>
                <c:pt idx="2">
                  <c:v>2016 I-VI</c:v>
                </c:pt>
                <c:pt idx="3">
                  <c:v>2017 I-VI</c:v>
                </c:pt>
                <c:pt idx="4">
                  <c:v>2018 I-VI</c:v>
                </c:pt>
              </c:strCache>
            </c:strRef>
          </c:cat>
          <c:val>
            <c:numRef>
              <c:f>Sheet4!$K$25:$O$25</c:f>
              <c:numCache>
                <c:formatCode>0.0</c:formatCode>
                <c:ptCount val="5"/>
                <c:pt idx="0">
                  <c:v>3258</c:v>
                </c:pt>
                <c:pt idx="1">
                  <c:v>3370</c:v>
                </c:pt>
                <c:pt idx="2">
                  <c:v>3698</c:v>
                </c:pt>
                <c:pt idx="3" formatCode="General">
                  <c:v>3903.9</c:v>
                </c:pt>
                <c:pt idx="4" formatCode="General">
                  <c:v>5243.8</c:v>
                </c:pt>
              </c:numCache>
            </c:numRef>
          </c:val>
          <c:extLst xmlns:c16r2="http://schemas.microsoft.com/office/drawing/2015/06/chart">
            <c:ext xmlns:c16="http://schemas.microsoft.com/office/drawing/2014/chart" uri="{C3380CC4-5D6E-409C-BE32-E72D297353CC}">
              <c16:uniqueId val="{00000000-3FD9-46C8-B145-C869CD66B24E}"/>
            </c:ext>
          </c:extLst>
        </c:ser>
        <c:dLbls/>
        <c:axId val="80573568"/>
        <c:axId val="80575104"/>
      </c:barChart>
      <c:catAx>
        <c:axId val="80573568"/>
        <c:scaling>
          <c:orientation val="minMax"/>
        </c:scaling>
        <c:axPos val="b"/>
        <c:numFmt formatCode="General" sourceLinked="0"/>
        <c:tickLblPos val="nextTo"/>
        <c:crossAx val="80575104"/>
        <c:crosses val="autoZero"/>
        <c:auto val="1"/>
        <c:lblAlgn val="ctr"/>
        <c:lblOffset val="100"/>
      </c:catAx>
      <c:valAx>
        <c:axId val="80575104"/>
        <c:scaling>
          <c:orientation val="minMax"/>
        </c:scaling>
        <c:delete val="1"/>
        <c:axPos val="l"/>
        <c:numFmt formatCode="0.0" sourceLinked="1"/>
        <c:tickLblPos val="none"/>
        <c:crossAx val="80573568"/>
        <c:crosses val="autoZero"/>
        <c:crossBetween val="between"/>
      </c:valAx>
    </c:plotArea>
    <c:plotVisOnly val="1"/>
    <c:dispBlanksAs val="gap"/>
  </c:chart>
  <c:txPr>
    <a:bodyPr/>
    <a:lstStyle/>
    <a:p>
      <a:pPr>
        <a:defRPr>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mn-MN" b="0">
                <a:solidFill>
                  <a:schemeClr val="tx1"/>
                </a:solidFill>
              </a:rPr>
              <a:t>Амьд</a:t>
            </a:r>
            <a:r>
              <a:rPr lang="mn-MN" b="0" baseline="0">
                <a:solidFill>
                  <a:schemeClr val="tx1"/>
                </a:solidFill>
              </a:rPr>
              <a:t> төрсөн хүүхэд</a:t>
            </a:r>
            <a:r>
              <a:rPr lang="en-US" b="0" baseline="0">
                <a:solidFill>
                  <a:schemeClr val="tx1"/>
                </a:solidFill>
              </a:rPr>
              <a:t>,</a:t>
            </a:r>
            <a:r>
              <a:rPr lang="mn-MN" b="0" baseline="0">
                <a:solidFill>
                  <a:schemeClr val="tx1"/>
                </a:solidFill>
              </a:rPr>
              <a:t> сараар</a:t>
            </a:r>
            <a:endParaRPr lang="en-US" b="0">
              <a:solidFill>
                <a:schemeClr val="tx1"/>
              </a:solidFill>
            </a:endParaRPr>
          </a:p>
        </c:rich>
      </c:tx>
      <c:layout/>
      <c:spPr>
        <a:noFill/>
        <a:ln>
          <a:noFill/>
        </a:ln>
        <a:effectLst/>
      </c:spPr>
    </c:title>
    <c:plotArea>
      <c:layout>
        <c:manualLayout>
          <c:layoutTarget val="inner"/>
          <c:xMode val="edge"/>
          <c:yMode val="edge"/>
          <c:x val="6.2652726755274099E-2"/>
          <c:y val="0.297746806039489"/>
          <c:w val="0.89580232455437314"/>
          <c:h val="0.61364280684426653"/>
        </c:manualLayout>
      </c:layout>
      <c:lineChart>
        <c:grouping val="standard"/>
        <c:ser>
          <c:idx val="1"/>
          <c:order val="0"/>
          <c:tx>
            <c:v>2015</c:v>
          </c:tx>
          <c:spPr>
            <a:ln w="22225" cap="rnd" cmpd="sng" algn="ctr">
              <a:solidFill>
                <a:schemeClr val="accent2"/>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ХБХурал!$D$3:$O$3</c:f>
              <c:numCache>
                <c:formatCode>General</c:formatCode>
                <c:ptCount val="12"/>
                <c:pt idx="0">
                  <c:v>144</c:v>
                </c:pt>
                <c:pt idx="1">
                  <c:v>120</c:v>
                </c:pt>
                <c:pt idx="2">
                  <c:v>154</c:v>
                </c:pt>
                <c:pt idx="3">
                  <c:v>145</c:v>
                </c:pt>
                <c:pt idx="4">
                  <c:v>118</c:v>
                </c:pt>
                <c:pt idx="5">
                  <c:v>128</c:v>
                </c:pt>
                <c:pt idx="6">
                  <c:v>146</c:v>
                </c:pt>
                <c:pt idx="7">
                  <c:v>149</c:v>
                </c:pt>
                <c:pt idx="8">
                  <c:v>119</c:v>
                </c:pt>
                <c:pt idx="9">
                  <c:v>113</c:v>
                </c:pt>
                <c:pt idx="10">
                  <c:v>151</c:v>
                </c:pt>
                <c:pt idx="11">
                  <c:v>144</c:v>
                </c:pt>
              </c:numCache>
            </c:numRef>
          </c:val>
          <c:extLst xmlns:c16r2="http://schemas.microsoft.com/office/drawing/2015/06/chart">
            <c:ext xmlns:c16="http://schemas.microsoft.com/office/drawing/2014/chart" uri="{C3380CC4-5D6E-409C-BE32-E72D297353CC}">
              <c16:uniqueId val="{00000000-29CA-4238-9DB7-D1902000BDCD}"/>
            </c:ext>
          </c:extLst>
        </c:ser>
        <c:ser>
          <c:idx val="2"/>
          <c:order val="1"/>
          <c:tx>
            <c:v>2016</c:v>
          </c:tx>
          <c:spPr>
            <a:ln w="22225" cap="rnd" cmpd="sng" algn="ctr">
              <a:solidFill>
                <a:schemeClr val="accent3"/>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ХБХурал!$D$4:$O$4</c:f>
              <c:numCache>
                <c:formatCode>General</c:formatCode>
                <c:ptCount val="12"/>
                <c:pt idx="0">
                  <c:v>106</c:v>
                </c:pt>
                <c:pt idx="1">
                  <c:v>134</c:v>
                </c:pt>
                <c:pt idx="2">
                  <c:v>133</c:v>
                </c:pt>
                <c:pt idx="3">
                  <c:v>120</c:v>
                </c:pt>
                <c:pt idx="4">
                  <c:v>131</c:v>
                </c:pt>
                <c:pt idx="5">
                  <c:v>120</c:v>
                </c:pt>
                <c:pt idx="6">
                  <c:v>124</c:v>
                </c:pt>
                <c:pt idx="7">
                  <c:v>139</c:v>
                </c:pt>
                <c:pt idx="8">
                  <c:v>117</c:v>
                </c:pt>
                <c:pt idx="9">
                  <c:v>95</c:v>
                </c:pt>
                <c:pt idx="10">
                  <c:v>103</c:v>
                </c:pt>
                <c:pt idx="11">
                  <c:v>99</c:v>
                </c:pt>
              </c:numCache>
            </c:numRef>
          </c:val>
          <c:extLst xmlns:c16r2="http://schemas.microsoft.com/office/drawing/2015/06/chart">
            <c:ext xmlns:c16="http://schemas.microsoft.com/office/drawing/2014/chart" uri="{C3380CC4-5D6E-409C-BE32-E72D297353CC}">
              <c16:uniqueId val="{00000001-29CA-4238-9DB7-D1902000BDCD}"/>
            </c:ext>
          </c:extLst>
        </c:ser>
        <c:ser>
          <c:idx val="3"/>
          <c:order val="2"/>
          <c:tx>
            <c:v>2017</c:v>
          </c:tx>
          <c:spPr>
            <a:ln w="22225" cap="rnd" cmpd="sng" algn="ctr">
              <a:solidFill>
                <a:schemeClr val="accent4"/>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ХБХурал!$D$5:$O$5</c:f>
              <c:numCache>
                <c:formatCode>General</c:formatCode>
                <c:ptCount val="12"/>
                <c:pt idx="0">
                  <c:v>97</c:v>
                </c:pt>
                <c:pt idx="1">
                  <c:v>98</c:v>
                </c:pt>
                <c:pt idx="2">
                  <c:v>113</c:v>
                </c:pt>
                <c:pt idx="3">
                  <c:v>95</c:v>
                </c:pt>
                <c:pt idx="4">
                  <c:v>102</c:v>
                </c:pt>
                <c:pt idx="5">
                  <c:v>160</c:v>
                </c:pt>
                <c:pt idx="6">
                  <c:v>125</c:v>
                </c:pt>
                <c:pt idx="7">
                  <c:v>106</c:v>
                </c:pt>
                <c:pt idx="8">
                  <c:v>108</c:v>
                </c:pt>
                <c:pt idx="9">
                  <c:v>106</c:v>
                </c:pt>
                <c:pt idx="10">
                  <c:v>120</c:v>
                </c:pt>
                <c:pt idx="11">
                  <c:v>99</c:v>
                </c:pt>
              </c:numCache>
            </c:numRef>
          </c:val>
          <c:extLst xmlns:c16r2="http://schemas.microsoft.com/office/drawing/2015/06/chart">
            <c:ext xmlns:c16="http://schemas.microsoft.com/office/drawing/2014/chart" uri="{C3380CC4-5D6E-409C-BE32-E72D297353CC}">
              <c16:uniqueId val="{00000002-29CA-4238-9DB7-D1902000BDCD}"/>
            </c:ext>
          </c:extLst>
        </c:ser>
        <c:ser>
          <c:idx val="4"/>
          <c:order val="3"/>
          <c:tx>
            <c:v>2018</c:v>
          </c:tx>
          <c:spPr>
            <a:ln w="22225" cap="rnd" cmpd="sng" algn="ctr">
              <a:solidFill>
                <a:schemeClr val="accent5"/>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ХБХурал!$D$6:$O$6</c:f>
              <c:numCache>
                <c:formatCode>General</c:formatCode>
                <c:ptCount val="12"/>
                <c:pt idx="0">
                  <c:v>136</c:v>
                </c:pt>
                <c:pt idx="1">
                  <c:v>96</c:v>
                </c:pt>
                <c:pt idx="2">
                  <c:v>124</c:v>
                </c:pt>
                <c:pt idx="3">
                  <c:v>131</c:v>
                </c:pt>
                <c:pt idx="4">
                  <c:v>114</c:v>
                </c:pt>
                <c:pt idx="5">
                  <c:v>124</c:v>
                </c:pt>
              </c:numCache>
            </c:numRef>
          </c:val>
          <c:extLst xmlns:c16r2="http://schemas.microsoft.com/office/drawing/2015/06/chart">
            <c:ext xmlns:c16="http://schemas.microsoft.com/office/drawing/2014/chart" uri="{C3380CC4-5D6E-409C-BE32-E72D297353CC}">
              <c16:uniqueId val="{00000003-29CA-4238-9DB7-D1902000BDCD}"/>
            </c:ext>
          </c:extLst>
        </c:ser>
        <c:dLbls/>
        <c:marker val="1"/>
        <c:axId val="133165056"/>
        <c:axId val="133166592"/>
      </c:lineChart>
      <c:catAx>
        <c:axId val="133165056"/>
        <c:scaling>
          <c:orientation val="minMax"/>
        </c:scaling>
        <c:axPos val="b"/>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33166592"/>
        <c:crosses val="autoZero"/>
        <c:auto val="1"/>
        <c:lblAlgn val="ctr"/>
        <c:lblOffset val="100"/>
      </c:catAx>
      <c:valAx>
        <c:axId val="133166592"/>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33165056"/>
        <c:crosses val="autoZero"/>
        <c:crossBetween val="between"/>
      </c:valAx>
      <c:spPr>
        <a:noFill/>
        <a:ln w="25400">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chart>
  <c:spPr>
    <a:solidFill>
      <a:schemeClr val="lt1"/>
    </a:solid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n-MN">
                <a:solidFill>
                  <a:schemeClr val="tx1"/>
                </a:solidFill>
              </a:rPr>
              <a:t>нялхсын</a:t>
            </a:r>
            <a:r>
              <a:rPr lang="mn-MN" baseline="0">
                <a:solidFill>
                  <a:schemeClr val="tx1"/>
                </a:solidFill>
              </a:rPr>
              <a:t> эндэгдэл</a:t>
            </a:r>
            <a:endParaRPr lang="en-US">
              <a:solidFill>
                <a:schemeClr val="tx1"/>
              </a:solidFill>
            </a:endParaRPr>
          </a:p>
        </c:rich>
      </c:tx>
      <c:layout>
        <c:manualLayout>
          <c:xMode val="edge"/>
          <c:yMode val="edge"/>
          <c:x val="0.34485093783287557"/>
          <c:y val="0"/>
        </c:manualLayout>
      </c:layout>
      <c:spPr>
        <a:noFill/>
        <a:ln>
          <a:noFill/>
        </a:ln>
        <a:effectLst/>
      </c:spPr>
    </c:title>
    <c:plotArea>
      <c:layout>
        <c:manualLayout>
          <c:layoutTarget val="inner"/>
          <c:xMode val="edge"/>
          <c:yMode val="edge"/>
          <c:x val="8.1765380574152474E-2"/>
          <c:y val="0.11459753651490483"/>
          <c:w val="0.91553018372703387"/>
          <c:h val="0.61498432487605703"/>
        </c:manualLayout>
      </c:layout>
      <c:lineChart>
        <c:grouping val="standard"/>
        <c:ser>
          <c:idx val="1"/>
          <c:order val="0"/>
          <c:tx>
            <c:v>2015</c:v>
          </c:tx>
          <c:spPr>
            <a:ln w="28575" cap="rnd">
              <a:solidFill>
                <a:schemeClr val="accent2"/>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ХБХурал!$D$8:$O$8</c:f>
              <c:numCache>
                <c:formatCode>General</c:formatCode>
                <c:ptCount val="12"/>
                <c:pt idx="0">
                  <c:v>8</c:v>
                </c:pt>
                <c:pt idx="1">
                  <c:v>4</c:v>
                </c:pt>
                <c:pt idx="2">
                  <c:v>2</c:v>
                </c:pt>
                <c:pt idx="3">
                  <c:v>2</c:v>
                </c:pt>
                <c:pt idx="4">
                  <c:v>7</c:v>
                </c:pt>
                <c:pt idx="5">
                  <c:v>3</c:v>
                </c:pt>
                <c:pt idx="6">
                  <c:v>1</c:v>
                </c:pt>
                <c:pt idx="7">
                  <c:v>2</c:v>
                </c:pt>
                <c:pt idx="8">
                  <c:v>7</c:v>
                </c:pt>
                <c:pt idx="9">
                  <c:v>3</c:v>
                </c:pt>
                <c:pt idx="10">
                  <c:v>0</c:v>
                </c:pt>
                <c:pt idx="11">
                  <c:v>3</c:v>
                </c:pt>
              </c:numCache>
            </c:numRef>
          </c:val>
          <c:extLst xmlns:c16r2="http://schemas.microsoft.com/office/drawing/2015/06/chart">
            <c:ext xmlns:c16="http://schemas.microsoft.com/office/drawing/2014/chart" uri="{C3380CC4-5D6E-409C-BE32-E72D297353CC}">
              <c16:uniqueId val="{00000000-444D-4C1E-9021-61914512D4CD}"/>
            </c:ext>
          </c:extLst>
        </c:ser>
        <c:ser>
          <c:idx val="2"/>
          <c:order val="1"/>
          <c:tx>
            <c:v>2016</c:v>
          </c:tx>
          <c:spPr>
            <a:ln w="28575" cap="rnd">
              <a:solidFill>
                <a:schemeClr val="accent3"/>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ХБХурал!$D$9:$O$9</c:f>
              <c:numCache>
                <c:formatCode>General</c:formatCode>
                <c:ptCount val="12"/>
                <c:pt idx="0">
                  <c:v>2</c:v>
                </c:pt>
                <c:pt idx="1">
                  <c:v>2</c:v>
                </c:pt>
                <c:pt idx="2">
                  <c:v>5</c:v>
                </c:pt>
                <c:pt idx="3">
                  <c:v>1</c:v>
                </c:pt>
                <c:pt idx="4">
                  <c:v>3</c:v>
                </c:pt>
                <c:pt idx="5">
                  <c:v>3</c:v>
                </c:pt>
                <c:pt idx="6">
                  <c:v>0</c:v>
                </c:pt>
                <c:pt idx="7">
                  <c:v>2</c:v>
                </c:pt>
                <c:pt idx="8">
                  <c:v>0</c:v>
                </c:pt>
                <c:pt idx="9">
                  <c:v>2</c:v>
                </c:pt>
                <c:pt idx="10">
                  <c:v>1</c:v>
                </c:pt>
                <c:pt idx="11">
                  <c:v>1</c:v>
                </c:pt>
              </c:numCache>
            </c:numRef>
          </c:val>
          <c:extLst xmlns:c16r2="http://schemas.microsoft.com/office/drawing/2015/06/chart">
            <c:ext xmlns:c16="http://schemas.microsoft.com/office/drawing/2014/chart" uri="{C3380CC4-5D6E-409C-BE32-E72D297353CC}">
              <c16:uniqueId val="{00000001-444D-4C1E-9021-61914512D4CD}"/>
            </c:ext>
          </c:extLst>
        </c:ser>
        <c:ser>
          <c:idx val="3"/>
          <c:order val="2"/>
          <c:tx>
            <c:v>2017</c:v>
          </c:tx>
          <c:spPr>
            <a:ln w="28575" cap="rnd">
              <a:solidFill>
                <a:schemeClr val="accent4"/>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ХБХурал!$D$10:$O$10</c:f>
              <c:numCache>
                <c:formatCode>General</c:formatCode>
                <c:ptCount val="12"/>
                <c:pt idx="0">
                  <c:v>1</c:v>
                </c:pt>
                <c:pt idx="1">
                  <c:v>3</c:v>
                </c:pt>
                <c:pt idx="2">
                  <c:v>2</c:v>
                </c:pt>
                <c:pt idx="3">
                  <c:v>2</c:v>
                </c:pt>
                <c:pt idx="4">
                  <c:v>1</c:v>
                </c:pt>
                <c:pt idx="5">
                  <c:v>3</c:v>
                </c:pt>
                <c:pt idx="6">
                  <c:v>3</c:v>
                </c:pt>
                <c:pt idx="7">
                  <c:v>4</c:v>
                </c:pt>
                <c:pt idx="8">
                  <c:v>1</c:v>
                </c:pt>
                <c:pt idx="9">
                  <c:v>2</c:v>
                </c:pt>
                <c:pt idx="10">
                  <c:v>0</c:v>
                </c:pt>
                <c:pt idx="11">
                  <c:v>0</c:v>
                </c:pt>
              </c:numCache>
            </c:numRef>
          </c:val>
          <c:extLst xmlns:c16r2="http://schemas.microsoft.com/office/drawing/2015/06/chart">
            <c:ext xmlns:c16="http://schemas.microsoft.com/office/drawing/2014/chart" uri="{C3380CC4-5D6E-409C-BE32-E72D297353CC}">
              <c16:uniqueId val="{00000002-444D-4C1E-9021-61914512D4CD}"/>
            </c:ext>
          </c:extLst>
        </c:ser>
        <c:ser>
          <c:idx val="4"/>
          <c:order val="3"/>
          <c:tx>
            <c:v>2018</c:v>
          </c:tx>
          <c:spPr>
            <a:ln w="28575" cap="rnd">
              <a:solidFill>
                <a:schemeClr val="accent5"/>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ХБХурал!$D$11:$O$11</c:f>
              <c:numCache>
                <c:formatCode>General</c:formatCode>
                <c:ptCount val="12"/>
                <c:pt idx="0">
                  <c:v>1</c:v>
                </c:pt>
                <c:pt idx="1">
                  <c:v>5</c:v>
                </c:pt>
                <c:pt idx="2">
                  <c:v>2</c:v>
                </c:pt>
                <c:pt idx="3">
                  <c:v>0</c:v>
                </c:pt>
                <c:pt idx="4">
                  <c:v>1</c:v>
                </c:pt>
                <c:pt idx="5">
                  <c:v>0</c:v>
                </c:pt>
              </c:numCache>
            </c:numRef>
          </c:val>
          <c:extLst xmlns:c16r2="http://schemas.microsoft.com/office/drawing/2015/06/chart">
            <c:ext xmlns:c16="http://schemas.microsoft.com/office/drawing/2014/chart" uri="{C3380CC4-5D6E-409C-BE32-E72D297353CC}">
              <c16:uniqueId val="{00000003-444D-4C1E-9021-61914512D4CD}"/>
            </c:ext>
          </c:extLst>
        </c:ser>
        <c:dLbls/>
        <c:marker val="1"/>
        <c:axId val="133509888"/>
        <c:axId val="133511424"/>
      </c:lineChart>
      <c:catAx>
        <c:axId val="1335098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511424"/>
        <c:crosses val="autoZero"/>
        <c:auto val="1"/>
        <c:lblAlgn val="ctr"/>
        <c:lblOffset val="100"/>
      </c:catAx>
      <c:valAx>
        <c:axId val="133511424"/>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50988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mn-MN"/>
              <a:t>халдварт өвцнөөр өвчлөгчид</a:t>
            </a:r>
            <a:r>
              <a:rPr lang="en-US"/>
              <a:t>,</a:t>
            </a:r>
            <a:r>
              <a:rPr lang="mn-MN"/>
              <a:t> сараар</a:t>
            </a:r>
            <a:r>
              <a:rPr lang="en-US"/>
              <a:t>,</a:t>
            </a:r>
            <a:r>
              <a:rPr lang="mn-MN"/>
              <a:t>хүн</a:t>
            </a:r>
            <a:endParaRPr lang="en-US"/>
          </a:p>
        </c:rich>
      </c:tx>
      <c:layout/>
      <c:spPr>
        <a:noFill/>
        <a:ln>
          <a:noFill/>
        </a:ln>
        <a:effectLst/>
      </c:spPr>
    </c:title>
    <c:plotArea>
      <c:layout>
        <c:manualLayout>
          <c:layoutTarget val="inner"/>
          <c:xMode val="edge"/>
          <c:yMode val="edge"/>
          <c:x val="7.3358410984951203E-2"/>
          <c:y val="0.17171296296296301"/>
          <c:w val="0.91553514562882998"/>
          <c:h val="0.66120990084572762"/>
        </c:manualLayout>
      </c:layout>
      <c:lineChart>
        <c:grouping val="stacked"/>
        <c:ser>
          <c:idx val="0"/>
          <c:order val="0"/>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'ХБХурал-2'!$N$9:$AP$9</c:f>
              <c:strCache>
                <c:ptCount val="29"/>
                <c:pt idx="0">
                  <c:v>II</c:v>
                </c:pt>
                <c:pt idx="1">
                  <c:v>III</c:v>
                </c:pt>
                <c:pt idx="2">
                  <c:v>IV</c:v>
                </c:pt>
                <c:pt idx="3">
                  <c:v>V</c:v>
                </c:pt>
                <c:pt idx="4">
                  <c:v>VI</c:v>
                </c:pt>
                <c:pt idx="5">
                  <c:v>VII</c:v>
                </c:pt>
                <c:pt idx="6">
                  <c:v>VIII</c:v>
                </c:pt>
                <c:pt idx="7">
                  <c:v>IX</c:v>
                </c:pt>
                <c:pt idx="8">
                  <c:v>X</c:v>
                </c:pt>
                <c:pt idx="9">
                  <c:v>XI</c:v>
                </c:pt>
                <c:pt idx="10">
                  <c:v>XII</c:v>
                </c:pt>
                <c:pt idx="11">
                  <c:v>2017.I</c:v>
                </c:pt>
                <c:pt idx="12">
                  <c:v>II</c:v>
                </c:pt>
                <c:pt idx="13">
                  <c:v>III</c:v>
                </c:pt>
                <c:pt idx="14">
                  <c:v>IV</c:v>
                </c:pt>
                <c:pt idx="15">
                  <c:v>V</c:v>
                </c:pt>
                <c:pt idx="16">
                  <c:v>VI</c:v>
                </c:pt>
                <c:pt idx="17">
                  <c:v>VII</c:v>
                </c:pt>
                <c:pt idx="18">
                  <c:v>VIII</c:v>
                </c:pt>
                <c:pt idx="19">
                  <c:v>IX</c:v>
                </c:pt>
                <c:pt idx="20">
                  <c:v>X</c:v>
                </c:pt>
                <c:pt idx="21">
                  <c:v>XI</c:v>
                </c:pt>
                <c:pt idx="22">
                  <c:v>XII</c:v>
                </c:pt>
                <c:pt idx="23">
                  <c:v>2018.I</c:v>
                </c:pt>
                <c:pt idx="24">
                  <c:v>II</c:v>
                </c:pt>
                <c:pt idx="25">
                  <c:v>III</c:v>
                </c:pt>
                <c:pt idx="26">
                  <c:v>IV</c:v>
                </c:pt>
                <c:pt idx="27">
                  <c:v>V</c:v>
                </c:pt>
                <c:pt idx="28">
                  <c:v>VI</c:v>
                </c:pt>
              </c:strCache>
            </c:strRef>
          </c:cat>
          <c:val>
            <c:numRef>
              <c:f>'ХБХурал-2'!$O$8:$AP$8</c:f>
              <c:numCache>
                <c:formatCode>General</c:formatCode>
                <c:ptCount val="28"/>
                <c:pt idx="0">
                  <c:v>65</c:v>
                </c:pt>
                <c:pt idx="1">
                  <c:v>144</c:v>
                </c:pt>
                <c:pt idx="2">
                  <c:v>120</c:v>
                </c:pt>
                <c:pt idx="3">
                  <c:v>48</c:v>
                </c:pt>
                <c:pt idx="4">
                  <c:v>30</c:v>
                </c:pt>
                <c:pt idx="5">
                  <c:v>40</c:v>
                </c:pt>
                <c:pt idx="6">
                  <c:v>34</c:v>
                </c:pt>
                <c:pt idx="7">
                  <c:v>93</c:v>
                </c:pt>
                <c:pt idx="8">
                  <c:v>80</c:v>
                </c:pt>
                <c:pt idx="9">
                  <c:v>76</c:v>
                </c:pt>
                <c:pt idx="10">
                  <c:v>70</c:v>
                </c:pt>
                <c:pt idx="11">
                  <c:v>36</c:v>
                </c:pt>
                <c:pt idx="12">
                  <c:v>52</c:v>
                </c:pt>
                <c:pt idx="13">
                  <c:v>47</c:v>
                </c:pt>
                <c:pt idx="14">
                  <c:v>49</c:v>
                </c:pt>
                <c:pt idx="15">
                  <c:v>54</c:v>
                </c:pt>
                <c:pt idx="16">
                  <c:v>32</c:v>
                </c:pt>
                <c:pt idx="17">
                  <c:v>17</c:v>
                </c:pt>
                <c:pt idx="18">
                  <c:v>31</c:v>
                </c:pt>
                <c:pt idx="19">
                  <c:v>15</c:v>
                </c:pt>
                <c:pt idx="20">
                  <c:v>30</c:v>
                </c:pt>
                <c:pt idx="21">
                  <c:v>24</c:v>
                </c:pt>
                <c:pt idx="22">
                  <c:v>26</c:v>
                </c:pt>
                <c:pt idx="23">
                  <c:v>15</c:v>
                </c:pt>
                <c:pt idx="24">
                  <c:v>44</c:v>
                </c:pt>
                <c:pt idx="25">
                  <c:v>40</c:v>
                </c:pt>
                <c:pt idx="26">
                  <c:v>43</c:v>
                </c:pt>
                <c:pt idx="27">
                  <c:v>58</c:v>
                </c:pt>
              </c:numCache>
            </c:numRef>
          </c:val>
          <c:extLst xmlns:c16r2="http://schemas.microsoft.com/office/drawing/2015/06/chart">
            <c:ext xmlns:c16="http://schemas.microsoft.com/office/drawing/2014/chart" uri="{C3380CC4-5D6E-409C-BE32-E72D297353CC}">
              <c16:uniqueId val="{00000000-F575-4296-AC07-F64298BF1998}"/>
            </c:ext>
          </c:extLst>
        </c:ser>
        <c:dLbls>
          <c:showVal val="1"/>
        </c:dLbls>
        <c:marker val="1"/>
        <c:axId val="134708608"/>
        <c:axId val="133575808"/>
      </c:lineChart>
      <c:catAx>
        <c:axId val="134708608"/>
        <c:scaling>
          <c:orientation val="minMax"/>
        </c:scaling>
        <c:axPos val="b"/>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33575808"/>
        <c:crosses val="autoZero"/>
        <c:auto val="1"/>
        <c:lblAlgn val="ctr"/>
        <c:lblOffset val="100"/>
      </c:catAx>
      <c:valAx>
        <c:axId val="133575808"/>
        <c:scaling>
          <c:orientation val="minMax"/>
        </c:scaling>
        <c:delete val="1"/>
        <c:axPos val="l"/>
        <c:numFmt formatCode="General" sourceLinked="1"/>
        <c:majorTickMark val="none"/>
        <c:tickLblPos val="none"/>
        <c:crossAx val="134708608"/>
        <c:crosses val="autoZero"/>
        <c:crossBetween val="between"/>
      </c:valAx>
      <c:spPr>
        <a:noFill/>
        <a:ln>
          <a:noFill/>
        </a:ln>
        <a:effectLst/>
      </c:spPr>
    </c:plotArea>
    <c:plotVisOnly val="1"/>
    <c:dispBlanksAs val="zero"/>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style val="8"/>
  <c:chart>
    <c:title>
      <c:tx>
        <c:rich>
          <a:bodyPr/>
          <a:lstStyle/>
          <a:p>
            <a:pPr>
              <a:defRPr sz="1400">
                <a:latin typeface="Arial" pitchFamily="34" charset="0"/>
                <a:cs typeface="Arial" pitchFamily="34" charset="0"/>
              </a:defRPr>
            </a:pPr>
            <a:r>
              <a:rPr lang="mn-MN" sz="1400">
                <a:latin typeface="Arial" pitchFamily="34" charset="0"/>
                <a:cs typeface="Arial" pitchFamily="34" charset="0"/>
              </a:rPr>
              <a:t>Гэмт хэргийн улмаас  учирсан хохирол, жил бүрийн эхний </a:t>
            </a:r>
            <a:r>
              <a:rPr lang="en-US" sz="1400">
                <a:latin typeface="Arial" pitchFamily="34" charset="0"/>
                <a:cs typeface="Arial" pitchFamily="34" charset="0"/>
              </a:rPr>
              <a:t>х</a:t>
            </a:r>
            <a:r>
              <a:rPr lang="mn-MN" sz="1400">
                <a:latin typeface="Arial" pitchFamily="34" charset="0"/>
                <a:cs typeface="Arial" pitchFamily="34" charset="0"/>
              </a:rPr>
              <a:t>агас жил, сая төг</a:t>
            </a:r>
            <a:endParaRPr lang="en-US" sz="1400">
              <a:latin typeface="Arial" pitchFamily="34" charset="0"/>
              <a:cs typeface="Arial" pitchFamily="34" charset="0"/>
            </a:endParaRPr>
          </a:p>
        </c:rich>
      </c:tx>
      <c:layout/>
    </c:title>
    <c:plotArea>
      <c:layout/>
      <c:barChart>
        <c:barDir val="col"/>
        <c:grouping val="stacked"/>
        <c:ser>
          <c:idx val="0"/>
          <c:order val="0"/>
          <c:dLbls>
            <c:dLbl>
              <c:idx val="0"/>
              <c:layout>
                <c:manualLayout>
                  <c:x val="0"/>
                  <c:y val="-0.1574074074074102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9EB-4BD7-A0A6-442B8FAFF5DC}"/>
                </c:ext>
              </c:extLst>
            </c:dLbl>
            <c:dLbl>
              <c:idx val="1"/>
              <c:layout>
                <c:manualLayout>
                  <c:x val="0"/>
                  <c:y val="-0.3472222222222223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9EB-4BD7-A0A6-442B8FAFF5DC}"/>
                </c:ext>
              </c:extLst>
            </c:dLbl>
            <c:dLbl>
              <c:idx val="2"/>
              <c:layout>
                <c:manualLayout>
                  <c:x val="0"/>
                  <c:y val="-0.2546296296296298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9EB-4BD7-A0A6-442B8FAFF5DC}"/>
                </c:ext>
              </c:extLst>
            </c:dLbl>
            <c:dLbl>
              <c:idx val="3"/>
              <c:layout>
                <c:manualLayout>
                  <c:x val="2.4737167594310605E-3"/>
                  <c:y val="-0.259259259259259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9EB-4BD7-A0A6-442B8FAFF5DC}"/>
                </c:ext>
              </c:extLst>
            </c:dLbl>
            <c:dLbl>
              <c:idx val="4"/>
              <c:layout>
                <c:manualLayout>
                  <c:x val="-2.4737167594310631E-3"/>
                  <c:y val="-0.33333333333333331"/>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D9EB-4BD7-A0A6-442B8FAFF5DC}"/>
                </c:ext>
              </c:extLst>
            </c:dLbl>
            <c:dLbl>
              <c:idx val="5"/>
              <c:layout>
                <c:manualLayout>
                  <c:x val="0"/>
                  <c:y val="-0.33796296296296369"/>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9EB-4BD7-A0A6-442B8FAFF5DC}"/>
                </c:ext>
              </c:extLst>
            </c:dLbl>
            <c:spPr>
              <a:noFill/>
              <a:ln>
                <a:noFill/>
              </a:ln>
              <a:effectLst/>
            </c:spPr>
            <c:txPr>
              <a:bodyPr/>
              <a:lstStyle/>
              <a:p>
                <a:pPr>
                  <a:defRPr sz="1200" b="1">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'gemt hereg 5 jileer'!$P$48:$U$48</c:f>
              <c:strCache>
                <c:ptCount val="6"/>
                <c:pt idx="0">
                  <c:v>2013 I-VI</c:v>
                </c:pt>
                <c:pt idx="1">
                  <c:v>2014 I-VI</c:v>
                </c:pt>
                <c:pt idx="2">
                  <c:v>2015 I-VI</c:v>
                </c:pt>
                <c:pt idx="3">
                  <c:v>2016 I-VI</c:v>
                </c:pt>
                <c:pt idx="4">
                  <c:v>2017 I-VI</c:v>
                </c:pt>
                <c:pt idx="5">
                  <c:v>2018 I-VI</c:v>
                </c:pt>
              </c:strCache>
            </c:strRef>
          </c:cat>
          <c:val>
            <c:numRef>
              <c:f>'gemt hereg 5 jileer'!$P$47:$U$47</c:f>
              <c:numCache>
                <c:formatCode>General</c:formatCode>
                <c:ptCount val="6"/>
                <c:pt idx="0">
                  <c:v>99.2</c:v>
                </c:pt>
                <c:pt idx="1">
                  <c:v>148.19999999999999</c:v>
                </c:pt>
                <c:pt idx="2" formatCode="0.0">
                  <c:v>180.1</c:v>
                </c:pt>
                <c:pt idx="3">
                  <c:v>215.5</c:v>
                </c:pt>
                <c:pt idx="4" formatCode="0.0">
                  <c:v>172.9</c:v>
                </c:pt>
                <c:pt idx="5">
                  <c:v>374.6</c:v>
                </c:pt>
              </c:numCache>
            </c:numRef>
          </c:val>
          <c:extLst xmlns:c16r2="http://schemas.microsoft.com/office/drawing/2015/06/chart">
            <c:ext xmlns:c16="http://schemas.microsoft.com/office/drawing/2014/chart" uri="{C3380CC4-5D6E-409C-BE32-E72D297353CC}">
              <c16:uniqueId val="{00000006-D9EB-4BD7-A0A6-442B8FAFF5DC}"/>
            </c:ext>
          </c:extLst>
        </c:ser>
        <c:dLbls>
          <c:showVal val="1"/>
        </c:dLbls>
        <c:gapWidth val="95"/>
        <c:overlap val="100"/>
        <c:axId val="82775424"/>
        <c:axId val="82781312"/>
      </c:barChart>
      <c:catAx>
        <c:axId val="82775424"/>
        <c:scaling>
          <c:orientation val="minMax"/>
        </c:scaling>
        <c:axPos val="b"/>
        <c:numFmt formatCode="General" sourceLinked="1"/>
        <c:majorTickMark val="none"/>
        <c:tickLblPos val="nextTo"/>
        <c:txPr>
          <a:bodyPr/>
          <a:lstStyle/>
          <a:p>
            <a:pPr>
              <a:defRPr sz="1200" b="1">
                <a:latin typeface="Arial" pitchFamily="34" charset="0"/>
                <a:cs typeface="Arial" pitchFamily="34" charset="0"/>
              </a:defRPr>
            </a:pPr>
            <a:endParaRPr lang="en-US"/>
          </a:p>
        </c:txPr>
        <c:crossAx val="82781312"/>
        <c:crosses val="autoZero"/>
        <c:auto val="1"/>
        <c:lblAlgn val="ctr"/>
        <c:lblOffset val="100"/>
      </c:catAx>
      <c:valAx>
        <c:axId val="82781312"/>
        <c:scaling>
          <c:orientation val="minMax"/>
        </c:scaling>
        <c:delete val="1"/>
        <c:axPos val="l"/>
        <c:numFmt formatCode="General" sourceLinked="1"/>
        <c:majorTickMark val="none"/>
        <c:tickLblPos val="none"/>
        <c:crossAx val="82775424"/>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5"/>
  <c:chart>
    <c:title>
      <c:tx>
        <c:rich>
          <a:bodyPr/>
          <a:lstStyle/>
          <a:p>
            <a:pPr>
              <a:defRPr sz="1400">
                <a:latin typeface="Arial" pitchFamily="34" charset="0"/>
                <a:cs typeface="Arial" pitchFamily="34" charset="0"/>
              </a:defRPr>
            </a:pPr>
            <a:r>
              <a:rPr lang="mn-MN" sz="1400">
                <a:latin typeface="Arial" pitchFamily="34" charset="0"/>
                <a:cs typeface="Arial" pitchFamily="34" charset="0"/>
              </a:rPr>
              <a:t>Гэмт хэргийн улмаас гэмтсэн,</a:t>
            </a:r>
            <a:r>
              <a:rPr lang="en-US" sz="1400">
                <a:latin typeface="Arial" pitchFamily="34" charset="0"/>
                <a:cs typeface="Arial" pitchFamily="34" charset="0"/>
              </a:rPr>
              <a:t> </a:t>
            </a:r>
            <a:r>
              <a:rPr lang="mn-MN" sz="1400">
                <a:latin typeface="Arial" pitchFamily="34" charset="0"/>
                <a:cs typeface="Arial" pitchFamily="34" charset="0"/>
              </a:rPr>
              <a:t>нас барсан  хүн, </a:t>
            </a:r>
            <a:r>
              <a:rPr lang="en-US" sz="1400">
                <a:latin typeface="Arial" pitchFamily="34" charset="0"/>
                <a:cs typeface="Arial" pitchFamily="34" charset="0"/>
              </a:rPr>
              <a:t> </a:t>
            </a:r>
            <a:r>
              <a:rPr lang="mn-MN" sz="1400">
                <a:latin typeface="Arial" pitchFamily="34" charset="0"/>
                <a:cs typeface="Arial" pitchFamily="34" charset="0"/>
              </a:rPr>
              <a:t>эхний </a:t>
            </a:r>
            <a:r>
              <a:rPr lang="en-US" sz="1400">
                <a:latin typeface="Arial" pitchFamily="34" charset="0"/>
                <a:cs typeface="Arial" pitchFamily="34" charset="0"/>
              </a:rPr>
              <a:t>5</a:t>
            </a:r>
            <a:r>
              <a:rPr lang="mn-MN" sz="1400">
                <a:latin typeface="Arial" pitchFamily="34" charset="0"/>
                <a:cs typeface="Arial" pitchFamily="34" charset="0"/>
              </a:rPr>
              <a:t> сар</a:t>
            </a:r>
          </a:p>
        </c:rich>
      </c:tx>
      <c:layout>
        <c:manualLayout>
          <c:xMode val="edge"/>
          <c:yMode val="edge"/>
          <c:x val="0.1431771653543307"/>
          <c:y val="6.9020122484689417E-2"/>
        </c:manualLayout>
      </c:layout>
    </c:title>
    <c:plotArea>
      <c:layout>
        <c:manualLayout>
          <c:layoutTarget val="inner"/>
          <c:xMode val="edge"/>
          <c:yMode val="edge"/>
          <c:x val="7.2279090113735803E-2"/>
          <c:y val="0.33482429279673848"/>
          <c:w val="0.89988623435722359"/>
          <c:h val="0.40740178490352535"/>
        </c:manualLayout>
      </c:layout>
      <c:barChart>
        <c:barDir val="col"/>
        <c:grouping val="clustered"/>
        <c:ser>
          <c:idx val="2"/>
          <c:order val="2"/>
          <c:tx>
            <c:strRef>
              <c:f>'gemt hereg 5 jileer'!$L$22</c:f>
              <c:strCache>
                <c:ptCount val="1"/>
                <c:pt idx="0">
                  <c:v>Гэмтсэн</c:v>
                </c:pt>
              </c:strCache>
            </c:strRef>
          </c:tx>
          <c:dLbls>
            <c:spPr>
              <a:noFill/>
              <a:ln>
                <a:noFill/>
              </a:ln>
              <a:effectLst/>
            </c:spPr>
            <c:txPr>
              <a:bodyPr/>
              <a:lstStyle/>
              <a:p>
                <a:pPr>
                  <a:defRPr>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'gemt hereg 5 jileer'!$Q$13:$S$13</c:f>
              <c:strCache>
                <c:ptCount val="3"/>
                <c:pt idx="0">
                  <c:v>2016 I-VI</c:v>
                </c:pt>
                <c:pt idx="1">
                  <c:v>2017 I-VI</c:v>
                </c:pt>
                <c:pt idx="2">
                  <c:v>2018 I-VI</c:v>
                </c:pt>
              </c:strCache>
            </c:strRef>
          </c:cat>
          <c:val>
            <c:numRef>
              <c:f>'gemt hereg 5 jileer'!$N$27:$P$27</c:f>
              <c:numCache>
                <c:formatCode>General</c:formatCode>
                <c:ptCount val="3"/>
                <c:pt idx="0">
                  <c:v>48</c:v>
                </c:pt>
                <c:pt idx="1">
                  <c:v>34</c:v>
                </c:pt>
                <c:pt idx="2">
                  <c:v>47</c:v>
                </c:pt>
              </c:numCache>
            </c:numRef>
          </c:val>
          <c:extLst xmlns:c16r2="http://schemas.microsoft.com/office/drawing/2015/06/chart">
            <c:ext xmlns:c16="http://schemas.microsoft.com/office/drawing/2014/chart" uri="{C3380CC4-5D6E-409C-BE32-E72D297353CC}">
              <c16:uniqueId val="{00000000-FC99-4DEA-A9DF-DA91A96510DA}"/>
            </c:ext>
          </c:extLst>
        </c:ser>
        <c:ser>
          <c:idx val="3"/>
          <c:order val="3"/>
          <c:tx>
            <c:strRef>
              <c:f>'gemt hereg 5 jileer'!$L$24</c:f>
              <c:strCache>
                <c:ptCount val="1"/>
                <c:pt idx="0">
                  <c:v>Нас барсан</c:v>
                </c:pt>
              </c:strCache>
            </c:strRef>
          </c:tx>
          <c:dLbls>
            <c:spPr>
              <a:noFill/>
              <a:ln>
                <a:noFill/>
              </a:ln>
              <a:effectLst/>
            </c:spPr>
            <c:txPr>
              <a:bodyPr/>
              <a:lstStyle/>
              <a:p>
                <a:pPr>
                  <a:defRPr>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'gemt hereg 5 jileer'!$Q$13:$S$13</c:f>
              <c:strCache>
                <c:ptCount val="3"/>
                <c:pt idx="0">
                  <c:v>2016 I-VI</c:v>
                </c:pt>
                <c:pt idx="1">
                  <c:v>2017 I-VI</c:v>
                </c:pt>
                <c:pt idx="2">
                  <c:v>2018 I-VI</c:v>
                </c:pt>
              </c:strCache>
            </c:strRef>
          </c:cat>
          <c:val>
            <c:numRef>
              <c:f>'gemt hereg 5 jileer'!$N$28:$P$28</c:f>
              <c:numCache>
                <c:formatCode>General</c:formatCode>
                <c:ptCount val="3"/>
                <c:pt idx="0">
                  <c:v>5</c:v>
                </c:pt>
                <c:pt idx="1">
                  <c:v>17</c:v>
                </c:pt>
                <c:pt idx="2">
                  <c:v>6</c:v>
                </c:pt>
              </c:numCache>
            </c:numRef>
          </c:val>
          <c:extLst xmlns:c16r2="http://schemas.microsoft.com/office/drawing/2015/06/chart">
            <c:ext xmlns:c16="http://schemas.microsoft.com/office/drawing/2014/chart" uri="{C3380CC4-5D6E-409C-BE32-E72D297353CC}">
              <c16:uniqueId val="{00000001-FC99-4DEA-A9DF-DA91A96510DA}"/>
            </c:ext>
          </c:extLst>
        </c:ser>
        <c:ser>
          <c:idx val="0"/>
          <c:order val="0"/>
          <c:tx>
            <c:strRef>
              <c:f>[2]taniltsuulga!$M$31</c:f>
              <c:strCache>
                <c:ptCount val="1"/>
                <c:pt idx="0">
                  <c:v>#REF!</c:v>
                </c:pt>
              </c:strCache>
            </c:strRef>
          </c:tx>
          <c:dLbls>
            <c:delete val="1"/>
          </c:dLbls>
          <c:cat>
            <c:strRef>
              <c:f>'gemt hereg 5 jileer'!$Q$13:$S$13</c:f>
              <c:strCache>
                <c:ptCount val="3"/>
                <c:pt idx="0">
                  <c:v>2016 I-VI</c:v>
                </c:pt>
                <c:pt idx="1">
                  <c:v>2017 I-VI</c:v>
                </c:pt>
                <c:pt idx="2">
                  <c:v>2018 I-VI</c:v>
                </c:pt>
              </c:strCache>
            </c:strRef>
          </c:cat>
          <c:val>
            <c:numRef>
              <c:f>[2]taniltsuulga!$N$31:$P$31</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2-FC99-4DEA-A9DF-DA91A96510DA}"/>
            </c:ext>
          </c:extLst>
        </c:ser>
        <c:ser>
          <c:idx val="1"/>
          <c:order val="1"/>
          <c:tx>
            <c:strRef>
              <c:f>[2]taniltsuulga!$M$32</c:f>
              <c:strCache>
                <c:ptCount val="1"/>
                <c:pt idx="0">
                  <c:v>#REF!</c:v>
                </c:pt>
              </c:strCache>
            </c:strRef>
          </c:tx>
          <c:dLbls>
            <c:delete val="1"/>
          </c:dLbls>
          <c:cat>
            <c:strRef>
              <c:f>'gemt hereg 5 jileer'!$Q$13:$S$13</c:f>
              <c:strCache>
                <c:ptCount val="3"/>
                <c:pt idx="0">
                  <c:v>2016 I-VI</c:v>
                </c:pt>
                <c:pt idx="1">
                  <c:v>2017 I-VI</c:v>
                </c:pt>
                <c:pt idx="2">
                  <c:v>2018 I-VI</c:v>
                </c:pt>
              </c:strCache>
            </c:strRef>
          </c:cat>
          <c:val>
            <c:numRef>
              <c:f>[2]taniltsuulga!$N$32:$P$32</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3-FC99-4DEA-A9DF-DA91A96510DA}"/>
            </c:ext>
          </c:extLst>
        </c:ser>
        <c:dLbls>
          <c:showVal val="1"/>
        </c:dLbls>
        <c:gapWidth val="50"/>
        <c:overlap val="-25"/>
        <c:axId val="80226176"/>
        <c:axId val="80227712"/>
      </c:barChart>
      <c:catAx>
        <c:axId val="80226176"/>
        <c:scaling>
          <c:orientation val="minMax"/>
        </c:scaling>
        <c:axPos val="b"/>
        <c:numFmt formatCode="General" sourceLinked="1"/>
        <c:majorTickMark val="none"/>
        <c:tickLblPos val="nextTo"/>
        <c:txPr>
          <a:bodyPr rot="0" vert="horz"/>
          <a:lstStyle/>
          <a:p>
            <a:pPr>
              <a:defRPr>
                <a:latin typeface="Arial" pitchFamily="34" charset="0"/>
                <a:cs typeface="Arial" pitchFamily="34" charset="0"/>
              </a:defRPr>
            </a:pPr>
            <a:endParaRPr lang="en-US"/>
          </a:p>
        </c:txPr>
        <c:crossAx val="80227712"/>
        <c:crosses val="autoZero"/>
        <c:auto val="1"/>
        <c:lblAlgn val="ctr"/>
        <c:lblOffset val="100"/>
      </c:catAx>
      <c:valAx>
        <c:axId val="80227712"/>
        <c:scaling>
          <c:orientation val="minMax"/>
        </c:scaling>
        <c:delete val="1"/>
        <c:axPos val="l"/>
        <c:numFmt formatCode="General" sourceLinked="1"/>
        <c:tickLblPos val="none"/>
        <c:crossAx val="80226176"/>
        <c:crosses val="autoZero"/>
        <c:crossBetween val="between"/>
      </c:valAx>
    </c:plotArea>
    <c:legend>
      <c:legendPos val="b"/>
      <c:legendEntry>
        <c:idx val="2"/>
        <c:delete val="1"/>
      </c:legendEntry>
      <c:legendEntry>
        <c:idx val="3"/>
        <c:delete val="1"/>
      </c:legendEntry>
      <c:layout/>
      <c:txPr>
        <a:bodyPr/>
        <a:lstStyle/>
        <a:p>
          <a:pPr>
            <a:defRPr>
              <a:latin typeface="Arial" pitchFamily="34" charset="0"/>
              <a:cs typeface="Arial" pitchFamily="34" charset="0"/>
            </a:defRPr>
          </a:pPr>
          <a:endParaRPr lang="en-US"/>
        </a:p>
      </c:tx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8"/>
  <c:chart>
    <c:title>
      <c:tx>
        <c:rich>
          <a:bodyPr/>
          <a:lstStyle/>
          <a:p>
            <a:pPr>
              <a:defRPr sz="1600">
                <a:latin typeface="Arial" pitchFamily="34" charset="0"/>
                <a:cs typeface="Arial" pitchFamily="34" charset="0"/>
              </a:defRPr>
            </a:pPr>
            <a:r>
              <a:rPr lang="mn-MN" sz="1600">
                <a:latin typeface="Arial" pitchFamily="34" charset="0"/>
                <a:cs typeface="Arial" pitchFamily="34" charset="0"/>
              </a:rPr>
              <a:t>Бүртгэгдсэн гэмт хэрэг, жилийн бүрийн эхний</a:t>
            </a:r>
            <a:r>
              <a:rPr lang="mn-MN" sz="1600" baseline="0">
                <a:latin typeface="Arial" pitchFamily="34" charset="0"/>
                <a:cs typeface="Arial" pitchFamily="34" charset="0"/>
              </a:rPr>
              <a:t> </a:t>
            </a:r>
            <a:r>
              <a:rPr lang="en-US" sz="1600" baseline="0">
                <a:latin typeface="Arial" pitchFamily="34" charset="0"/>
                <a:cs typeface="Arial" pitchFamily="34" charset="0"/>
              </a:rPr>
              <a:t>5</a:t>
            </a:r>
            <a:r>
              <a:rPr lang="mn-MN" sz="1600" baseline="0">
                <a:latin typeface="Arial" pitchFamily="34" charset="0"/>
                <a:cs typeface="Arial" pitchFamily="34" charset="0"/>
              </a:rPr>
              <a:t> сарын байдлаар </a:t>
            </a:r>
            <a:endParaRPr lang="en-US" sz="1600">
              <a:latin typeface="Arial" pitchFamily="34" charset="0"/>
              <a:cs typeface="Arial" pitchFamily="34" charset="0"/>
            </a:endParaRPr>
          </a:p>
        </c:rich>
      </c:tx>
      <c:layout/>
    </c:title>
    <c:plotArea>
      <c:layout/>
      <c:barChart>
        <c:barDir val="col"/>
        <c:grouping val="stacked"/>
        <c:ser>
          <c:idx val="0"/>
          <c:order val="0"/>
          <c:dLbls>
            <c:spPr>
              <a:noFill/>
              <a:ln>
                <a:noFill/>
              </a:ln>
              <a:effectLst/>
            </c:spPr>
            <c:txPr>
              <a:bodyPr/>
              <a:lstStyle/>
              <a:p>
                <a:pPr>
                  <a:defRPr sz="1200" b="1">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'gemt hereg 5 jileer'!$P$13:$S$13</c:f>
              <c:strCache>
                <c:ptCount val="4"/>
                <c:pt idx="0">
                  <c:v>2015 I-VI</c:v>
                </c:pt>
                <c:pt idx="1">
                  <c:v>2016 I-VI</c:v>
                </c:pt>
                <c:pt idx="2">
                  <c:v>2017 I-VI</c:v>
                </c:pt>
                <c:pt idx="3">
                  <c:v>2018 I-VI</c:v>
                </c:pt>
              </c:strCache>
            </c:strRef>
          </c:cat>
          <c:val>
            <c:numRef>
              <c:f>'gemt hereg 5 jileer'!$P$14:$S$14</c:f>
              <c:numCache>
                <c:formatCode>General</c:formatCode>
                <c:ptCount val="4"/>
                <c:pt idx="0">
                  <c:v>132</c:v>
                </c:pt>
                <c:pt idx="1">
                  <c:v>142</c:v>
                </c:pt>
                <c:pt idx="2">
                  <c:v>82</c:v>
                </c:pt>
                <c:pt idx="3">
                  <c:v>115</c:v>
                </c:pt>
              </c:numCache>
            </c:numRef>
          </c:val>
          <c:extLst xmlns:c16r2="http://schemas.microsoft.com/office/drawing/2015/06/chart">
            <c:ext xmlns:c16="http://schemas.microsoft.com/office/drawing/2014/chart" uri="{C3380CC4-5D6E-409C-BE32-E72D297353CC}">
              <c16:uniqueId val="{00000000-2E11-4F7D-BE74-871485018CC9}"/>
            </c:ext>
          </c:extLst>
        </c:ser>
        <c:dLbls>
          <c:showVal val="1"/>
        </c:dLbls>
        <c:gapWidth val="95"/>
        <c:overlap val="100"/>
        <c:axId val="80270464"/>
        <c:axId val="80272000"/>
      </c:barChart>
      <c:catAx>
        <c:axId val="80270464"/>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80272000"/>
        <c:crosses val="autoZero"/>
        <c:auto val="1"/>
        <c:lblAlgn val="ctr"/>
        <c:lblOffset val="100"/>
      </c:catAx>
      <c:valAx>
        <c:axId val="80272000"/>
        <c:scaling>
          <c:orientation val="minMax"/>
        </c:scaling>
        <c:delete val="1"/>
        <c:axPos val="l"/>
        <c:numFmt formatCode="General" sourceLinked="1"/>
        <c:tickLblPos val="none"/>
        <c:crossAx val="80270464"/>
        <c:crosses val="autoZero"/>
        <c:crossBetween val="between"/>
      </c:valAx>
    </c:plotArea>
    <c:plotVisOnly val="1"/>
    <c:dispBlanksAs val="gap"/>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674741" y="1"/>
            <a:ext cx="4343222" cy="344794"/>
          </a:xfrm>
          <a:prstGeom prst="rect">
            <a:avLst/>
          </a:prstGeom>
        </p:spPr>
        <p:txBody>
          <a:bodyPr vert="horz" lIns="92446" tIns="46223" rIns="92446" bIns="46223" rtlCol="0"/>
          <a:lstStyle>
            <a:lvl1pPr algn="r">
              <a:defRPr sz="1200"/>
            </a:lvl1pPr>
          </a:lstStyle>
          <a:p>
            <a:fld id="{31A44DE7-D350-441A-8348-B063E5C2FC47}" type="datetimeFigureOut">
              <a:rPr lang="en-US" smtClean="0"/>
              <a:pPr/>
              <a:t>07/16/2018</a:t>
            </a:fld>
            <a:endParaRPr lang="en-US"/>
          </a:p>
        </p:txBody>
      </p:sp>
      <p:sp>
        <p:nvSpPr>
          <p:cNvPr id="4" name="Footer Placeholder 3"/>
          <p:cNvSpPr>
            <a:spLocks noGrp="1"/>
          </p:cNvSpPr>
          <p:nvPr>
            <p:ph type="ftr" sz="quarter" idx="2"/>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674741" y="6542268"/>
            <a:ext cx="4343222" cy="344793"/>
          </a:xfrm>
          <a:prstGeom prst="rect">
            <a:avLst/>
          </a:prstGeom>
        </p:spPr>
        <p:txBody>
          <a:bodyPr vert="horz" lIns="92446" tIns="46223" rIns="92446" bIns="46223"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xmlns=""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674741" y="1"/>
            <a:ext cx="4343222" cy="344794"/>
          </a:xfrm>
          <a:prstGeom prst="rect">
            <a:avLst/>
          </a:prstGeom>
        </p:spPr>
        <p:txBody>
          <a:bodyPr vert="horz" lIns="92446" tIns="46223" rIns="92446" bIns="46223" rtlCol="0"/>
          <a:lstStyle>
            <a:lvl1pPr algn="r">
              <a:defRPr sz="1200"/>
            </a:lvl1pPr>
          </a:lstStyle>
          <a:p>
            <a:fld id="{EF2D0AFC-6A1A-4B11-B1D2-8B922FC0DC87}" type="datetimeFigureOut">
              <a:rPr lang="en-US" smtClean="0"/>
              <a:pPr/>
              <a:t>07/16/2018</a:t>
            </a:fld>
            <a:endParaRPr lang="en-US"/>
          </a:p>
        </p:txBody>
      </p:sp>
      <p:sp>
        <p:nvSpPr>
          <p:cNvPr id="4" name="Slide Image Placeholder 3"/>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1001566" y="3271686"/>
            <a:ext cx="8017176" cy="309983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674741" y="6542268"/>
            <a:ext cx="4343222" cy="344793"/>
          </a:xfrm>
          <a:prstGeom prst="rect">
            <a:avLst/>
          </a:prstGeom>
        </p:spPr>
        <p:txBody>
          <a:bodyPr vert="horz" lIns="92446" tIns="46223" rIns="92446" bIns="46223"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xmlns=""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07/16/2018</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xmlns=""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vlel hural.jpg"/>
          <p:cNvPicPr>
            <a:picLocks noChangeAspect="1"/>
          </p:cNvPicPr>
          <p:nvPr/>
        </p:nvPicPr>
        <p:blipFill>
          <a:blip r:embed="rId2" cstate="print"/>
          <a:stretch>
            <a:fillRect/>
          </a:stretch>
        </p:blipFill>
        <p:spPr>
          <a:xfrm>
            <a:off x="0" y="0"/>
            <a:ext cx="12192000" cy="6858000"/>
          </a:xfrm>
          <a:prstGeom prst="rect">
            <a:avLst/>
          </a:prstGeom>
        </p:spPr>
      </p:pic>
      <p:sp>
        <p:nvSpPr>
          <p:cNvPr id="4" name="Rectangle 3"/>
          <p:cNvSpPr/>
          <p:nvPr/>
        </p:nvSpPr>
        <p:spPr>
          <a:xfrm>
            <a:off x="4876800" y="3505200"/>
            <a:ext cx="2266967" cy="707886"/>
          </a:xfrm>
          <a:prstGeom prst="rect">
            <a:avLst/>
          </a:prstGeom>
        </p:spPr>
        <p:txBody>
          <a:bodyPr wrap="none">
            <a:spAutoFit/>
          </a:bodyPr>
          <a:lstStyle/>
          <a:p>
            <a:pPr algn="ctr" fontAlgn="ctr"/>
            <a:r>
              <a:rPr lang="en-US" sz="4000" b="1" dirty="0" smtClean="0">
                <a:solidFill>
                  <a:srgbClr val="0A2882"/>
                </a:solidFill>
                <a:latin typeface="Arial"/>
              </a:rPr>
              <a:t>2018 I-VI</a:t>
            </a:r>
            <a:endParaRPr lang="mn-MN" sz="4000" b="1" dirty="0">
              <a:solidFill>
                <a:srgbClr val="0A2882"/>
              </a:solidFill>
              <a:latin typeface="Arial"/>
            </a:endParaRPr>
          </a:p>
        </p:txBody>
      </p:sp>
    </p:spTree>
    <p:extLst>
      <p:ext uri="{BB962C8B-B14F-4D97-AF65-F5344CB8AC3E}">
        <p14:creationId xmlns:p14="http://schemas.microsoft.com/office/powerpoint/2010/main" xmlns="" val="346950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a:t>
            </a:r>
            <a:r>
              <a:rPr lang="mn-MN" sz="2200" b="1" dirty="0" smtClean="0">
                <a:solidFill>
                  <a:schemeClr val="bg1"/>
                </a:solidFill>
                <a:latin typeface="Arial" pitchFamily="34" charset="0"/>
                <a:cs typeface="Arial" pitchFamily="34" charset="0"/>
              </a:rPr>
              <a:t>Мөнгө зээл, татварын орлого </a:t>
            </a:r>
            <a:endParaRPr lang="mn-MN" sz="2200" b="1" dirty="0">
              <a:solidFill>
                <a:schemeClr val="bg1"/>
              </a:solidFill>
              <a:latin typeface="Arial" pitchFamily="34" charset="0"/>
              <a:cs typeface="Arial" pitchFamily="34" charset="0"/>
            </a:endParaRPr>
          </a:p>
        </p:txBody>
      </p:sp>
      <p:pic>
        <p:nvPicPr>
          <p:cNvPr id="3" name="Picture 6"/>
          <p:cNvPicPr>
            <a:picLocks noChangeAspect="1"/>
          </p:cNvPicPr>
          <p:nvPr/>
        </p:nvPicPr>
        <p:blipFill>
          <a:blip r:embed="rId2" cstate="print"/>
          <a:srcRect/>
          <a:stretch>
            <a:fillRect/>
          </a:stretch>
        </p:blipFill>
        <p:spPr bwMode="auto">
          <a:xfrm>
            <a:off x="2295525" y="914400"/>
            <a:ext cx="1676400" cy="1116013"/>
          </a:xfrm>
          <a:prstGeom prst="rect">
            <a:avLst/>
          </a:prstGeom>
          <a:noFill/>
          <a:ln w="9525">
            <a:noFill/>
            <a:miter lim="800000"/>
            <a:headEnd/>
            <a:tailEnd/>
          </a:ln>
        </p:spPr>
      </p:pic>
      <p:sp>
        <p:nvSpPr>
          <p:cNvPr id="4" name="Rectangle 3"/>
          <p:cNvSpPr/>
          <p:nvPr/>
        </p:nvSpPr>
        <p:spPr>
          <a:xfrm>
            <a:off x="3941762" y="1319213"/>
            <a:ext cx="5638800" cy="307975"/>
          </a:xfrm>
          <a:prstGeom prst="rect">
            <a:avLst/>
          </a:prstGeom>
        </p:spPr>
        <p:txBody>
          <a:bodyPr>
            <a:spAutoFit/>
          </a:bodyPr>
          <a:lstStyle/>
          <a:p>
            <a:pPr algn="ctr" fontAlgn="b">
              <a:defRPr/>
            </a:pPr>
            <a:r>
              <a:rPr lang="mn-MN" altLang="en-US" sz="1400" b="1" dirty="0" smtClean="0">
                <a:solidFill>
                  <a:schemeClr val="tx1">
                    <a:lumMod val="95000"/>
                    <a:lumOff val="5000"/>
                  </a:schemeClr>
                </a:solidFill>
                <a:latin typeface="Arial" panose="020B0604020202020204" pitchFamily="34" charset="0"/>
                <a:cs typeface="Arial" panose="020B0604020202020204" pitchFamily="34" charset="0"/>
              </a:rPr>
              <a:t>МОНГОЛ БАНКНЫ МЭДЭЭ, </a:t>
            </a:r>
            <a:r>
              <a:rPr lang="mn-MN" altLang="en-US" sz="1400" dirty="0">
                <a:solidFill>
                  <a:schemeClr val="tx1">
                    <a:lumMod val="95000"/>
                    <a:lumOff val="5000"/>
                  </a:schemeClr>
                </a:solidFill>
                <a:latin typeface="Arial" panose="020B0604020202020204" pitchFamily="34" charset="0"/>
                <a:cs typeface="Arial" panose="020B0604020202020204" pitchFamily="34" charset="0"/>
              </a:rPr>
              <a:t>сарын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эцэст</a:t>
            </a:r>
            <a:endParaRPr lang="mn-MN" altLang="en-US" sz="1400" dirty="0">
              <a:solidFill>
                <a:schemeClr val="tx1">
                  <a:lumMod val="95000"/>
                  <a:lumOff val="5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1371600" y="2203450"/>
          <a:ext cx="8559800" cy="1103630"/>
        </p:xfrm>
        <a:graphic>
          <a:graphicData uri="http://schemas.openxmlformats.org/drawingml/2006/table">
            <a:tbl>
              <a:tblPr/>
              <a:tblGrid>
                <a:gridCol w="4256122">
                  <a:extLst>
                    <a:ext uri="{9D8B030D-6E8A-4147-A177-3AD203B41FA5}">
                      <a16:colId xmlns:a16="http://schemas.microsoft.com/office/drawing/2014/main" xmlns="" val="20000"/>
                    </a:ext>
                  </a:extLst>
                </a:gridCol>
                <a:gridCol w="1521743">
                  <a:extLst>
                    <a:ext uri="{9D8B030D-6E8A-4147-A177-3AD203B41FA5}">
                      <a16:colId xmlns:a16="http://schemas.microsoft.com/office/drawing/2014/main" xmlns="" val="20001"/>
                    </a:ext>
                  </a:extLst>
                </a:gridCol>
                <a:gridCol w="1355302">
                  <a:extLst>
                    <a:ext uri="{9D8B030D-6E8A-4147-A177-3AD203B41FA5}">
                      <a16:colId xmlns:a16="http://schemas.microsoft.com/office/drawing/2014/main" xmlns="" val="20002"/>
                    </a:ext>
                  </a:extLst>
                </a:gridCol>
                <a:gridCol w="1426633">
                  <a:extLst>
                    <a:ext uri="{9D8B030D-6E8A-4147-A177-3AD203B41FA5}">
                      <a16:colId xmlns:a16="http://schemas.microsoft.com/office/drawing/2014/main" xmlns="" val="20003"/>
                    </a:ext>
                  </a:extLst>
                </a:gridCol>
              </a:tblGrid>
              <a:tr h="311150">
                <a:tc>
                  <a:txBody>
                    <a:bodyPr/>
                    <a:lstStyle/>
                    <a:p>
                      <a:pPr algn="l" fontAlgn="b"/>
                      <a:r>
                        <a:rPr lang="mn-MN" sz="1800" b="0" i="0" u="none" strike="noStrike" dirty="0" smtClean="0">
                          <a:solidFill>
                            <a:srgbClr val="003399"/>
                          </a:solidFill>
                          <a:effectLst/>
                          <a:latin typeface="Arial" panose="020B0604020202020204" pitchFamily="34" charset="0"/>
                        </a:rPr>
                        <a:t>Гүйлгээнд</a:t>
                      </a:r>
                      <a:r>
                        <a:rPr lang="mn-MN" sz="1800" b="0" i="0" u="none" strike="noStrike" baseline="0" dirty="0" smtClean="0">
                          <a:solidFill>
                            <a:srgbClr val="003399"/>
                          </a:solidFill>
                          <a:effectLst/>
                          <a:latin typeface="Arial" panose="020B0604020202020204" pitchFamily="34" charset="0"/>
                        </a:rPr>
                        <a:t> байгаа бэлэн мөнгө </a:t>
                      </a:r>
                      <a:r>
                        <a:rPr lang="mn-MN" sz="1400" b="0" i="0" u="none" strike="noStrike" baseline="0" dirty="0" smtClean="0">
                          <a:solidFill>
                            <a:srgbClr val="003399"/>
                          </a:solidFill>
                          <a:effectLst/>
                          <a:latin typeface="Arial" panose="020B0604020202020204" pitchFamily="34" charset="0"/>
                        </a:rPr>
                        <a:t>/сая.төг/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5544.3  </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4573.7</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9483.5</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xmlns="" val="10000"/>
                  </a:ext>
                </a:extLst>
              </a:tr>
              <a:tr h="304800">
                <a:tc>
                  <a:txBody>
                    <a:bodyPr/>
                    <a:lstStyle/>
                    <a:p>
                      <a:pPr lvl="1" algn="l" fontAlgn="b"/>
                      <a:r>
                        <a:rPr lang="mn-MN" sz="1800" b="0" i="0" u="none" strike="noStrike" dirty="0" smtClean="0">
                          <a:solidFill>
                            <a:srgbClr val="003399"/>
                          </a:solidFill>
                          <a:effectLst/>
                          <a:latin typeface="Arial" panose="020B0604020202020204" pitchFamily="34" charset="0"/>
                        </a:rPr>
                        <a:t>Иргэдийн мөнгөн хадгаламж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60.9</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67.2</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86.4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xmlns="" val="10001"/>
                  </a:ext>
                </a:extLst>
              </a:tr>
              <a:tr h="304800">
                <a:tc>
                  <a:txBody>
                    <a:bodyPr/>
                    <a:lstStyle/>
                    <a:p>
                      <a:pPr lvl="1" algn="l" fontAlgn="b"/>
                      <a:r>
                        <a:rPr lang="mn-MN" sz="1800" b="0" i="0" u="none" strike="noStrike" dirty="0" smtClean="0">
                          <a:solidFill>
                            <a:srgbClr val="003399"/>
                          </a:solidFill>
                          <a:effectLst/>
                          <a:latin typeface="Arial" panose="020B0604020202020204" pitchFamily="34" charset="0"/>
                        </a:rPr>
                        <a:t>Олгосон зээл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60.4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64.0</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68.1</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0" name="Rectangle 9"/>
          <p:cNvSpPr/>
          <p:nvPr/>
        </p:nvSpPr>
        <p:spPr>
          <a:xfrm>
            <a:off x="2514600" y="3657600"/>
            <a:ext cx="8610600" cy="307777"/>
          </a:xfrm>
          <a:prstGeom prst="rect">
            <a:avLst/>
          </a:prstGeom>
        </p:spPr>
        <p:txBody>
          <a:bodyPr wrap="square">
            <a:spAutoFit/>
          </a:bodyPr>
          <a:lstStyle/>
          <a:p>
            <a:pPr algn="ctr" fontAlgn="b">
              <a:defRPr/>
            </a:pPr>
            <a:r>
              <a:rPr lang="mn-MN" altLang="en-US" sz="1400" b="1" dirty="0" smtClean="0">
                <a:solidFill>
                  <a:schemeClr val="tx1">
                    <a:lumMod val="95000"/>
                    <a:lumOff val="5000"/>
                  </a:schemeClr>
                </a:solidFill>
                <a:latin typeface="Arial" panose="020B0604020202020204" pitchFamily="34" charset="0"/>
                <a:cs typeface="Arial" panose="020B0604020202020204" pitchFamily="34" charset="0"/>
              </a:rPr>
              <a:t>АЙМГИЙН ТАТВАРЫН ХЭЛТСИЙН МЭДЭЭ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жил бүрийн эхний хагас жилд</a:t>
            </a:r>
            <a:endParaRPr lang="mn-MN" altLang="en-US"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2" name="Rounded Rectangle 11"/>
          <p:cNvSpPr/>
          <p:nvPr/>
        </p:nvSpPr>
        <p:spPr>
          <a:xfrm>
            <a:off x="6251575" y="1739900"/>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516812"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8801100"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3"/>
          <p:cNvSpPr>
            <a:spLocks noChangeArrowheads="1"/>
          </p:cNvSpPr>
          <p:nvPr/>
        </p:nvSpPr>
        <p:spPr bwMode="auto">
          <a:xfrm>
            <a:off x="6265862" y="1717675"/>
            <a:ext cx="1011238"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2016</a:t>
            </a:r>
            <a:r>
              <a:rPr lang="mn-MN" altLang="en-US" sz="1600" b="1" dirty="0" smtClean="0">
                <a:solidFill>
                  <a:schemeClr val="bg1"/>
                </a:solidFill>
                <a:latin typeface="Arial" charset="0"/>
              </a:rPr>
              <a:t> </a:t>
            </a:r>
            <a:r>
              <a:rPr lang="en-US" altLang="en-US" sz="1600" b="1" dirty="0" smtClean="0">
                <a:solidFill>
                  <a:schemeClr val="bg1"/>
                </a:solidFill>
                <a:latin typeface="Arial" charset="0"/>
              </a:rPr>
              <a:t>VI</a:t>
            </a:r>
            <a:endParaRPr lang="mn-MN" altLang="en-US" sz="1600" b="1" dirty="0">
              <a:solidFill>
                <a:schemeClr val="bg1"/>
              </a:solidFill>
              <a:latin typeface="Arial" charset="0"/>
            </a:endParaRPr>
          </a:p>
        </p:txBody>
      </p:sp>
      <p:sp>
        <p:nvSpPr>
          <p:cNvPr id="17" name="Rectangle 13"/>
          <p:cNvSpPr>
            <a:spLocks noChangeArrowheads="1"/>
          </p:cNvSpPr>
          <p:nvPr/>
        </p:nvSpPr>
        <p:spPr bwMode="auto">
          <a:xfrm>
            <a:off x="7527925" y="1717675"/>
            <a:ext cx="1017587"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2017</a:t>
            </a:r>
            <a:r>
              <a:rPr lang="mn-MN" altLang="en-US" sz="1600" b="1" dirty="0" smtClean="0">
                <a:solidFill>
                  <a:schemeClr val="bg1"/>
                </a:solidFill>
                <a:latin typeface="Arial" charset="0"/>
              </a:rPr>
              <a:t> </a:t>
            </a:r>
            <a:r>
              <a:rPr lang="en-US" altLang="en-US" sz="1600" b="1" dirty="0" smtClean="0">
                <a:solidFill>
                  <a:schemeClr val="bg1"/>
                </a:solidFill>
                <a:latin typeface="Arial" charset="0"/>
              </a:rPr>
              <a:t>VI</a:t>
            </a:r>
            <a:endParaRPr lang="mn-MN" altLang="en-US" sz="1600" b="1" dirty="0">
              <a:solidFill>
                <a:schemeClr val="bg1"/>
              </a:solidFill>
              <a:latin typeface="Arial" charset="0"/>
            </a:endParaRPr>
          </a:p>
        </p:txBody>
      </p:sp>
      <p:sp>
        <p:nvSpPr>
          <p:cNvPr id="18" name="Rectangle 13"/>
          <p:cNvSpPr>
            <a:spLocks noChangeArrowheads="1"/>
          </p:cNvSpPr>
          <p:nvPr/>
        </p:nvSpPr>
        <p:spPr bwMode="auto">
          <a:xfrm>
            <a:off x="8839200" y="1719262"/>
            <a:ext cx="1041400"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2018</a:t>
            </a:r>
            <a:r>
              <a:rPr lang="mn-MN" altLang="en-US" sz="1600" b="1" dirty="0" smtClean="0">
                <a:solidFill>
                  <a:schemeClr val="bg1"/>
                </a:solidFill>
                <a:latin typeface="Arial" charset="0"/>
              </a:rPr>
              <a:t> </a:t>
            </a:r>
            <a:r>
              <a:rPr lang="en-US" altLang="en-US" sz="1600" b="1" dirty="0" smtClean="0">
                <a:solidFill>
                  <a:schemeClr val="bg1"/>
                </a:solidFill>
                <a:latin typeface="Arial" charset="0"/>
              </a:rPr>
              <a:t>VI</a:t>
            </a:r>
            <a:endParaRPr lang="mn-MN" altLang="en-US" sz="1600" b="1" dirty="0">
              <a:solidFill>
                <a:schemeClr val="bg1"/>
              </a:solidFill>
              <a:latin typeface="Arial" charset="0"/>
            </a:endParaRPr>
          </a:p>
        </p:txBody>
      </p:sp>
      <p:graphicFrame>
        <p:nvGraphicFramePr>
          <p:cNvPr id="19" name="Chart 18"/>
          <p:cNvGraphicFramePr/>
          <p:nvPr/>
        </p:nvGraphicFramePr>
        <p:xfrm>
          <a:off x="1676400" y="4114800"/>
          <a:ext cx="9067800" cy="205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Хэрэглээний үнийн индекс</a:t>
            </a:r>
            <a:endParaRPr lang="mn-MN" sz="2400" b="1" dirty="0">
              <a:solidFill>
                <a:schemeClr val="bg1"/>
              </a:solidFill>
              <a:latin typeface="Arial" pitchFamily="34" charset="0"/>
              <a:cs typeface="Arial" pitchFamily="34" charset="0"/>
            </a:endParaRPr>
          </a:p>
        </p:txBody>
      </p:sp>
      <p:sp>
        <p:nvSpPr>
          <p:cNvPr id="22" name="Rectangle 21"/>
          <p:cNvSpPr/>
          <p:nvPr/>
        </p:nvSpPr>
        <p:spPr>
          <a:xfrm>
            <a:off x="5029200" y="1219200"/>
            <a:ext cx="7924800" cy="276999"/>
          </a:xfrm>
          <a:prstGeom prst="rect">
            <a:avLst/>
          </a:prstGeom>
        </p:spPr>
        <p:txBody>
          <a:bodyPr wrap="square">
            <a:spAutoFit/>
          </a:bodyPr>
          <a:lstStyle/>
          <a:p>
            <a:r>
              <a:rPr lang="mn-MN" sz="1200" b="1" dirty="0" smtClean="0">
                <a:latin typeface="Arial" pitchFamily="34" charset="0"/>
                <a:cs typeface="Arial" pitchFamily="34" charset="0"/>
              </a:rPr>
              <a:t>ХЭРЭГЛЭЭНИЙ БАРАА, ҮЙЛЧИЛГЭЭНИЙ ҮНИЙН ИНДЕКС</a:t>
            </a:r>
            <a:endParaRPr lang="en-US" sz="1200" dirty="0">
              <a:latin typeface="Arial" pitchFamily="34" charset="0"/>
              <a:cs typeface="Arial" pitchFamily="34" charset="0"/>
            </a:endParaRPr>
          </a:p>
        </p:txBody>
      </p:sp>
      <p:cxnSp>
        <p:nvCxnSpPr>
          <p:cNvPr id="9" name="Straight Connector 8"/>
          <p:cNvCxnSpPr/>
          <p:nvPr/>
        </p:nvCxnSpPr>
        <p:spPr>
          <a:xfrm flipH="1">
            <a:off x="4876800" y="990600"/>
            <a:ext cx="5664" cy="45720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5257800" y="1752600"/>
          <a:ext cx="6324599" cy="3962396"/>
        </p:xfrm>
        <a:graphic>
          <a:graphicData uri="http://schemas.openxmlformats.org/drawingml/2006/table">
            <a:tbl>
              <a:tblPr/>
              <a:tblGrid>
                <a:gridCol w="4327358">
                  <a:extLst>
                    <a:ext uri="{9D8B030D-6E8A-4147-A177-3AD203B41FA5}">
                      <a16:colId xmlns:a16="http://schemas.microsoft.com/office/drawing/2014/main" xmlns="" val="20000"/>
                    </a:ext>
                  </a:extLst>
                </a:gridCol>
                <a:gridCol w="665747">
                  <a:extLst>
                    <a:ext uri="{9D8B030D-6E8A-4147-A177-3AD203B41FA5}">
                      <a16:colId xmlns:a16="http://schemas.microsoft.com/office/drawing/2014/main" xmlns="" val="20001"/>
                    </a:ext>
                  </a:extLst>
                </a:gridCol>
                <a:gridCol w="665747">
                  <a:extLst>
                    <a:ext uri="{9D8B030D-6E8A-4147-A177-3AD203B41FA5}">
                      <a16:colId xmlns:a16="http://schemas.microsoft.com/office/drawing/2014/main" xmlns="" val="20002"/>
                    </a:ext>
                  </a:extLst>
                </a:gridCol>
                <a:gridCol w="665747">
                  <a:extLst>
                    <a:ext uri="{9D8B030D-6E8A-4147-A177-3AD203B41FA5}">
                      <a16:colId xmlns:a16="http://schemas.microsoft.com/office/drawing/2014/main" xmlns="" val="20003"/>
                    </a:ext>
                  </a:extLst>
                </a:gridCol>
              </a:tblGrid>
              <a:tr h="469414">
                <a:tc>
                  <a:txBody>
                    <a:bodyPr/>
                    <a:lstStyle/>
                    <a:p>
                      <a:pPr algn="l" fontAlgn="ctr"/>
                      <a:r>
                        <a:rPr lang="mn-MN" sz="1000" b="1" i="0" u="none" strike="noStrike" dirty="0">
                          <a:solidFill>
                            <a:srgbClr val="000000"/>
                          </a:solidFill>
                          <a:latin typeface="Arial"/>
                        </a:rPr>
                        <a:t>Завхан аймгийн хэрэглээний үнийн индекс</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ctr"/>
                      <a:r>
                        <a:rPr lang="en-US" sz="1000" b="0" i="0" u="none" strike="noStrike" dirty="0" smtClean="0">
                          <a:solidFill>
                            <a:srgbClr val="000000"/>
                          </a:solidFill>
                          <a:latin typeface="Arial"/>
                        </a:rPr>
                        <a:t>2018.VI/ 2017.VI</a:t>
                      </a:r>
                      <a:endParaRPr lang="en-US"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ctr"/>
                      <a:r>
                        <a:rPr lang="en-US" sz="1000" b="0" i="0" u="none" strike="noStrike" dirty="0" smtClean="0">
                          <a:solidFill>
                            <a:srgbClr val="000000"/>
                          </a:solidFill>
                          <a:latin typeface="Arial"/>
                        </a:rPr>
                        <a:t>2018.VI/ 2017.XII</a:t>
                      </a:r>
                      <a:endParaRPr lang="en-US"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ctr"/>
                      <a:r>
                        <a:rPr lang="en-US" sz="1000" b="0" i="0" u="none" strike="noStrike" dirty="0" smtClean="0">
                          <a:solidFill>
                            <a:srgbClr val="000000"/>
                          </a:solidFill>
                          <a:latin typeface="Arial"/>
                        </a:rPr>
                        <a:t>2018.VI/ 2018.V</a:t>
                      </a:r>
                      <a:endParaRPr lang="en-US"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234706">
                <a:tc>
                  <a:txBody>
                    <a:bodyPr/>
                    <a:lstStyle/>
                    <a:p>
                      <a:pPr algn="l" fontAlgn="b"/>
                      <a:r>
                        <a:rPr lang="mn-MN" sz="1000" b="1" i="0" u="none" strike="noStrike" dirty="0">
                          <a:solidFill>
                            <a:srgbClr val="000000"/>
                          </a:solidFill>
                          <a:latin typeface="Arial"/>
                        </a:rPr>
                        <a:t>ЕРӨНХИЙ ИНДЕКС</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algn="r" fontAlgn="b"/>
                      <a:r>
                        <a:rPr lang="en-US" sz="1000" b="1" i="0" u="none" strike="noStrike" dirty="0">
                          <a:solidFill>
                            <a:srgbClr val="000000"/>
                          </a:solidFill>
                          <a:latin typeface="Arial"/>
                        </a:rPr>
                        <a:t>107.5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tc>
                  <a:txBody>
                    <a:bodyPr/>
                    <a:lstStyle/>
                    <a:p>
                      <a:pPr algn="r" fontAlgn="b"/>
                      <a:r>
                        <a:rPr lang="en-US" sz="1000" b="1" i="0" u="none" strike="noStrike">
                          <a:solidFill>
                            <a:srgbClr val="000000"/>
                          </a:solidFill>
                          <a:latin typeface="Arial"/>
                        </a:rPr>
                        <a:t>105.9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tc>
                  <a:txBody>
                    <a:bodyPr/>
                    <a:lstStyle/>
                    <a:p>
                      <a:pPr algn="r" fontAlgn="b"/>
                      <a:r>
                        <a:rPr lang="en-US" sz="1000" b="1" i="0" u="none" strike="noStrike">
                          <a:solidFill>
                            <a:srgbClr val="000000"/>
                          </a:solidFill>
                          <a:latin typeface="Arial"/>
                        </a:rPr>
                        <a:t>100.8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60000"/>
                        <a:lumOff val="40000"/>
                      </a:schemeClr>
                    </a:solidFill>
                  </a:tcPr>
                </a:tc>
                <a:extLst>
                  <a:ext uri="{0D108BD9-81ED-4DB2-BD59-A6C34878D82A}">
                    <a16:rowId xmlns:a16="http://schemas.microsoft.com/office/drawing/2014/main" xmlns="" val="10001"/>
                  </a:ext>
                </a:extLst>
              </a:tr>
              <a:tr h="234706">
                <a:tc>
                  <a:txBody>
                    <a:bodyPr/>
                    <a:lstStyle/>
                    <a:p>
                      <a:pPr algn="l" fontAlgn="b"/>
                      <a:r>
                        <a:rPr lang="ru-RU" sz="1000" b="1" i="0" u="none" strike="noStrike" dirty="0">
                          <a:solidFill>
                            <a:srgbClr val="000000"/>
                          </a:solidFill>
                          <a:latin typeface="Arial"/>
                        </a:rPr>
                        <a:t>01.   ХYНСНИЙ БАРАА, СОГТУУРУУЛАХ БУС УНДАА</a:t>
                      </a:r>
                    </a:p>
                  </a:txBody>
                  <a:tcPr marL="9525" marR="9525" marT="9525" marB="0" anchor="b">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112.0</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115.1</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100.7</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xmlns="" val="10002"/>
                  </a:ext>
                </a:extLst>
              </a:tr>
              <a:tr h="234706">
                <a:tc>
                  <a:txBody>
                    <a:bodyPr/>
                    <a:lstStyle/>
                    <a:p>
                      <a:pPr algn="l" fontAlgn="b"/>
                      <a:r>
                        <a:rPr lang="mn-MN" sz="1000" b="1" i="0" u="none" strike="noStrike">
                          <a:solidFill>
                            <a:srgbClr val="000000"/>
                          </a:solidFill>
                          <a:latin typeface="Arial"/>
                        </a:rPr>
                        <a:t>02.   СОГТУУРУУЛАХ УНДАА, ТАМХИ, МАНСУУРУУЛАХ БОДИС</a:t>
                      </a:r>
                    </a:p>
                  </a:txBody>
                  <a:tcPr marL="9525" marR="9525" marT="9525" marB="0" anchor="b">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106.3</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105.1</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102.5</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xmlns="" val="10003"/>
                  </a:ext>
                </a:extLst>
              </a:tr>
              <a:tr h="234706">
                <a:tc>
                  <a:txBody>
                    <a:bodyPr/>
                    <a:lstStyle/>
                    <a:p>
                      <a:pPr algn="l" fontAlgn="b"/>
                      <a:r>
                        <a:rPr lang="ru-RU" sz="1000" b="1" i="0" u="none" strike="noStrike" dirty="0">
                          <a:solidFill>
                            <a:srgbClr val="000000"/>
                          </a:solidFill>
                          <a:latin typeface="Arial"/>
                        </a:rPr>
                        <a:t>03.    ХУВЦАС, БӨС БАРАА, ГУТАЛ</a:t>
                      </a:r>
                    </a:p>
                  </a:txBody>
                  <a:tcPr marL="9525" marR="9525" marT="9525" marB="0" anchor="b">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105.9</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101.6</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xmlns="" val="10004"/>
                  </a:ext>
                </a:extLst>
              </a:tr>
              <a:tr h="455608">
                <a:tc>
                  <a:txBody>
                    <a:bodyPr/>
                    <a:lstStyle/>
                    <a:p>
                      <a:pPr algn="l" fontAlgn="b"/>
                      <a:r>
                        <a:rPr lang="mn-MN" sz="1000" b="1" i="0" u="none" strike="noStrike" dirty="0">
                          <a:solidFill>
                            <a:srgbClr val="000000"/>
                          </a:solidFill>
                          <a:latin typeface="Arial"/>
                        </a:rPr>
                        <a:t>04.    ОРОН СУУЦ, УС, ЦАХИЛГААН, ХИЙН БОЛОН БУСАД Т</a:t>
                      </a:r>
                      <a:r>
                        <a:rPr lang="en-US" sz="1000" b="1" i="0" u="none" strike="noStrike" dirty="0">
                          <a:solidFill>
                            <a:srgbClr val="000000"/>
                          </a:solidFill>
                          <a:latin typeface="Arial"/>
                        </a:rPr>
                        <a:t>Y</a:t>
                      </a:r>
                      <a:r>
                        <a:rPr lang="mn-MN" sz="1000" b="1" i="0" u="none" strike="noStrike" dirty="0">
                          <a:solidFill>
                            <a:srgbClr val="000000"/>
                          </a:solidFill>
                          <a:latin typeface="Arial"/>
                        </a:rPr>
                        <a:t>ЛШ</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dirty="0">
                          <a:solidFill>
                            <a:srgbClr val="000000"/>
                          </a:solidFill>
                          <a:latin typeface="Arial"/>
                        </a:rPr>
                        <a:t>100.9</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dirty="0">
                          <a:solidFill>
                            <a:srgbClr val="000000"/>
                          </a:solidFill>
                          <a:latin typeface="Arial"/>
                        </a:rPr>
                        <a:t>100.0</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dirty="0">
                          <a:solidFill>
                            <a:srgbClr val="000000"/>
                          </a:solidFill>
                          <a:latin typeface="Arial"/>
                        </a:rPr>
                        <a:t>100.0</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xmlns="" val="10005"/>
                  </a:ext>
                </a:extLst>
              </a:tr>
              <a:tr h="234706">
                <a:tc>
                  <a:txBody>
                    <a:bodyPr/>
                    <a:lstStyle/>
                    <a:p>
                      <a:pPr algn="l" fontAlgn="b"/>
                      <a:r>
                        <a:rPr lang="ru-RU" sz="1000" b="1" i="0" u="none" strike="noStrike">
                          <a:solidFill>
                            <a:srgbClr val="000000"/>
                          </a:solidFill>
                          <a:latin typeface="Arial"/>
                        </a:rPr>
                        <a:t>05.    ГЭР АХУЙН ТАВИЛГА, ГЭР АХУЙН БАРАА</a:t>
                      </a:r>
                    </a:p>
                  </a:txBody>
                  <a:tcPr marL="9525" marR="9525" marT="9525" marB="0" anchor="b">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101.4</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100.4</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xmlns="" val="10006"/>
                  </a:ext>
                </a:extLst>
              </a:tr>
              <a:tr h="234706">
                <a:tc>
                  <a:txBody>
                    <a:bodyPr/>
                    <a:lstStyle/>
                    <a:p>
                      <a:pPr algn="l" fontAlgn="b"/>
                      <a:r>
                        <a:rPr lang="ru-RU" sz="1000" b="1" i="0" u="none" strike="noStrike" dirty="0">
                          <a:solidFill>
                            <a:srgbClr val="000000"/>
                          </a:solidFill>
                          <a:latin typeface="Arial"/>
                        </a:rPr>
                        <a:t>06.    ЭМ, ТАРИА, ЭМНЭЛГИЙН YЙЛЧИЛГЭЭ</a:t>
                      </a:r>
                    </a:p>
                  </a:txBody>
                  <a:tcPr marL="9525" marR="9525" marT="9525" marB="0" anchor="b">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112.2</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106.9</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xmlns="" val="10007"/>
                  </a:ext>
                </a:extLst>
              </a:tr>
              <a:tr h="234706">
                <a:tc>
                  <a:txBody>
                    <a:bodyPr/>
                    <a:lstStyle/>
                    <a:p>
                      <a:pPr algn="l" fontAlgn="b"/>
                      <a:r>
                        <a:rPr lang="mn-MN" sz="1000" b="1" i="0" u="none" strike="noStrike" dirty="0">
                          <a:solidFill>
                            <a:srgbClr val="000000"/>
                          </a:solidFill>
                          <a:latin typeface="Arial"/>
                        </a:rPr>
                        <a:t>07.    ТЭЭВЭР</a:t>
                      </a:r>
                    </a:p>
                  </a:txBody>
                  <a:tcPr marL="9525" marR="9525" marT="9525" marB="0" anchor="b">
                    <a:lnL>
                      <a:noFill/>
                    </a:lnL>
                    <a:lnR>
                      <a:noFill/>
                    </a:lnR>
                    <a:lnT>
                      <a:noFill/>
                    </a:lnT>
                    <a:lnB>
                      <a:noFill/>
                    </a:lnB>
                    <a:solidFill>
                      <a:schemeClr val="tx2">
                        <a:lumMod val="40000"/>
                        <a:lumOff val="60000"/>
                      </a:schemeClr>
                    </a:solidFill>
                  </a:tcPr>
                </a:tc>
                <a:tc>
                  <a:txBody>
                    <a:bodyPr/>
                    <a:lstStyle/>
                    <a:p>
                      <a:pPr algn="r" fontAlgn="ctr"/>
                      <a:r>
                        <a:rPr lang="en-US" sz="1000" b="1" i="0" u="none" strike="noStrike">
                          <a:solidFill>
                            <a:srgbClr val="000000"/>
                          </a:solidFill>
                          <a:latin typeface="Arial"/>
                        </a:rPr>
                        <a:t>108.8</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108.2</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xmlns="" val="10008"/>
                  </a:ext>
                </a:extLst>
              </a:tr>
              <a:tr h="234706">
                <a:tc>
                  <a:txBody>
                    <a:bodyPr/>
                    <a:lstStyle/>
                    <a:p>
                      <a:pPr algn="l" fontAlgn="b"/>
                      <a:r>
                        <a:rPr lang="mn-MN" sz="1000" b="1" i="0" u="none" strike="noStrike" dirty="0">
                          <a:solidFill>
                            <a:srgbClr val="000000"/>
                          </a:solidFill>
                          <a:latin typeface="Arial"/>
                        </a:rPr>
                        <a:t>08.    ХОЛБООНЫ ХЭРЭГСЭЛ, ШУУДАНГИЙН </a:t>
                      </a:r>
                      <a:r>
                        <a:rPr lang="en-US" sz="1000" b="1" i="0" u="none" strike="noStrike" dirty="0">
                          <a:solidFill>
                            <a:srgbClr val="000000"/>
                          </a:solidFill>
                          <a:latin typeface="Arial"/>
                        </a:rPr>
                        <a:t>Y</a:t>
                      </a:r>
                      <a:r>
                        <a:rPr lang="mn-MN" sz="1000" b="1" i="0" u="none" strike="noStrike" dirty="0">
                          <a:solidFill>
                            <a:srgbClr val="000000"/>
                          </a:solidFill>
                          <a:latin typeface="Arial"/>
                        </a:rPr>
                        <a:t>ЙЛЧИЛГЭЭ</a:t>
                      </a:r>
                    </a:p>
                  </a:txBody>
                  <a:tcPr marL="9525" marR="9525" marT="9525" marB="0" anchor="b">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60000"/>
                        <a:lumOff val="4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xmlns="" val="10009"/>
                  </a:ext>
                </a:extLst>
              </a:tr>
              <a:tr h="234706">
                <a:tc>
                  <a:txBody>
                    <a:bodyPr/>
                    <a:lstStyle/>
                    <a:p>
                      <a:pPr algn="l" fontAlgn="b"/>
                      <a:r>
                        <a:rPr lang="mn-MN" sz="1000" b="1" i="0" u="none" strike="noStrike">
                          <a:solidFill>
                            <a:srgbClr val="000000"/>
                          </a:solidFill>
                          <a:latin typeface="Arial"/>
                        </a:rPr>
                        <a:t>09.    АМРАЛТ, ЧӨЛӨӨТ ЦАГ, СОЁЛЫН БАРАА, </a:t>
                      </a:r>
                      <a:r>
                        <a:rPr lang="en-US" sz="1000" b="1" i="0" u="none" strike="noStrike">
                          <a:solidFill>
                            <a:srgbClr val="000000"/>
                          </a:solidFill>
                          <a:latin typeface="Arial"/>
                        </a:rPr>
                        <a:t>Y</a:t>
                      </a:r>
                      <a:r>
                        <a:rPr lang="mn-MN" sz="1000" b="1" i="0" u="none" strike="noStrike">
                          <a:solidFill>
                            <a:srgbClr val="000000"/>
                          </a:solidFill>
                          <a:latin typeface="Arial"/>
                        </a:rPr>
                        <a:t>ЙЛЧИЛГЭЭ</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ctr"/>
                      <a:r>
                        <a:rPr lang="en-US" sz="1000" b="1" i="0" u="none" strike="noStrike">
                          <a:solidFill>
                            <a:srgbClr val="000000"/>
                          </a:solidFill>
                          <a:latin typeface="Arial"/>
                        </a:rPr>
                        <a:t>101.9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r" fontAlgn="ctr"/>
                      <a:r>
                        <a:rPr lang="en-US" sz="1000" b="1" i="0" u="none" strike="noStrike">
                          <a:solidFill>
                            <a:srgbClr val="000000"/>
                          </a:solidFill>
                          <a:latin typeface="Arial"/>
                        </a:rPr>
                        <a:t>101.6</a:t>
                      </a:r>
                    </a:p>
                  </a:txBody>
                  <a:tcPr marL="9525" marR="9525" marT="9525" marB="0" anchor="ctr">
                    <a:lnL>
                      <a:noFill/>
                    </a:lnL>
                    <a:lnR>
                      <a:noFill/>
                    </a:lnR>
                    <a:lnT>
                      <a:noFill/>
                    </a:lnT>
                    <a:lnB>
                      <a:noFill/>
                    </a:lnB>
                    <a:solidFill>
                      <a:schemeClr val="accent1">
                        <a:lumMod val="40000"/>
                        <a:lumOff val="6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xmlns="" val="10010"/>
                  </a:ext>
                </a:extLst>
              </a:tr>
              <a:tr h="234706">
                <a:tc>
                  <a:txBody>
                    <a:bodyPr/>
                    <a:lstStyle/>
                    <a:p>
                      <a:pPr algn="l" fontAlgn="b"/>
                      <a:r>
                        <a:rPr lang="mn-MN" sz="1000" b="1" i="0" u="none" strike="noStrike" dirty="0">
                          <a:solidFill>
                            <a:srgbClr val="000000"/>
                          </a:solidFill>
                          <a:latin typeface="Arial"/>
                        </a:rPr>
                        <a:t>10.    БОЛОВСРОЛЫН </a:t>
                      </a:r>
                      <a:r>
                        <a:rPr lang="en-US" sz="1000" b="1" i="0" u="none" strike="noStrike" dirty="0">
                          <a:solidFill>
                            <a:srgbClr val="000000"/>
                          </a:solidFill>
                          <a:latin typeface="Arial"/>
                        </a:rPr>
                        <a:t>Y</a:t>
                      </a:r>
                      <a:r>
                        <a:rPr lang="mn-MN" sz="1000" b="1" i="0" u="none" strike="noStrike" dirty="0">
                          <a:solidFill>
                            <a:srgbClr val="000000"/>
                          </a:solidFill>
                          <a:latin typeface="Arial"/>
                        </a:rPr>
                        <a:t>ЙЛЧИЛГЭЭ</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ctr"/>
                      <a:r>
                        <a:rPr lang="en-US" sz="1000" b="1" i="0" u="none" strike="noStrike" dirty="0">
                          <a:solidFill>
                            <a:srgbClr val="000000"/>
                          </a:solidFill>
                          <a:latin typeface="Arial"/>
                        </a:rPr>
                        <a:t>110.0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r" fontAlgn="ctr"/>
                      <a:r>
                        <a:rPr lang="en-US" sz="1000" b="1" i="0" u="none" strike="noStrike" dirty="0">
                          <a:solidFill>
                            <a:srgbClr val="000000"/>
                          </a:solidFill>
                          <a:latin typeface="Arial"/>
                        </a:rPr>
                        <a:t>100.0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r" fontAlgn="ctr"/>
                      <a:r>
                        <a:rPr lang="en-US" sz="1000" b="1" i="0" u="none" strike="noStrike" dirty="0">
                          <a:solidFill>
                            <a:srgbClr val="000000"/>
                          </a:solidFill>
                          <a:latin typeface="Arial"/>
                        </a:rPr>
                        <a:t>100.0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xmlns="" val="10011"/>
                  </a:ext>
                </a:extLst>
              </a:tr>
              <a:tr h="455608">
                <a:tc>
                  <a:txBody>
                    <a:bodyPr/>
                    <a:lstStyle/>
                    <a:p>
                      <a:pPr algn="l" fontAlgn="b"/>
                      <a:r>
                        <a:rPr lang="mn-MN" sz="1000" b="1" i="0" u="none" strike="noStrike" dirty="0">
                          <a:solidFill>
                            <a:srgbClr val="000000"/>
                          </a:solidFill>
                          <a:latin typeface="Arial"/>
                        </a:rPr>
                        <a:t>11.    ЗОЧИД БУУДАЛ, НИЙТИЙН ХООЛ, ДОТУУР БАЙРНЫ </a:t>
                      </a:r>
                      <a:r>
                        <a:rPr lang="en-US" sz="1000" b="1" i="0" u="none" strike="noStrike" dirty="0">
                          <a:solidFill>
                            <a:srgbClr val="000000"/>
                          </a:solidFill>
                          <a:latin typeface="Arial"/>
                        </a:rPr>
                        <a:t>Y</a:t>
                      </a:r>
                      <a:r>
                        <a:rPr lang="mn-MN" sz="1000" b="1" i="0" u="none" strike="noStrike" dirty="0">
                          <a:solidFill>
                            <a:srgbClr val="000000"/>
                          </a:solidFill>
                          <a:latin typeface="Arial"/>
                        </a:rPr>
                        <a:t>ЙЛЧИЛГЭЭ</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ctr"/>
                      <a:r>
                        <a:rPr lang="en-US" sz="1000" b="1" i="0" u="none" strike="noStrike">
                          <a:solidFill>
                            <a:srgbClr val="000000"/>
                          </a:solidFill>
                          <a:latin typeface="Arial"/>
                        </a:rPr>
                        <a:t>105.8</a:t>
                      </a:r>
                    </a:p>
                  </a:txBody>
                  <a:tcPr marL="9525" marR="9525" marT="9525" marB="0" anchor="ctr">
                    <a:lnL>
                      <a:noFill/>
                    </a:lnL>
                    <a:lnR>
                      <a:noFill/>
                    </a:lnR>
                    <a:lnT>
                      <a:noFill/>
                    </a:lnT>
                    <a:lnB>
                      <a:noFill/>
                    </a:lnB>
                    <a:solidFill>
                      <a:schemeClr val="accent1">
                        <a:lumMod val="40000"/>
                        <a:lumOff val="6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40000"/>
                        <a:lumOff val="60000"/>
                      </a:schemeClr>
                    </a:solidFill>
                  </a:tcPr>
                </a:tc>
                <a:tc>
                  <a:txBody>
                    <a:bodyPr/>
                    <a:lstStyle/>
                    <a:p>
                      <a:pPr algn="r" fontAlgn="ctr"/>
                      <a:r>
                        <a:rPr lang="en-US" sz="1000" b="1" i="0" u="none" strike="noStrike">
                          <a:solidFill>
                            <a:srgbClr val="000000"/>
                          </a:solidFill>
                          <a:latin typeface="Arial"/>
                        </a:rPr>
                        <a:t>100.0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xmlns="" val="10012"/>
                  </a:ext>
                </a:extLst>
              </a:tr>
              <a:tr h="234706">
                <a:tc>
                  <a:txBody>
                    <a:bodyPr/>
                    <a:lstStyle/>
                    <a:p>
                      <a:pPr algn="l" fontAlgn="b"/>
                      <a:r>
                        <a:rPr lang="mn-MN" sz="1000" b="1" i="0" u="none" strike="noStrike" dirty="0">
                          <a:solidFill>
                            <a:srgbClr val="000000"/>
                          </a:solidFill>
                          <a:latin typeface="Arial"/>
                        </a:rPr>
                        <a:t>12.    БУСАД БАРАА, </a:t>
                      </a:r>
                      <a:r>
                        <a:rPr lang="en-US" sz="1000" b="1" i="0" u="none" strike="noStrike" dirty="0">
                          <a:solidFill>
                            <a:srgbClr val="000000"/>
                          </a:solidFill>
                          <a:latin typeface="Arial"/>
                        </a:rPr>
                        <a:t>Y</a:t>
                      </a:r>
                      <a:r>
                        <a:rPr lang="mn-MN" sz="1000" b="1" i="0" u="none" strike="noStrike" dirty="0">
                          <a:solidFill>
                            <a:srgbClr val="000000"/>
                          </a:solidFill>
                          <a:latin typeface="Arial"/>
                        </a:rPr>
                        <a:t>ЙЛЧИЛГЭЭ</a:t>
                      </a:r>
                    </a:p>
                  </a:txBody>
                  <a:tcPr marL="9525" marR="9525" marT="9525" marB="0" anchor="b">
                    <a:lnL>
                      <a:noFill/>
                    </a:lnL>
                    <a:lnR>
                      <a:noFill/>
                    </a:lnR>
                    <a:lnT>
                      <a:noFill/>
                    </a:lnT>
                    <a:lnB>
                      <a:noFill/>
                    </a:lnB>
                    <a:solidFill>
                      <a:schemeClr val="accent1">
                        <a:lumMod val="40000"/>
                        <a:lumOff val="60000"/>
                      </a:schemeClr>
                    </a:solidFill>
                  </a:tcPr>
                </a:tc>
                <a:tc>
                  <a:txBody>
                    <a:bodyPr/>
                    <a:lstStyle/>
                    <a:p>
                      <a:pPr algn="r" fontAlgn="ctr"/>
                      <a:r>
                        <a:rPr lang="en-US" sz="1000" b="1" i="0" u="none" strike="noStrike" dirty="0">
                          <a:solidFill>
                            <a:srgbClr val="000000"/>
                          </a:solidFill>
                          <a:latin typeface="Arial"/>
                        </a:rPr>
                        <a:t>104.7</a:t>
                      </a:r>
                    </a:p>
                  </a:txBody>
                  <a:tcPr marL="9525" marR="9525" marT="9525" marB="0" anchor="ctr">
                    <a:lnL>
                      <a:noFill/>
                    </a:lnL>
                    <a:lnR>
                      <a:noFill/>
                    </a:lnR>
                    <a:lnT>
                      <a:noFill/>
                    </a:lnT>
                    <a:lnB>
                      <a:noFill/>
                    </a:lnB>
                    <a:solidFill>
                      <a:schemeClr val="accent1">
                        <a:lumMod val="40000"/>
                        <a:lumOff val="60000"/>
                      </a:schemeClr>
                    </a:solidFill>
                  </a:tcPr>
                </a:tc>
                <a:tc>
                  <a:txBody>
                    <a:bodyPr/>
                    <a:lstStyle/>
                    <a:p>
                      <a:pPr algn="r" fontAlgn="ctr"/>
                      <a:r>
                        <a:rPr lang="en-US" sz="1000" b="1" i="0" u="none" strike="noStrike" dirty="0">
                          <a:solidFill>
                            <a:srgbClr val="000000"/>
                          </a:solidFill>
                          <a:latin typeface="Arial"/>
                        </a:rPr>
                        <a:t>100.1</a:t>
                      </a:r>
                    </a:p>
                  </a:txBody>
                  <a:tcPr marL="9525" marR="9525" marT="9525" marB="0" anchor="ctr">
                    <a:lnL>
                      <a:noFill/>
                    </a:lnL>
                    <a:lnR>
                      <a:noFill/>
                    </a:lnR>
                    <a:lnT>
                      <a:noFill/>
                    </a:lnT>
                    <a:lnB>
                      <a:noFill/>
                    </a:lnB>
                    <a:solidFill>
                      <a:schemeClr val="accent1">
                        <a:lumMod val="40000"/>
                        <a:lumOff val="60000"/>
                      </a:schemeClr>
                    </a:solidFill>
                  </a:tcPr>
                </a:tc>
                <a:tc>
                  <a:txBody>
                    <a:bodyPr/>
                    <a:lstStyle/>
                    <a:p>
                      <a:pPr algn="r" fontAlgn="ctr"/>
                      <a:r>
                        <a:rPr lang="en-US" sz="1000" b="1" i="0" u="none" strike="noStrike" dirty="0">
                          <a:solidFill>
                            <a:srgbClr val="000000"/>
                          </a:solidFill>
                          <a:latin typeface="Arial"/>
                        </a:rPr>
                        <a:t>100.0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xmlns="" val="10013"/>
                  </a:ext>
                </a:extLst>
              </a:tr>
            </a:tbl>
          </a:graphicData>
        </a:graphic>
      </p:graphicFrame>
      <p:pic>
        <p:nvPicPr>
          <p:cNvPr id="2" name="Picture 1"/>
          <p:cNvPicPr>
            <a:picLocks noChangeAspect="1" noChangeArrowheads="1"/>
          </p:cNvPicPr>
          <p:nvPr/>
        </p:nvPicPr>
        <p:blipFill>
          <a:blip r:embed="rId3" cstate="print"/>
          <a:srcRect/>
          <a:stretch>
            <a:fillRect/>
          </a:stretch>
        </p:blipFill>
        <p:spPr bwMode="auto">
          <a:xfrm>
            <a:off x="1219200" y="1143000"/>
            <a:ext cx="33813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210766"/>
            <a:ext cx="99060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990600"/>
            <a:ext cx="5334000" cy="2308324"/>
          </a:xfrm>
          <a:prstGeom prst="rect">
            <a:avLst/>
          </a:prstGeom>
        </p:spPr>
        <p:txBody>
          <a:bodyPr wrap="square">
            <a:spAutoFit/>
          </a:bodyPr>
          <a:lstStyle/>
          <a:p>
            <a:pPr algn="just"/>
            <a:r>
              <a:rPr lang="mn-MN" sz="1600" dirty="0" smtClean="0">
                <a:latin typeface="Arial" pitchFamily="34" charset="0"/>
                <a:cs typeface="Arial" pitchFamily="34" charset="0"/>
              </a:rPr>
              <a:t>Аймгийн хэмжээнд 7 сарын 1-ний байдлаар оны эхний төллөх насны 1444.8 мянган хээлтэгч малын 1033.2 мянга (71.5%) нь төллөжээ. Гүүний 70.0 хувь, үнээний 76.2 хувь, ингэний 45.8 хувь, эм хонины 75.8 хувь, эм ямааны 65.1 хувь нь төллөж байна. Төллөлтийн хувь өмнөх оноос 18.6 пунктээр буурсан байна. Гарсан төлийн 96.9 хувь буюу 1001.2 мянган төл бойжиж байна. Төл бойжилтын хувь 0.7 пунктээр буурсан байна. </a:t>
            </a:r>
            <a:endParaRPr lang="en-US" sz="1600" dirty="0">
              <a:latin typeface="Arial" pitchFamily="34" charset="0"/>
              <a:cs typeface="Arial" pitchFamily="34" charset="0"/>
            </a:endParaRPr>
          </a:p>
        </p:txBody>
      </p:sp>
      <p:sp>
        <p:nvSpPr>
          <p:cNvPr id="7" name="Rectangle 6"/>
          <p:cNvSpPr/>
          <p:nvPr/>
        </p:nvSpPr>
        <p:spPr>
          <a:xfrm>
            <a:off x="7010400" y="762000"/>
            <a:ext cx="4495800" cy="553998"/>
          </a:xfrm>
          <a:prstGeom prst="rect">
            <a:avLst/>
          </a:prstGeom>
        </p:spPr>
        <p:txBody>
          <a:bodyPr wrap="square">
            <a:spAutoFit/>
          </a:bodyPr>
          <a:lstStyle/>
          <a:p>
            <a:r>
              <a:rPr lang="mn-MN" sz="1600" b="1" dirty="0" smtClean="0">
                <a:latin typeface="Arial" pitchFamily="34" charset="0"/>
                <a:cs typeface="Arial" pitchFamily="34" charset="0"/>
              </a:rPr>
              <a:t>БОЙЖУУЛСАН ТӨЛ</a:t>
            </a:r>
            <a:r>
              <a:rPr lang="mn-MN" sz="1400" b="1" dirty="0" smtClean="0">
                <a:latin typeface="Arial" pitchFamily="34" charset="0"/>
                <a:cs typeface="Arial" pitchFamily="34" charset="0"/>
              </a:rPr>
              <a:t>, </a:t>
            </a:r>
            <a:r>
              <a:rPr lang="mn-MN" sz="1400" dirty="0" smtClean="0">
                <a:latin typeface="Arial" pitchFamily="34" charset="0"/>
                <a:cs typeface="Arial" pitchFamily="34" charset="0"/>
              </a:rPr>
              <a:t>төрлөөр, аймгийн дүнгээр,</a:t>
            </a:r>
            <a:endParaRPr lang="en-US" sz="1400" dirty="0" smtClean="0">
              <a:latin typeface="Arial" pitchFamily="34" charset="0"/>
              <a:cs typeface="Arial" pitchFamily="34" charset="0"/>
            </a:endParaRPr>
          </a:p>
          <a:p>
            <a:r>
              <a:rPr lang="mn-MN" sz="1400" dirty="0" smtClean="0">
                <a:latin typeface="Arial" pitchFamily="34" charset="0"/>
                <a:cs typeface="Arial" pitchFamily="34" charset="0"/>
              </a:rPr>
              <a:t>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жил бүрийн эхний </a:t>
            </a:r>
            <a:r>
              <a:rPr lang="en-US" sz="1400" dirty="0" smtClean="0">
                <a:latin typeface="Arial" pitchFamily="34" charset="0"/>
                <a:cs typeface="Arial" pitchFamily="34" charset="0"/>
              </a:rPr>
              <a:t>II </a:t>
            </a:r>
            <a:r>
              <a:rPr lang="mn-MN" sz="1400" dirty="0" smtClean="0">
                <a:latin typeface="Arial" pitchFamily="34" charset="0"/>
                <a:cs typeface="Arial" pitchFamily="34" charset="0"/>
              </a:rPr>
              <a:t>улиралд, толгой </a:t>
            </a:r>
            <a:endParaRPr lang="en-US" sz="1400" dirty="0">
              <a:latin typeface="Arial" pitchFamily="34" charset="0"/>
              <a:cs typeface="Arial" pitchFamily="34" charset="0"/>
            </a:endParaRPr>
          </a:p>
        </p:txBody>
      </p:sp>
      <p:graphicFrame>
        <p:nvGraphicFramePr>
          <p:cNvPr id="9" name="Table 8"/>
          <p:cNvGraphicFramePr>
            <a:graphicFrameLocks noGrp="1"/>
          </p:cNvGraphicFramePr>
          <p:nvPr/>
        </p:nvGraphicFramePr>
        <p:xfrm>
          <a:off x="2362200" y="762000"/>
          <a:ext cx="2895600" cy="253365"/>
        </p:xfrm>
        <a:graphic>
          <a:graphicData uri="http://schemas.openxmlformats.org/drawingml/2006/table">
            <a:tbl>
              <a:tblPr/>
              <a:tblGrid>
                <a:gridCol w="2895600">
                  <a:extLst>
                    <a:ext uri="{9D8B030D-6E8A-4147-A177-3AD203B41FA5}">
                      <a16:colId xmlns:a16="http://schemas.microsoft.com/office/drawing/2014/main" xmlns="" val="20000"/>
                    </a:ext>
                  </a:extLst>
                </a:gridCol>
              </a:tblGrid>
              <a:tr h="228600">
                <a:tc>
                  <a:txBody>
                    <a:bodyPr/>
                    <a:lstStyle/>
                    <a:p>
                      <a:pPr algn="ctr" fontAlgn="b"/>
                      <a:r>
                        <a:rPr lang="mn-MN" sz="1600" b="1" i="0" u="none" strike="noStrike" dirty="0" smtClean="0">
                          <a:solidFill>
                            <a:srgbClr val="000000"/>
                          </a:solidFill>
                          <a:latin typeface="Arial"/>
                        </a:rPr>
                        <a:t>МАЛ ТӨЛЛӨЛТ</a:t>
                      </a:r>
                      <a:endParaRPr lang="mn-MN" sz="1600" b="1" i="0" u="none" strike="noStrike" dirty="0">
                        <a:solidFill>
                          <a:srgbClr val="000000"/>
                        </a:solidFill>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1" name="Chart 10"/>
          <p:cNvGraphicFramePr/>
          <p:nvPr/>
        </p:nvGraphicFramePr>
        <p:xfrm>
          <a:off x="1447800" y="3505200"/>
          <a:ext cx="94488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6705600" y="1371600"/>
          <a:ext cx="5029200" cy="1676402"/>
        </p:xfrm>
        <a:graphic>
          <a:graphicData uri="http://schemas.openxmlformats.org/drawingml/2006/table">
            <a:tbl>
              <a:tblPr/>
              <a:tblGrid>
                <a:gridCol w="838200">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838200">
                  <a:extLst>
                    <a:ext uri="{9D8B030D-6E8A-4147-A177-3AD203B41FA5}">
                      <a16:colId xmlns:a16="http://schemas.microsoft.com/office/drawing/2014/main" xmlns="" val="20005"/>
                    </a:ext>
                  </a:extLst>
                </a:gridCol>
              </a:tblGrid>
              <a:tr h="239486">
                <a:tc>
                  <a:txBody>
                    <a:bodyPr/>
                    <a:lstStyle/>
                    <a:p>
                      <a:pPr algn="ctr" rtl="0" fontAlgn="b"/>
                      <a:r>
                        <a:rPr lang="en-US" sz="1200" b="0" i="0" u="none" strike="noStrike">
                          <a:solidFill>
                            <a:srgbClr val="000000"/>
                          </a:solidFill>
                          <a:latin typeface="Arial"/>
                        </a:rPr>
                        <a:t>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2014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2015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2016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2017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2018 I-VI </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xmlns="" val="10000"/>
                  </a:ext>
                </a:extLst>
              </a:tr>
              <a:tr h="239486">
                <a:tc>
                  <a:txBody>
                    <a:bodyPr/>
                    <a:lstStyle/>
                    <a:p>
                      <a:pPr algn="ctr" rtl="0" fontAlgn="b"/>
                      <a:r>
                        <a:rPr lang="mn-MN" sz="1200" b="1" i="0" u="none" strike="noStrike">
                          <a:solidFill>
                            <a:srgbClr val="000000"/>
                          </a:solidFill>
                          <a:latin typeface="Arial"/>
                        </a:rPr>
                        <a:t>Бүгд</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967940</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1068851</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1041417</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1214169</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1001187</a:t>
                      </a:r>
                    </a:p>
                  </a:txBody>
                  <a:tcPr marL="0" marR="0" marT="0" marB="0" anchor="b">
                    <a:lnL>
                      <a:noFill/>
                    </a:lnL>
                    <a:lnR>
                      <a:noFill/>
                    </a:lnR>
                    <a:lnT>
                      <a:noFill/>
                    </a:lnT>
                    <a:lnB>
                      <a:noFill/>
                    </a:lnB>
                  </a:tcPr>
                </a:tc>
                <a:extLst>
                  <a:ext uri="{0D108BD9-81ED-4DB2-BD59-A6C34878D82A}">
                    <a16:rowId xmlns:a16="http://schemas.microsoft.com/office/drawing/2014/main" xmlns="" val="10001"/>
                  </a:ext>
                </a:extLst>
              </a:tr>
              <a:tr h="239486">
                <a:tc>
                  <a:txBody>
                    <a:bodyPr/>
                    <a:lstStyle/>
                    <a:p>
                      <a:pPr algn="ctr" rtl="0" fontAlgn="b"/>
                      <a:r>
                        <a:rPr lang="mn-MN" sz="1200" b="0" i="0" u="none" strike="noStrike">
                          <a:solidFill>
                            <a:srgbClr val="000000"/>
                          </a:solidFill>
                          <a:latin typeface="Arial"/>
                        </a:rPr>
                        <a:t>Унага</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29205</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33477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36130</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41453</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40332</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xmlns="" val="10002"/>
                  </a:ext>
                </a:extLst>
              </a:tr>
              <a:tr h="239486">
                <a:tc>
                  <a:txBody>
                    <a:bodyPr/>
                    <a:lstStyle/>
                    <a:p>
                      <a:pPr algn="ctr" rtl="0" fontAlgn="b"/>
                      <a:r>
                        <a:rPr lang="mn-MN" sz="1200" b="0" i="0" u="none" strike="noStrike">
                          <a:solidFill>
                            <a:srgbClr val="000000"/>
                          </a:solidFill>
                          <a:latin typeface="Arial"/>
                        </a:rPr>
                        <a:t>Тугал</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35537</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43412</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45599</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51773</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52672</a:t>
                      </a:r>
                    </a:p>
                  </a:txBody>
                  <a:tcPr marL="0" marR="0" marT="0" marB="0" anchor="b">
                    <a:lnL>
                      <a:noFill/>
                    </a:lnL>
                    <a:lnR>
                      <a:noFill/>
                    </a:lnR>
                    <a:lnT>
                      <a:noFill/>
                    </a:lnT>
                    <a:lnB>
                      <a:noFill/>
                    </a:lnB>
                  </a:tcPr>
                </a:tc>
                <a:extLst>
                  <a:ext uri="{0D108BD9-81ED-4DB2-BD59-A6C34878D82A}">
                    <a16:rowId xmlns:a16="http://schemas.microsoft.com/office/drawing/2014/main" xmlns="" val="10003"/>
                  </a:ext>
                </a:extLst>
              </a:tr>
              <a:tr h="239486">
                <a:tc>
                  <a:txBody>
                    <a:bodyPr/>
                    <a:lstStyle/>
                    <a:p>
                      <a:pPr algn="ctr" rtl="0" fontAlgn="b"/>
                      <a:r>
                        <a:rPr lang="mn-MN" sz="1200" b="0" i="0" u="none" strike="noStrike">
                          <a:solidFill>
                            <a:srgbClr val="000000"/>
                          </a:solidFill>
                          <a:latin typeface="Arial"/>
                        </a:rPr>
                        <a:t>Ботго</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777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929</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841</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1058</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899</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xmlns="" val="10004"/>
                  </a:ext>
                </a:extLst>
              </a:tr>
              <a:tr h="239486">
                <a:tc>
                  <a:txBody>
                    <a:bodyPr/>
                    <a:lstStyle/>
                    <a:p>
                      <a:pPr algn="ctr" rtl="0" fontAlgn="b"/>
                      <a:r>
                        <a:rPr lang="mn-MN" sz="1200" b="0" i="0" u="none" strike="noStrike">
                          <a:solidFill>
                            <a:srgbClr val="000000"/>
                          </a:solidFill>
                          <a:latin typeface="Arial"/>
                        </a:rPr>
                        <a:t>Хурга</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521064</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574372</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566931</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652670</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566798</a:t>
                      </a:r>
                    </a:p>
                  </a:txBody>
                  <a:tcPr marL="0" marR="0" marT="0" marB="0" anchor="b">
                    <a:lnL>
                      <a:noFill/>
                    </a:lnL>
                    <a:lnR>
                      <a:noFill/>
                    </a:lnR>
                    <a:lnT>
                      <a:noFill/>
                    </a:lnT>
                    <a:lnB>
                      <a:noFill/>
                    </a:lnB>
                  </a:tcPr>
                </a:tc>
                <a:extLst>
                  <a:ext uri="{0D108BD9-81ED-4DB2-BD59-A6C34878D82A}">
                    <a16:rowId xmlns:a16="http://schemas.microsoft.com/office/drawing/2014/main" xmlns="" val="10005"/>
                  </a:ext>
                </a:extLst>
              </a:tr>
              <a:tr h="239486">
                <a:tc>
                  <a:txBody>
                    <a:bodyPr/>
                    <a:lstStyle/>
                    <a:p>
                      <a:pPr algn="ctr" rtl="0" fontAlgn="b"/>
                      <a:r>
                        <a:rPr lang="mn-MN" sz="1200" b="0" i="0" u="none" strike="noStrike">
                          <a:solidFill>
                            <a:srgbClr val="000000"/>
                          </a:solidFill>
                          <a:latin typeface="Arial"/>
                        </a:rPr>
                        <a:t>Ишиг</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381357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416661</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391916</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467215</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340486</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389361"/>
            <a:ext cx="97536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1295400"/>
            <a:ext cx="5105400" cy="1954381"/>
          </a:xfrm>
          <a:prstGeom prst="rect">
            <a:avLst/>
          </a:prstGeom>
        </p:spPr>
        <p:txBody>
          <a:bodyPr wrap="square">
            <a:spAutoFit/>
          </a:bodyPr>
          <a:lstStyle/>
          <a:p>
            <a:pPr algn="just"/>
            <a:r>
              <a:rPr lang="en-US" sz="1600" dirty="0" smtClean="0"/>
              <a:t>	</a:t>
            </a:r>
            <a:r>
              <a:rPr lang="mn-MN" sz="1500" dirty="0" smtClean="0">
                <a:latin typeface="Arial" pitchFamily="34" charset="0"/>
                <a:cs typeface="Arial" pitchFamily="34" charset="0"/>
              </a:rPr>
              <a:t> Эхний 7 сард аймгийн дүнгээр 176.1 мянган том мал зүй бусаар хорогдсон нь оны эхний малын 5.0 хувь, нийт хорогдолд өвчний хорогдол 0.02 хувь, хээлтэгч малын хорогдол 21.5 хувь, бог малын хорогдол 95.0 хувийг тус тус эзэлж байна. Том малын зүй бусын хорогдлыг өнгөрсөн оны мөн үетэй харьцуулахад 140.7 мянгаар буюу 4.9 дахин өссөн байна. </a:t>
            </a:r>
            <a:endParaRPr lang="en-US" sz="1500" dirty="0">
              <a:latin typeface="Arial" pitchFamily="34" charset="0"/>
              <a:cs typeface="Arial" pitchFamily="34" charset="0"/>
            </a:endParaRPr>
          </a:p>
        </p:txBody>
      </p:sp>
      <p:graphicFrame>
        <p:nvGraphicFramePr>
          <p:cNvPr id="6" name="Table 5"/>
          <p:cNvGraphicFramePr>
            <a:graphicFrameLocks noGrp="1"/>
          </p:cNvGraphicFramePr>
          <p:nvPr/>
        </p:nvGraphicFramePr>
        <p:xfrm>
          <a:off x="2362200" y="990601"/>
          <a:ext cx="3124200" cy="304800"/>
        </p:xfrm>
        <a:graphic>
          <a:graphicData uri="http://schemas.openxmlformats.org/drawingml/2006/table">
            <a:tbl>
              <a:tblPr/>
              <a:tblGrid>
                <a:gridCol w="3124200">
                  <a:extLst>
                    <a:ext uri="{9D8B030D-6E8A-4147-A177-3AD203B41FA5}">
                      <a16:colId xmlns:a16="http://schemas.microsoft.com/office/drawing/2014/main" xmlns="" val="20000"/>
                    </a:ext>
                  </a:extLst>
                </a:gridCol>
              </a:tblGrid>
              <a:tr h="304800">
                <a:tc>
                  <a:txBody>
                    <a:bodyPr/>
                    <a:lstStyle/>
                    <a:p>
                      <a:pPr algn="l" fontAlgn="b"/>
                      <a:r>
                        <a:rPr lang="ru-RU" sz="1400" b="1" i="0" u="none" strike="noStrike" dirty="0">
                          <a:solidFill>
                            <a:srgbClr val="000000"/>
                          </a:solidFill>
                          <a:latin typeface="Arial" pitchFamily="34" charset="0"/>
                          <a:cs typeface="Arial" pitchFamily="34" charset="0"/>
                        </a:rPr>
                        <a:t>ТОМ МАЛЫН ЗҮЙ БУС ХОРОГДОЛ</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8" name="Rectangle 7"/>
          <p:cNvSpPr/>
          <p:nvPr/>
        </p:nvSpPr>
        <p:spPr>
          <a:xfrm>
            <a:off x="6629400" y="914400"/>
            <a:ext cx="4800600" cy="523220"/>
          </a:xfrm>
          <a:prstGeom prst="rect">
            <a:avLst/>
          </a:prstGeom>
        </p:spPr>
        <p:txBody>
          <a:bodyPr wrap="square">
            <a:spAutoFit/>
          </a:bodyPr>
          <a:lstStyle/>
          <a:p>
            <a:r>
              <a:rPr lang="mn-MN" sz="1400" b="1" dirty="0" smtClean="0">
                <a:latin typeface="Arial" pitchFamily="34" charset="0"/>
                <a:cs typeface="Arial" pitchFamily="34" charset="0"/>
              </a:rPr>
              <a:t>ЗҮЙ БУСААР ХОРОГДСОН ТОМ МАЛ</a:t>
            </a:r>
            <a:r>
              <a:rPr lang="mn-MN" sz="1400" dirty="0" smtClean="0">
                <a:latin typeface="Arial" pitchFamily="34" charset="0"/>
                <a:cs typeface="Arial" pitchFamily="34" charset="0"/>
              </a:rPr>
              <a:t>, төрлөөр, аймгийн дүнгээр, жил бүрийн эхний</a:t>
            </a:r>
            <a:r>
              <a:rPr lang="en-US" sz="1400" dirty="0" smtClean="0">
                <a:latin typeface="Arial" pitchFamily="34" charset="0"/>
                <a:cs typeface="Arial" pitchFamily="34" charset="0"/>
              </a:rPr>
              <a:t> II</a:t>
            </a:r>
            <a:r>
              <a:rPr lang="mn-MN" sz="1400" dirty="0" smtClean="0">
                <a:latin typeface="Arial" pitchFamily="34" charset="0"/>
                <a:cs typeface="Arial" pitchFamily="34" charset="0"/>
              </a:rPr>
              <a:t> улиралд, толгой</a:t>
            </a:r>
            <a:endParaRPr lang="en-US" sz="1400" dirty="0">
              <a:latin typeface="Arial" pitchFamily="34" charset="0"/>
              <a:cs typeface="Arial" pitchFamily="34" charset="0"/>
            </a:endParaRPr>
          </a:p>
        </p:txBody>
      </p:sp>
      <p:graphicFrame>
        <p:nvGraphicFramePr>
          <p:cNvPr id="9" name="Chart 8"/>
          <p:cNvGraphicFramePr/>
          <p:nvPr/>
        </p:nvGraphicFramePr>
        <p:xfrm>
          <a:off x="1219200" y="3505200"/>
          <a:ext cx="101346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6477000" y="1447800"/>
          <a:ext cx="5334000" cy="1981203"/>
        </p:xfrm>
        <a:graphic>
          <a:graphicData uri="http://schemas.openxmlformats.org/drawingml/2006/table">
            <a:tbl>
              <a:tblPr/>
              <a:tblGrid>
                <a:gridCol w="889000">
                  <a:extLst>
                    <a:ext uri="{9D8B030D-6E8A-4147-A177-3AD203B41FA5}">
                      <a16:colId xmlns:a16="http://schemas.microsoft.com/office/drawing/2014/main" xmlns="" val="20000"/>
                    </a:ext>
                  </a:extLst>
                </a:gridCol>
                <a:gridCol w="889000">
                  <a:extLst>
                    <a:ext uri="{9D8B030D-6E8A-4147-A177-3AD203B41FA5}">
                      <a16:colId xmlns:a16="http://schemas.microsoft.com/office/drawing/2014/main" xmlns="" val="20001"/>
                    </a:ext>
                  </a:extLst>
                </a:gridCol>
                <a:gridCol w="889000">
                  <a:extLst>
                    <a:ext uri="{9D8B030D-6E8A-4147-A177-3AD203B41FA5}">
                      <a16:colId xmlns:a16="http://schemas.microsoft.com/office/drawing/2014/main" xmlns="" val="20002"/>
                    </a:ext>
                  </a:extLst>
                </a:gridCol>
                <a:gridCol w="889000">
                  <a:extLst>
                    <a:ext uri="{9D8B030D-6E8A-4147-A177-3AD203B41FA5}">
                      <a16:colId xmlns:a16="http://schemas.microsoft.com/office/drawing/2014/main" xmlns="" val="20003"/>
                    </a:ext>
                  </a:extLst>
                </a:gridCol>
                <a:gridCol w="889000">
                  <a:extLst>
                    <a:ext uri="{9D8B030D-6E8A-4147-A177-3AD203B41FA5}">
                      <a16:colId xmlns:a16="http://schemas.microsoft.com/office/drawing/2014/main" xmlns="" val="20004"/>
                    </a:ext>
                  </a:extLst>
                </a:gridCol>
                <a:gridCol w="889000">
                  <a:extLst>
                    <a:ext uri="{9D8B030D-6E8A-4147-A177-3AD203B41FA5}">
                      <a16:colId xmlns:a16="http://schemas.microsoft.com/office/drawing/2014/main" xmlns="" val="20005"/>
                    </a:ext>
                  </a:extLst>
                </a:gridCol>
              </a:tblGrid>
              <a:tr h="283029">
                <a:tc>
                  <a:txBody>
                    <a:bodyPr/>
                    <a:lstStyle/>
                    <a:p>
                      <a:pPr algn="l" rtl="0" fontAlgn="b"/>
                      <a:r>
                        <a:rPr lang="en-US" sz="1200" b="0" i="0" u="none" strike="noStrike">
                          <a:solidFill>
                            <a:srgbClr val="000000"/>
                          </a:solidFill>
                          <a:latin typeface="Arial"/>
                        </a:rPr>
                        <a:t>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2014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2015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2016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2017 I-VI </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2018 I-VI </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xmlns="" val="10000"/>
                  </a:ext>
                </a:extLst>
              </a:tr>
              <a:tr h="283029">
                <a:tc>
                  <a:txBody>
                    <a:bodyPr/>
                    <a:lstStyle/>
                    <a:p>
                      <a:pPr algn="ctr" rtl="0" fontAlgn="b"/>
                      <a:r>
                        <a:rPr lang="mn-MN" sz="1200" b="1" i="0" u="none" strike="noStrike">
                          <a:solidFill>
                            <a:srgbClr val="000000"/>
                          </a:solidFill>
                          <a:latin typeface="Arial"/>
                        </a:rPr>
                        <a:t>Бүгд</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22738</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9727</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126540</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35330</a:t>
                      </a:r>
                    </a:p>
                  </a:txBody>
                  <a:tcPr marL="0" marR="0" marT="0" marB="0" anchor="b">
                    <a:lnL>
                      <a:noFill/>
                    </a:lnL>
                    <a:lnR>
                      <a:noFill/>
                    </a:lnR>
                    <a:lnT>
                      <a:noFill/>
                    </a:lnT>
                    <a:lnB>
                      <a:noFill/>
                    </a:lnB>
                  </a:tcPr>
                </a:tc>
                <a:tc>
                  <a:txBody>
                    <a:bodyPr/>
                    <a:lstStyle/>
                    <a:p>
                      <a:pPr algn="ctr" rtl="0" fontAlgn="b"/>
                      <a:r>
                        <a:rPr lang="en-US" sz="1200" b="1" i="0" u="none" strike="noStrike">
                          <a:solidFill>
                            <a:srgbClr val="000000"/>
                          </a:solidFill>
                          <a:latin typeface="Arial"/>
                        </a:rPr>
                        <a:t>176076</a:t>
                      </a:r>
                    </a:p>
                  </a:txBody>
                  <a:tcPr marL="0" marR="0" marT="0" marB="0" anchor="b">
                    <a:lnL>
                      <a:noFill/>
                    </a:lnL>
                    <a:lnR>
                      <a:noFill/>
                    </a:lnR>
                    <a:lnT>
                      <a:noFill/>
                    </a:lnT>
                    <a:lnB>
                      <a:noFill/>
                    </a:lnB>
                  </a:tcPr>
                </a:tc>
                <a:extLst>
                  <a:ext uri="{0D108BD9-81ED-4DB2-BD59-A6C34878D82A}">
                    <a16:rowId xmlns:a16="http://schemas.microsoft.com/office/drawing/2014/main" xmlns="" val="10001"/>
                  </a:ext>
                </a:extLst>
              </a:tr>
              <a:tr h="283029">
                <a:tc>
                  <a:txBody>
                    <a:bodyPr/>
                    <a:lstStyle/>
                    <a:p>
                      <a:pPr algn="ctr" rtl="0" fontAlgn="b"/>
                      <a:r>
                        <a:rPr lang="mn-MN" sz="1200" b="0" i="0" u="none" strike="noStrike">
                          <a:solidFill>
                            <a:srgbClr val="000000"/>
                          </a:solidFill>
                          <a:latin typeface="Arial"/>
                        </a:rPr>
                        <a:t>Адуу</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778</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817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2354</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1377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2682</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xmlns="" val="10002"/>
                  </a:ext>
                </a:extLst>
              </a:tr>
              <a:tr h="283029">
                <a:tc>
                  <a:txBody>
                    <a:bodyPr/>
                    <a:lstStyle/>
                    <a:p>
                      <a:pPr algn="ctr" rtl="0" fontAlgn="b"/>
                      <a:r>
                        <a:rPr lang="mn-MN" sz="1200" b="0" i="0" u="none" strike="noStrike">
                          <a:solidFill>
                            <a:srgbClr val="000000"/>
                          </a:solidFill>
                          <a:latin typeface="Arial"/>
                        </a:rPr>
                        <a:t>Үхэр</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770</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645</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7889</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2308</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6051</a:t>
                      </a:r>
                    </a:p>
                  </a:txBody>
                  <a:tcPr marL="0" marR="0" marT="0" marB="0" anchor="b">
                    <a:lnL>
                      <a:noFill/>
                    </a:lnL>
                    <a:lnR>
                      <a:noFill/>
                    </a:lnR>
                    <a:lnT>
                      <a:noFill/>
                    </a:lnT>
                    <a:lnB>
                      <a:noFill/>
                    </a:lnB>
                  </a:tcPr>
                </a:tc>
                <a:extLst>
                  <a:ext uri="{0D108BD9-81ED-4DB2-BD59-A6C34878D82A}">
                    <a16:rowId xmlns:a16="http://schemas.microsoft.com/office/drawing/2014/main" xmlns="" val="10003"/>
                  </a:ext>
                </a:extLst>
              </a:tr>
              <a:tr h="283029">
                <a:tc>
                  <a:txBody>
                    <a:bodyPr/>
                    <a:lstStyle/>
                    <a:p>
                      <a:pPr algn="ctr" rtl="0" fontAlgn="b"/>
                      <a:r>
                        <a:rPr lang="mn-MN" sz="1200" b="0" i="0" u="none" strike="noStrike">
                          <a:solidFill>
                            <a:srgbClr val="000000"/>
                          </a:solidFill>
                          <a:latin typeface="Arial"/>
                        </a:rPr>
                        <a:t>Тэмээ</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18</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22</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13</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5</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40</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xmlns="" val="10004"/>
                  </a:ext>
                </a:extLst>
              </a:tr>
              <a:tr h="283029">
                <a:tc>
                  <a:txBody>
                    <a:bodyPr/>
                    <a:lstStyle/>
                    <a:p>
                      <a:pPr algn="ctr" rtl="0" fontAlgn="b"/>
                      <a:r>
                        <a:rPr lang="mn-MN" sz="1200" b="0" i="0" u="none" strike="noStrike">
                          <a:solidFill>
                            <a:srgbClr val="000000"/>
                          </a:solidFill>
                          <a:latin typeface="Arial"/>
                        </a:rPr>
                        <a:t>Хонь</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10148</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4239</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53747</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18433</a:t>
                      </a:r>
                    </a:p>
                  </a:txBody>
                  <a:tcPr marL="0" marR="0" marT="0" marB="0" anchor="b">
                    <a:lnL>
                      <a:noFill/>
                    </a:lnL>
                    <a:lnR>
                      <a:noFill/>
                    </a:lnR>
                    <a:lnT>
                      <a:noFill/>
                    </a:lnT>
                    <a:lnB>
                      <a:noFill/>
                    </a:lnB>
                  </a:tcPr>
                </a:tc>
                <a:tc>
                  <a:txBody>
                    <a:bodyPr/>
                    <a:lstStyle/>
                    <a:p>
                      <a:pPr algn="ctr" rtl="0" fontAlgn="b"/>
                      <a:r>
                        <a:rPr lang="en-US" sz="1200" b="0" i="0" u="none" strike="noStrike">
                          <a:solidFill>
                            <a:srgbClr val="000000"/>
                          </a:solidFill>
                          <a:latin typeface="Arial"/>
                        </a:rPr>
                        <a:t>69469</a:t>
                      </a:r>
                    </a:p>
                  </a:txBody>
                  <a:tcPr marL="0" marR="0" marT="0" marB="0" anchor="b">
                    <a:lnL>
                      <a:noFill/>
                    </a:lnL>
                    <a:lnR>
                      <a:noFill/>
                    </a:lnR>
                    <a:lnT>
                      <a:noFill/>
                    </a:lnT>
                    <a:lnB>
                      <a:noFill/>
                    </a:lnB>
                  </a:tcPr>
                </a:tc>
                <a:extLst>
                  <a:ext uri="{0D108BD9-81ED-4DB2-BD59-A6C34878D82A}">
                    <a16:rowId xmlns:a16="http://schemas.microsoft.com/office/drawing/2014/main" xmlns="" val="10005"/>
                  </a:ext>
                </a:extLst>
              </a:tr>
              <a:tr h="283029">
                <a:tc>
                  <a:txBody>
                    <a:bodyPr/>
                    <a:lstStyle/>
                    <a:p>
                      <a:pPr algn="ctr" rtl="0" fontAlgn="b"/>
                      <a:r>
                        <a:rPr lang="mn-MN" sz="1200" b="0" i="0" u="none" strike="noStrike">
                          <a:solidFill>
                            <a:srgbClr val="000000"/>
                          </a:solidFill>
                          <a:latin typeface="Arial"/>
                        </a:rPr>
                        <a:t>Ямаа</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11024</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4004</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62537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a:solidFill>
                            <a:srgbClr val="000000"/>
                          </a:solidFill>
                          <a:latin typeface="Arial"/>
                        </a:rPr>
                        <a:t>13207</a:t>
                      </a:r>
                    </a:p>
                  </a:txBody>
                  <a:tcPr marL="0" marR="0" marT="0"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97834</a:t>
                      </a:r>
                    </a:p>
                  </a:txBody>
                  <a:tcPr marL="0" marR="0" marT="0" marB="0" anchor="b">
                    <a:lnL>
                      <a:noFill/>
                    </a:lnL>
                    <a:lnR>
                      <a:noFill/>
                    </a:lnR>
                    <a:lnT>
                      <a:noFill/>
                    </a:lnT>
                    <a:lnB>
                      <a:noFill/>
                    </a:lnB>
                    <a:solidFill>
                      <a:srgbClr val="FAC090"/>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Аж үйлдвэр</a:t>
            </a:r>
            <a:endParaRPr lang="mn-MN" sz="2400" b="1" dirty="0">
              <a:solidFill>
                <a:schemeClr val="bg1"/>
              </a:solidFill>
              <a:latin typeface="Arial" pitchFamily="34" charset="0"/>
              <a:cs typeface="Arial" pitchFamily="34" charset="0"/>
            </a:endParaRPr>
          </a:p>
        </p:txBody>
      </p:sp>
      <p:sp>
        <p:nvSpPr>
          <p:cNvPr id="14" name="Rectangle 13"/>
          <p:cNvSpPr/>
          <p:nvPr/>
        </p:nvSpPr>
        <p:spPr>
          <a:xfrm>
            <a:off x="2895600" y="914400"/>
            <a:ext cx="7391400" cy="338554"/>
          </a:xfrm>
          <a:prstGeom prst="rect">
            <a:avLst/>
          </a:prstGeom>
        </p:spPr>
        <p:txBody>
          <a:bodyPr wrap="square">
            <a:spAutoFit/>
          </a:bodyPr>
          <a:lstStyle/>
          <a:p>
            <a:r>
              <a:rPr lang="mn-MN" sz="1600" b="1" dirty="0" smtClean="0">
                <a:latin typeface="Arial" pitchFamily="34" charset="0"/>
                <a:cs typeface="Arial" pitchFamily="34" charset="0"/>
              </a:rPr>
              <a:t>АЖ ҮЙЛДВЭРИЙН НИЙТ ҮЙЛДВЭРЛЭЛ, </a:t>
            </a:r>
            <a:r>
              <a:rPr lang="mn-MN" sz="1400" dirty="0" smtClean="0">
                <a:latin typeface="Arial" pitchFamily="34" charset="0"/>
                <a:cs typeface="Arial" pitchFamily="34" charset="0"/>
              </a:rPr>
              <a:t>салбараар, өссөн дүнгээр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сая төгрөг</a:t>
            </a:r>
            <a:endParaRPr lang="en-US" sz="1600" dirty="0">
              <a:latin typeface="Arial" pitchFamily="34" charset="0"/>
              <a:cs typeface="Arial" pitchFamily="34" charset="0"/>
            </a:endParaRPr>
          </a:p>
        </p:txBody>
      </p:sp>
      <p:pic>
        <p:nvPicPr>
          <p:cNvPr id="2" name="Picture 1" descr="\\exchange_server\TAMGIIN GAZAR\OLON NIITTEI HARILTSAH HELTES\Khanui.L\icons\Untitled-113.png"/>
          <p:cNvPicPr>
            <a:picLocks noChangeAspect="1" noChangeArrowheads="1"/>
          </p:cNvPicPr>
          <p:nvPr/>
        </p:nvPicPr>
        <p:blipFill>
          <a:blip r:embed="rId2" cstate="print"/>
          <a:srcRect/>
          <a:stretch>
            <a:fillRect/>
          </a:stretch>
        </p:blipFill>
        <p:spPr bwMode="auto">
          <a:xfrm>
            <a:off x="1143000" y="838200"/>
            <a:ext cx="838200" cy="838200"/>
          </a:xfrm>
          <a:prstGeom prst="rect">
            <a:avLst/>
          </a:prstGeom>
          <a:noFill/>
        </p:spPr>
      </p:pic>
      <p:graphicFrame>
        <p:nvGraphicFramePr>
          <p:cNvPr id="11" name="Table 10"/>
          <p:cNvGraphicFramePr>
            <a:graphicFrameLocks noGrp="1"/>
          </p:cNvGraphicFramePr>
          <p:nvPr/>
        </p:nvGraphicFramePr>
        <p:xfrm>
          <a:off x="5410200" y="1371600"/>
          <a:ext cx="5867401" cy="1768542"/>
        </p:xfrm>
        <a:graphic>
          <a:graphicData uri="http://schemas.openxmlformats.org/drawingml/2006/table">
            <a:tbl>
              <a:tblPr/>
              <a:tblGrid>
                <a:gridCol w="2346960">
                  <a:extLst>
                    <a:ext uri="{9D8B030D-6E8A-4147-A177-3AD203B41FA5}">
                      <a16:colId xmlns:a16="http://schemas.microsoft.com/office/drawing/2014/main" xmlns="" val="20000"/>
                    </a:ext>
                  </a:extLst>
                </a:gridCol>
                <a:gridCol w="612251">
                  <a:extLst>
                    <a:ext uri="{9D8B030D-6E8A-4147-A177-3AD203B41FA5}">
                      <a16:colId xmlns:a16="http://schemas.microsoft.com/office/drawing/2014/main" xmlns="" val="20001"/>
                    </a:ext>
                  </a:extLst>
                </a:gridCol>
                <a:gridCol w="612251">
                  <a:extLst>
                    <a:ext uri="{9D8B030D-6E8A-4147-A177-3AD203B41FA5}">
                      <a16:colId xmlns:a16="http://schemas.microsoft.com/office/drawing/2014/main" xmlns="" val="20002"/>
                    </a:ext>
                  </a:extLst>
                </a:gridCol>
                <a:gridCol w="612251">
                  <a:extLst>
                    <a:ext uri="{9D8B030D-6E8A-4147-A177-3AD203B41FA5}">
                      <a16:colId xmlns:a16="http://schemas.microsoft.com/office/drawing/2014/main" xmlns="" val="20003"/>
                    </a:ext>
                  </a:extLst>
                </a:gridCol>
                <a:gridCol w="612251">
                  <a:extLst>
                    <a:ext uri="{9D8B030D-6E8A-4147-A177-3AD203B41FA5}">
                      <a16:colId xmlns:a16="http://schemas.microsoft.com/office/drawing/2014/main" xmlns="" val="20004"/>
                    </a:ext>
                  </a:extLst>
                </a:gridCol>
                <a:gridCol w="561229">
                  <a:extLst>
                    <a:ext uri="{9D8B030D-6E8A-4147-A177-3AD203B41FA5}">
                      <a16:colId xmlns:a16="http://schemas.microsoft.com/office/drawing/2014/main" xmlns="" val="20005"/>
                    </a:ext>
                  </a:extLst>
                </a:gridCol>
                <a:gridCol w="510208">
                  <a:extLst>
                    <a:ext uri="{9D8B030D-6E8A-4147-A177-3AD203B41FA5}">
                      <a16:colId xmlns:a16="http://schemas.microsoft.com/office/drawing/2014/main" xmlns="" val="20006"/>
                    </a:ext>
                  </a:extLst>
                </a:gridCol>
              </a:tblGrid>
              <a:tr h="249559">
                <a:tc rowSpan="2">
                  <a:txBody>
                    <a:bodyPr/>
                    <a:lstStyle/>
                    <a:p>
                      <a:pPr algn="ctr" rtl="0" fontAlgn="ctr"/>
                      <a:r>
                        <a:rPr lang="mn-MN" sz="1100" b="0" i="0" u="none" strike="noStrike" dirty="0">
                          <a:solidFill>
                            <a:srgbClr val="000000"/>
                          </a:solidFill>
                          <a:latin typeface="Arial" pitchFamily="34" charset="0"/>
                          <a:cs typeface="Arial" pitchFamily="34" charset="0"/>
                        </a:rPr>
                        <a:t>Аж үйлдвэрийн салбар</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dirty="0">
                          <a:solidFill>
                            <a:srgbClr val="000000"/>
                          </a:solidFill>
                          <a:latin typeface="Arial" pitchFamily="34" charset="0"/>
                          <a:cs typeface="Arial" pitchFamily="34" charset="0"/>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dirty="0">
                          <a:solidFill>
                            <a:srgbClr val="000000"/>
                          </a:solidFill>
                          <a:latin typeface="Arial" pitchFamily="34" charset="0"/>
                          <a:cs typeface="Arial" pitchFamily="34" charset="0"/>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dirty="0">
                          <a:solidFill>
                            <a:srgbClr val="000000"/>
                          </a:solidFill>
                          <a:latin typeface="Arial" pitchFamily="34" charset="0"/>
                          <a:cs typeface="Arial" pitchFamily="34" charset="0"/>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dirty="0">
                          <a:solidFill>
                            <a:srgbClr val="000000"/>
                          </a:solidFill>
                          <a:latin typeface="Arial" pitchFamily="34" charset="0"/>
                          <a:cs typeface="Arial"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dirty="0" smtClean="0">
                          <a:solidFill>
                            <a:srgbClr val="000000"/>
                          </a:solidFill>
                          <a:latin typeface="Arial" pitchFamily="34" charset="0"/>
                          <a:cs typeface="Arial" pitchFamily="34" charset="0"/>
                        </a:rPr>
                        <a:t>2018</a:t>
                      </a:r>
                      <a:endParaRPr lang="en-US" sz="1100" b="0"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l" rtl="0" fontAlgn="b"/>
                      <a:r>
                        <a:rPr lang="en-US" sz="1100" b="0"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EB4E3"/>
                    </a:solidFill>
                  </a:tcPr>
                </a:tc>
                <a:extLst>
                  <a:ext uri="{0D108BD9-81ED-4DB2-BD59-A6C34878D82A}">
                    <a16:rowId xmlns:a16="http://schemas.microsoft.com/office/drawing/2014/main" xmlns="" val="10000"/>
                  </a:ext>
                </a:extLst>
              </a:tr>
              <a:tr h="11813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b"/>
                      <a:r>
                        <a:rPr lang="en-US" sz="1100" b="0"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B4E3"/>
                    </a:solidFill>
                  </a:tcPr>
                </a:tc>
                <a:extLst>
                  <a:ext uri="{0D108BD9-81ED-4DB2-BD59-A6C34878D82A}">
                    <a16:rowId xmlns:a16="http://schemas.microsoft.com/office/drawing/2014/main" xmlns="" val="10001"/>
                  </a:ext>
                </a:extLst>
              </a:tr>
              <a:tr h="169343">
                <a:tc>
                  <a:txBody>
                    <a:bodyPr/>
                    <a:lstStyle/>
                    <a:p>
                      <a:pPr algn="l" rtl="0" fontAlgn="ctr"/>
                      <a:endParaRPr lang="en-US" sz="1100" b="0" i="0" u="none" strike="noStrike" dirty="0" smtClean="0">
                        <a:solidFill>
                          <a:srgbClr val="000000"/>
                        </a:solidFill>
                        <a:latin typeface="Arial" pitchFamily="34" charset="0"/>
                        <a:cs typeface="Arial" pitchFamily="34" charset="0"/>
                      </a:endParaRPr>
                    </a:p>
                    <a:p>
                      <a:pPr algn="l" rtl="0" fontAlgn="ctr"/>
                      <a:r>
                        <a:rPr lang="mn-MN" sz="1100" b="0" i="0" u="none" strike="noStrike" dirty="0" smtClean="0">
                          <a:solidFill>
                            <a:srgbClr val="000000"/>
                          </a:solidFill>
                          <a:latin typeface="Arial" pitchFamily="34" charset="0"/>
                          <a:cs typeface="Arial" pitchFamily="34" charset="0"/>
                        </a:rPr>
                        <a:t>Нийт </a:t>
                      </a:r>
                      <a:r>
                        <a:rPr lang="mn-MN" sz="1100" b="0" i="0" u="none" strike="noStrike" dirty="0">
                          <a:solidFill>
                            <a:srgbClr val="000000"/>
                          </a:solidFill>
                          <a:latin typeface="Arial" pitchFamily="34" charset="0"/>
                          <a:cs typeface="Arial" pitchFamily="34" charset="0"/>
                        </a:rPr>
                        <a:t>дүн</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pitchFamily="34" charset="0"/>
                          <a:cs typeface="Arial" pitchFamily="34" charset="0"/>
                        </a:rPr>
                        <a:t>6131.2</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pitchFamily="34" charset="0"/>
                          <a:cs typeface="Arial" pitchFamily="34" charset="0"/>
                        </a:rPr>
                        <a:t>5627.7</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pitchFamily="34" charset="0"/>
                          <a:cs typeface="Arial" pitchFamily="34" charset="0"/>
                        </a:rPr>
                        <a:t>6321.6</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pitchFamily="34" charset="0"/>
                          <a:cs typeface="Arial" pitchFamily="34" charset="0"/>
                        </a:rPr>
                        <a:t>5645.2</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pitchFamily="34" charset="0"/>
                          <a:cs typeface="Arial" pitchFamily="34" charset="0"/>
                        </a:rPr>
                        <a:t>5361.8</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pitchFamily="34" charset="0"/>
                          <a:cs typeface="Arial" pitchFamily="34" charset="0"/>
                        </a:rPr>
                        <a:t>95.0</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254016">
                <a:tc>
                  <a:txBody>
                    <a:bodyPr/>
                    <a:lstStyle/>
                    <a:p>
                      <a:pPr algn="l" rtl="0" fontAlgn="ctr"/>
                      <a:r>
                        <a:rPr lang="mn-MN" sz="1100" b="0" i="0" u="none" strike="noStrike" dirty="0">
                          <a:solidFill>
                            <a:srgbClr val="000000"/>
                          </a:solidFill>
                          <a:latin typeface="Arial" pitchFamily="34" charset="0"/>
                          <a:cs typeface="Arial" pitchFamily="34" charset="0"/>
                        </a:rPr>
                        <a:t>Боловсруулах үйлдвэр</a:t>
                      </a: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2063.7</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2175.0</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3379.1</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2737.7</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2069.7</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a:noFill/>
                    </a:lnB>
                    <a:solidFill>
                      <a:srgbClr val="FFFFFF"/>
                    </a:solidFill>
                  </a:tcPr>
                </a:tc>
                <a:tc>
                  <a:txBody>
                    <a:bodyPr/>
                    <a:lstStyle/>
                    <a:p>
                      <a:pPr algn="ctr" rtl="0" fontAlgn="b"/>
                      <a:r>
                        <a:rPr lang="en-US" sz="1100" b="0" i="0" u="none" strike="noStrike" dirty="0" smtClean="0">
                          <a:solidFill>
                            <a:srgbClr val="000000"/>
                          </a:solidFill>
                          <a:latin typeface="Arial" pitchFamily="34" charset="0"/>
                          <a:cs typeface="Arial" pitchFamily="34" charset="0"/>
                        </a:rPr>
                        <a:t>75.6</a:t>
                      </a:r>
                      <a:endParaRPr lang="en-US" sz="11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xmlns="" val="10003"/>
                  </a:ext>
                </a:extLst>
              </a:tr>
              <a:tr h="762047">
                <a:tc>
                  <a:txBody>
                    <a:bodyPr/>
                    <a:lstStyle/>
                    <a:p>
                      <a:pPr algn="l" rtl="0" fontAlgn="ctr"/>
                      <a:r>
                        <a:rPr lang="mn-MN" sz="1100" b="0" i="0" u="none" strike="noStrike" dirty="0">
                          <a:solidFill>
                            <a:srgbClr val="000000"/>
                          </a:solidFill>
                          <a:latin typeface="Arial" pitchFamily="34" charset="0"/>
                          <a:cs typeface="Arial" pitchFamily="34" charset="0"/>
                        </a:rPr>
                        <a:t>Цахилгаан, дулааны эрчим хүч үйлдвэрлэл, усан хангамж</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4067.5</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3452.7</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2942.5</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2907.5</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3292.1</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113.2</a:t>
                      </a:r>
                      <a:endParaRPr lang="en-US" sz="1100" b="0" i="0" u="none" strike="noStrike" dirty="0">
                        <a:solidFill>
                          <a:srgbClr val="000000"/>
                        </a:solidFill>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
        <p:nvSpPr>
          <p:cNvPr id="11265" name="Rectangle 1"/>
          <p:cNvSpPr>
            <a:spLocks noChangeArrowheads="1"/>
          </p:cNvSpPr>
          <p:nvPr/>
        </p:nvSpPr>
        <p:spPr bwMode="auto">
          <a:xfrm>
            <a:off x="1371600" y="1519275"/>
            <a:ext cx="3657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АЖ ҮЙЛДВЭР</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lvl="0" indent="457200" algn="just" eaLnBrk="0" fontAlgn="base" hangingPunct="0">
              <a:spcBef>
                <a:spcPct val="0"/>
              </a:spcBef>
              <a:spcAft>
                <a:spcPct val="0"/>
              </a:spcAft>
            </a:pPr>
            <a:r>
              <a:rPr lang="en-US" sz="1200" dirty="0" err="1" smtClean="0">
                <a:latin typeface="Arial" pitchFamily="34" charset="0"/>
                <a:cs typeface="Arial" pitchFamily="34" charset="0"/>
              </a:rPr>
              <a:t>Аж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үйлдвэрийн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нийт</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бүтээгдэхүүний</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үйлдвэрлэл</a:t>
            </a:r>
            <a:r>
              <a:rPr lang="en-US" sz="1200" dirty="0" smtClean="0">
                <a:latin typeface="Arial" pitchFamily="34" charset="0"/>
                <a:cs typeface="Arial" pitchFamily="34" charset="0"/>
              </a:rPr>
              <a:t> </a:t>
            </a:r>
            <a:r>
              <a:rPr lang="mn-MN" sz="1200" dirty="0" smtClean="0">
                <a:latin typeface="Arial" pitchFamily="34" charset="0"/>
                <a:cs typeface="Arial" pitchFamily="34" charset="0"/>
              </a:rPr>
              <a:t>эхний </a:t>
            </a:r>
            <a:r>
              <a:rPr lang="en-US" sz="1200" dirty="0" smtClean="0">
                <a:latin typeface="Arial" pitchFamily="34" charset="0"/>
                <a:cs typeface="Arial" pitchFamily="34" charset="0"/>
              </a:rPr>
              <a:t>II</a:t>
            </a:r>
            <a:r>
              <a:rPr lang="mn-MN" sz="1200" dirty="0" smtClean="0">
                <a:latin typeface="Arial" pitchFamily="34" charset="0"/>
                <a:cs typeface="Arial" pitchFamily="34" charset="0"/>
              </a:rPr>
              <a:t> улирлын  </a:t>
            </a:r>
            <a:r>
              <a:rPr lang="en-US" sz="1200" dirty="0" err="1" smtClean="0">
                <a:latin typeface="Arial" pitchFamily="34" charset="0"/>
                <a:cs typeface="Arial" pitchFamily="34" charset="0"/>
              </a:rPr>
              <a:t>байдлаар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оны</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үнээр</a:t>
            </a:r>
            <a:r>
              <a:rPr lang="en-US" sz="1200" dirty="0" smtClean="0">
                <a:latin typeface="Arial" pitchFamily="34" charset="0"/>
                <a:cs typeface="Arial" pitchFamily="34" charset="0"/>
              </a:rPr>
              <a:t>  5361.8  </a:t>
            </a:r>
            <a:r>
              <a:rPr lang="mn-MN" sz="1200" dirty="0" smtClean="0">
                <a:latin typeface="Arial" pitchFamily="34" charset="0"/>
                <a:cs typeface="Arial" pitchFamily="34" charset="0"/>
              </a:rPr>
              <a:t>сая</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төгрөг</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болж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өнгөрсөн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a:t>
            </a:r>
            <a:r>
              <a:rPr lang="mn-MN" sz="1200" dirty="0" smtClean="0">
                <a:latin typeface="Arial" pitchFamily="34" charset="0"/>
                <a:cs typeface="Arial" pitchFamily="34" charset="0"/>
              </a:rPr>
              <a:t>оос </a:t>
            </a:r>
            <a:r>
              <a:rPr lang="en-US" sz="1200" dirty="0" smtClean="0">
                <a:latin typeface="Arial" pitchFamily="34" charset="0"/>
                <a:cs typeface="Arial" pitchFamily="34" charset="0"/>
              </a:rPr>
              <a:t>5.0 </a:t>
            </a:r>
            <a:r>
              <a:rPr lang="en-US" sz="1200" dirty="0" err="1" smtClean="0">
                <a:latin typeface="Arial" pitchFamily="34" charset="0"/>
                <a:cs typeface="Arial" pitchFamily="34" charset="0"/>
              </a:rPr>
              <a:t>хувиар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буюу</a:t>
            </a:r>
            <a:r>
              <a:rPr lang="en-US" sz="1200" dirty="0" smtClean="0">
                <a:latin typeface="Arial" pitchFamily="34" charset="0"/>
                <a:cs typeface="Arial" pitchFamily="34" charset="0"/>
              </a:rPr>
              <a:t>  283.4 </a:t>
            </a:r>
            <a:r>
              <a:rPr lang="mn-MN" sz="1200" dirty="0" smtClean="0">
                <a:latin typeface="Arial" pitchFamily="34" charset="0"/>
                <a:cs typeface="Arial" pitchFamily="34" charset="0"/>
              </a:rPr>
              <a:t>сая</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төгрөгөөр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буурч нийт үйлдвэрлэлээс ААНэгжийн үйлдвэрлэл нь </a:t>
            </a:r>
            <a:r>
              <a:rPr lang="en-US" sz="1200" dirty="0" smtClean="0">
                <a:latin typeface="Arial" pitchFamily="34" charset="0"/>
                <a:cs typeface="Arial" pitchFamily="34" charset="0"/>
              </a:rPr>
              <a:t>3993.9</a:t>
            </a:r>
            <a:r>
              <a:rPr lang="mn-MN" sz="1200" dirty="0" smtClean="0">
                <a:latin typeface="Arial" pitchFamily="34" charset="0"/>
                <a:cs typeface="Arial" pitchFamily="34" charset="0"/>
              </a:rPr>
              <a:t> сая төгрөг, иргэдийн үйлдвэрлэл нь </a:t>
            </a:r>
            <a:r>
              <a:rPr lang="en-US" sz="1200" dirty="0" smtClean="0">
                <a:latin typeface="Arial" pitchFamily="34" charset="0"/>
                <a:cs typeface="Arial" pitchFamily="34" charset="0"/>
              </a:rPr>
              <a:t>1367.9</a:t>
            </a:r>
            <a:r>
              <a:rPr lang="mn-MN" sz="1200" dirty="0" smtClean="0">
                <a:latin typeface="Arial" pitchFamily="34" charset="0"/>
                <a:cs typeface="Arial" pitchFamily="34" charset="0"/>
              </a:rPr>
              <a:t> сая төгрөг болсон байна.</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5181600" y="1447800"/>
            <a:ext cx="0" cy="18288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1600" y="3276600"/>
            <a:ext cx="99822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sp>
        <p:nvSpPr>
          <p:cNvPr id="122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8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20400" y="1371600"/>
            <a:ext cx="533400" cy="361950"/>
          </a:xfrm>
          <a:prstGeom prst="rect">
            <a:avLst/>
          </a:prstGeom>
          <a:noFill/>
        </p:spPr>
      </p:pic>
      <p:graphicFrame>
        <p:nvGraphicFramePr>
          <p:cNvPr id="12" name="Chart 11"/>
          <p:cNvGraphicFramePr/>
          <p:nvPr/>
        </p:nvGraphicFramePr>
        <p:xfrm>
          <a:off x="1447800" y="3352800"/>
          <a:ext cx="10287000" cy="327932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Тээвэр</a:t>
            </a:r>
            <a:endParaRPr lang="mn-MN" sz="2400" b="1" dirty="0">
              <a:solidFill>
                <a:schemeClr val="bg1"/>
              </a:solidFill>
              <a:latin typeface="Arial" pitchFamily="34" charset="0"/>
              <a:cs typeface="Arial" pitchFamily="34" charset="0"/>
            </a:endParaRPr>
          </a:p>
        </p:txBody>
      </p:sp>
      <p:pic>
        <p:nvPicPr>
          <p:cNvPr id="11" name="Picture 2"/>
          <p:cNvPicPr>
            <a:picLocks noChangeAspect="1" noChangeArrowheads="1"/>
          </p:cNvPicPr>
          <p:nvPr/>
        </p:nvPicPr>
        <p:blipFill>
          <a:blip r:embed="rId2" cstate="print"/>
          <a:srcRect/>
          <a:stretch>
            <a:fillRect/>
          </a:stretch>
        </p:blipFill>
        <p:spPr bwMode="auto">
          <a:xfrm>
            <a:off x="1143000" y="838200"/>
            <a:ext cx="863980" cy="609600"/>
          </a:xfrm>
          <a:prstGeom prst="rect">
            <a:avLst/>
          </a:prstGeom>
          <a:noFill/>
          <a:ln w="9525">
            <a:noFill/>
            <a:miter lim="800000"/>
            <a:headEnd/>
            <a:tailEnd/>
          </a:ln>
        </p:spPr>
      </p:pic>
      <p:cxnSp>
        <p:nvCxnSpPr>
          <p:cNvPr id="6" name="Straight Connector 5"/>
          <p:cNvCxnSpPr/>
          <p:nvPr/>
        </p:nvCxnSpPr>
        <p:spPr>
          <a:xfrm>
            <a:off x="5638800" y="1371600"/>
            <a:ext cx="0" cy="44958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4191000"/>
            <a:ext cx="43434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sp>
        <p:nvSpPr>
          <p:cNvPr id="10241" name="Rectangle 1"/>
          <p:cNvSpPr>
            <a:spLocks noChangeArrowheads="1"/>
          </p:cNvSpPr>
          <p:nvPr/>
        </p:nvSpPr>
        <p:spPr bwMode="auto">
          <a:xfrm>
            <a:off x="1447800" y="4343400"/>
            <a:ext cx="4038600" cy="156966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657475" algn="l"/>
              </a:tabLst>
            </a:pPr>
            <a:r>
              <a:rPr lang="en-US" sz="1200" dirty="0" smtClean="0">
                <a:latin typeface="Arial" pitchFamily="34" charset="0"/>
                <a:cs typeface="Arial" pitchFamily="34" charset="0"/>
              </a:rPr>
              <a:t>        </a:t>
            </a:r>
            <a:r>
              <a:rPr lang="mn-MN" sz="1200" dirty="0" smtClean="0">
                <a:latin typeface="Arial" pitchFamily="34" charset="0"/>
                <a:cs typeface="Arial" pitchFamily="34" charset="0"/>
              </a:rPr>
              <a:t>Эхний </a:t>
            </a:r>
            <a:r>
              <a:rPr lang="en-US" sz="1200" dirty="0" smtClean="0">
                <a:latin typeface="Arial" pitchFamily="34" charset="0"/>
                <a:cs typeface="Arial" pitchFamily="34" charset="0"/>
              </a:rPr>
              <a:t>II </a:t>
            </a:r>
            <a:r>
              <a:rPr lang="mn-MN" sz="1200" dirty="0" smtClean="0">
                <a:latin typeface="Arial" pitchFamily="34" charset="0"/>
                <a:cs typeface="Arial" pitchFamily="34" charset="0"/>
              </a:rPr>
              <a:t>дугаар улиралд аймгийн Арцсуурь дахь хилийн боомтоор нийт </a:t>
            </a:r>
            <a:r>
              <a:rPr lang="en-US" sz="1200" dirty="0" smtClean="0">
                <a:latin typeface="Arial" pitchFamily="34" charset="0"/>
                <a:cs typeface="Arial" pitchFamily="34" charset="0"/>
              </a:rPr>
              <a:t>5310</a:t>
            </a:r>
            <a:r>
              <a:rPr lang="mn-MN" sz="1200" dirty="0" smtClean="0">
                <a:latin typeface="Arial" pitchFamily="34" charset="0"/>
                <a:cs typeface="Arial" pitchFamily="34" charset="0"/>
              </a:rPr>
              <a:t> хүн зорчсоноо</a:t>
            </a:r>
            <a:r>
              <a:rPr lang="en-US" sz="1200" dirty="0" smtClean="0">
                <a:latin typeface="Arial" pitchFamily="34" charset="0"/>
                <a:cs typeface="Arial" pitchFamily="34" charset="0"/>
              </a:rPr>
              <a:t>c  2763 </a:t>
            </a:r>
            <a:r>
              <a:rPr lang="mn-MN" sz="1200" dirty="0" smtClean="0">
                <a:latin typeface="Arial" pitchFamily="34" charset="0"/>
                <a:cs typeface="Arial" pitchFamily="34" charset="0"/>
              </a:rPr>
              <a:t>хүн орж, 2547  хүн гарсан бол  зорчигчдын 24.6 хувь нь  гадаад  хүн, 75.4 хувь нь монгол  хүн үйлчилүүлсэн байна. Нийт 766 машин орж, 736  машин гарсан байна. Үүнээс суудлын машин 706 орж, 684 машин  гарсан бол ачааны108 машин орж гарсан бол 521.3 тн ачаа орсон байна.</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5943600" y="5562600"/>
            <a:ext cx="3276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Эх</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сурвалж</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Арц</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суурь</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дахь</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гаалийн</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хороо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5867400" y="1447800"/>
          <a:ext cx="5977699" cy="4038601"/>
        </p:xfrm>
        <a:graphic>
          <a:graphicData uri="http://schemas.openxmlformats.org/drawingml/2006/table">
            <a:tbl>
              <a:tblPr/>
              <a:tblGrid>
                <a:gridCol w="11430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gridCol w="628606">
                  <a:extLst>
                    <a:ext uri="{9D8B030D-6E8A-4147-A177-3AD203B41FA5}">
                      <a16:colId xmlns:a16="http://schemas.microsoft.com/office/drawing/2014/main" xmlns="" val="20004"/>
                    </a:ext>
                  </a:extLst>
                </a:gridCol>
                <a:gridCol w="575310">
                  <a:extLst>
                    <a:ext uri="{9D8B030D-6E8A-4147-A177-3AD203B41FA5}">
                      <a16:colId xmlns:a16="http://schemas.microsoft.com/office/drawing/2014/main" xmlns="" val="20005"/>
                    </a:ext>
                  </a:extLst>
                </a:gridCol>
                <a:gridCol w="548684">
                  <a:extLst>
                    <a:ext uri="{9D8B030D-6E8A-4147-A177-3AD203B41FA5}">
                      <a16:colId xmlns:a16="http://schemas.microsoft.com/office/drawing/2014/main" xmlns="" val="20006"/>
                    </a:ext>
                  </a:extLst>
                </a:gridCol>
                <a:gridCol w="491299">
                  <a:extLst>
                    <a:ext uri="{9D8B030D-6E8A-4147-A177-3AD203B41FA5}">
                      <a16:colId xmlns:a16="http://schemas.microsoft.com/office/drawing/2014/main" xmlns="" val="20007"/>
                    </a:ext>
                  </a:extLst>
                </a:gridCol>
              </a:tblGrid>
              <a:tr h="230902">
                <a:tc rowSpan="2" gridSpan="2">
                  <a:txBody>
                    <a:bodyPr/>
                    <a:lstStyle/>
                    <a:p>
                      <a:pPr marL="0" marR="0" algn="ctr">
                        <a:spcBef>
                          <a:spcPts val="0"/>
                        </a:spcBef>
                        <a:spcAft>
                          <a:spcPts val="0"/>
                        </a:spcAft>
                      </a:pPr>
                      <a:r>
                        <a:rPr lang="en-US" sz="1000" dirty="0" err="1">
                          <a:latin typeface="Arial" pitchFamily="34" charset="0"/>
                          <a:ea typeface="Times New Roman"/>
                          <a:cs typeface="Arial" pitchFamily="34" charset="0"/>
                        </a:rPr>
                        <a:t>Үзүүлэлт</a:t>
                      </a:r>
                      <a:r>
                        <a:rPr lang="en-US" sz="1000" dirty="0">
                          <a:latin typeface="Arial" pitchFamily="34" charset="0"/>
                          <a:ea typeface="Times New Roman"/>
                          <a:cs typeface="Arial" pitchFamily="34" charset="0"/>
                        </a:rPr>
                        <a:t> </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rowSpan="2" hMerge="1">
                  <a:txBody>
                    <a:bodyPr/>
                    <a:lstStyle/>
                    <a:p>
                      <a:endParaRPr lang="en-US"/>
                    </a:p>
                  </a:txBody>
                  <a:tcPr/>
                </a:tc>
                <a:tc gridSpan="3">
                  <a:txBody>
                    <a:bodyPr/>
                    <a:lstStyle/>
                    <a:p>
                      <a:pPr marL="0" marR="0" algn="ctr">
                        <a:spcBef>
                          <a:spcPts val="0"/>
                        </a:spcBef>
                        <a:spcAft>
                          <a:spcPts val="0"/>
                        </a:spcAft>
                      </a:pPr>
                      <a:r>
                        <a:rPr lang="en-US" sz="1000">
                          <a:latin typeface="Arial" pitchFamily="34" charset="0"/>
                          <a:ea typeface="Times New Roman"/>
                          <a:cs typeface="Arial" pitchFamily="34" charset="0"/>
                        </a:rPr>
                        <a:t>2018 он өссөн дүнгээр</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000">
                          <a:latin typeface="Arial" pitchFamily="34" charset="0"/>
                          <a:ea typeface="Times New Roman"/>
                          <a:cs typeface="Arial" pitchFamily="34" charset="0"/>
                        </a:rPr>
                        <a:t>VI сар</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58465">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000" dirty="0" err="1">
                          <a:latin typeface="Arial" pitchFamily="34" charset="0"/>
                          <a:ea typeface="Times New Roman"/>
                          <a:cs typeface="Arial" pitchFamily="34" charset="0"/>
                        </a:rPr>
                        <a:t>Орсон</a:t>
                      </a:r>
                      <a:r>
                        <a:rPr lang="en-US" sz="1000" dirty="0">
                          <a:latin typeface="Arial" pitchFamily="34" charset="0"/>
                          <a:ea typeface="Times New Roman"/>
                          <a:cs typeface="Arial" pitchFamily="34" charset="0"/>
                        </a:rPr>
                        <a:t> </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000" dirty="0" err="1">
                          <a:latin typeface="Arial" pitchFamily="34" charset="0"/>
                          <a:ea typeface="Times New Roman"/>
                          <a:cs typeface="Arial" pitchFamily="34" charset="0"/>
                        </a:rPr>
                        <a:t>Гарсан</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000" dirty="0" err="1">
                          <a:latin typeface="Arial" pitchFamily="34" charset="0"/>
                          <a:ea typeface="Times New Roman"/>
                          <a:cs typeface="Arial" pitchFamily="34" charset="0"/>
                        </a:rPr>
                        <a:t>Бүгд</a:t>
                      </a:r>
                      <a:r>
                        <a:rPr lang="en-US" sz="1000" dirty="0">
                          <a:latin typeface="Arial" pitchFamily="34" charset="0"/>
                          <a:ea typeface="Times New Roman"/>
                          <a:cs typeface="Arial" pitchFamily="34" charset="0"/>
                        </a:rPr>
                        <a:t> </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000" dirty="0" err="1">
                          <a:latin typeface="Arial" pitchFamily="34" charset="0"/>
                          <a:ea typeface="Times New Roman"/>
                          <a:cs typeface="Arial" pitchFamily="34" charset="0"/>
                        </a:rPr>
                        <a:t>Орсон</a:t>
                      </a:r>
                      <a:r>
                        <a:rPr lang="en-US" sz="1000" dirty="0">
                          <a:latin typeface="Arial" pitchFamily="34" charset="0"/>
                          <a:ea typeface="Times New Roman"/>
                          <a:cs typeface="Arial" pitchFamily="34" charset="0"/>
                        </a:rPr>
                        <a:t> </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000" dirty="0" err="1">
                          <a:latin typeface="Arial" pitchFamily="34" charset="0"/>
                          <a:ea typeface="Times New Roman"/>
                          <a:cs typeface="Arial" pitchFamily="34" charset="0"/>
                        </a:rPr>
                        <a:t>Гарсан</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000" dirty="0" err="1">
                          <a:latin typeface="Arial" pitchFamily="34" charset="0"/>
                          <a:ea typeface="Times New Roman"/>
                          <a:cs typeface="Arial" pitchFamily="34" charset="0"/>
                        </a:rPr>
                        <a:t>Бүгд</a:t>
                      </a:r>
                      <a:r>
                        <a:rPr lang="en-US" sz="1000" dirty="0">
                          <a:latin typeface="Arial" pitchFamily="34" charset="0"/>
                          <a:ea typeface="Times New Roman"/>
                          <a:cs typeface="Arial" pitchFamily="34" charset="0"/>
                        </a:rPr>
                        <a:t> </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1"/>
                  </a:ext>
                </a:extLst>
              </a:tr>
              <a:tr h="453535">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err="1" smtClean="0">
                          <a:latin typeface="Arial" pitchFamily="34" charset="0"/>
                          <a:cs typeface="Arial" pitchFamily="34" charset="0"/>
                        </a:rPr>
                        <a:t>Тээврийн</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хэрэгсэл</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ширхэг</a:t>
                      </a:r>
                      <a:r>
                        <a:rPr lang="en-US" sz="1000" dirty="0" smtClean="0">
                          <a:latin typeface="Arial" pitchFamily="34" charset="0"/>
                          <a:cs typeface="Arial" pitchFamily="34" charset="0"/>
                        </a:rPr>
                        <a:t>/</a:t>
                      </a:r>
                      <a:endParaRPr lang="en-US" sz="1200" dirty="0" smtClean="0">
                        <a:latin typeface="Arial" pitchFamily="34" charset="0"/>
                        <a:ea typeface="Times New Roman"/>
                        <a:cs typeface="Arial" pitchFamily="34" charset="0"/>
                      </a:endParaRPr>
                    </a:p>
                    <a:p>
                      <a:pPr marL="0" marR="0" algn="ctr">
                        <a:spcBef>
                          <a:spcPts val="0"/>
                        </a:spcBef>
                        <a:spcAft>
                          <a:spcPts val="0"/>
                        </a:spcAft>
                      </a:pPr>
                      <a:r>
                        <a:rPr lang="en-US" sz="1000" dirty="0">
                          <a:latin typeface="Arial" pitchFamily="34" charset="0"/>
                          <a:ea typeface="Times New Roman"/>
                          <a:cs typeface="Arial" pitchFamily="34" charset="0"/>
                        </a:rPr>
                        <a:t> </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spcBef>
                          <a:spcPts val="0"/>
                        </a:spcBef>
                        <a:spcAft>
                          <a:spcPts val="0"/>
                        </a:spcAft>
                      </a:pPr>
                      <a:r>
                        <a:rPr lang="en-US" sz="1000" dirty="0" err="1">
                          <a:latin typeface="Arial" pitchFamily="34" charset="0"/>
                          <a:ea typeface="Times New Roman"/>
                          <a:cs typeface="Arial" pitchFamily="34" charset="0"/>
                        </a:rPr>
                        <a:t>Суудлын</a:t>
                      </a:r>
                      <a:r>
                        <a:rPr lang="en-US" sz="1000" dirty="0">
                          <a:latin typeface="Arial" pitchFamily="34" charset="0"/>
                          <a:ea typeface="Times New Roman"/>
                          <a:cs typeface="Arial" pitchFamily="34" charset="0"/>
                        </a:rPr>
                        <a:t> </a:t>
                      </a:r>
                      <a:r>
                        <a:rPr lang="en-US" sz="1000" dirty="0" err="1">
                          <a:latin typeface="Arial" pitchFamily="34" charset="0"/>
                          <a:ea typeface="Times New Roman"/>
                          <a:cs typeface="Arial" pitchFamily="34" charset="0"/>
                        </a:rPr>
                        <a:t>автомашин</a:t>
                      </a:r>
                      <a:r>
                        <a:rPr lang="en-US" sz="1000" dirty="0">
                          <a:latin typeface="Arial" pitchFamily="34" charset="0"/>
                          <a:ea typeface="Times New Roman"/>
                          <a:cs typeface="Arial" pitchFamily="34" charset="0"/>
                        </a:rPr>
                        <a:t>                      /</a:t>
                      </a:r>
                      <a:r>
                        <a:rPr lang="en-US" sz="1000" dirty="0" err="1">
                          <a:latin typeface="Arial" pitchFamily="34" charset="0"/>
                          <a:ea typeface="Times New Roman"/>
                          <a:cs typeface="Arial" pitchFamily="34" charset="0"/>
                        </a:rPr>
                        <a:t>худалдааны</a:t>
                      </a:r>
                      <a:r>
                        <a:rPr lang="en-US" sz="1000" dirty="0">
                          <a:latin typeface="Arial" pitchFamily="34" charset="0"/>
                          <a:ea typeface="Times New Roman"/>
                          <a:cs typeface="Arial" pitchFamily="34" charset="0"/>
                        </a:rPr>
                        <a:t> </a:t>
                      </a:r>
                      <a:r>
                        <a:rPr lang="en-US" sz="1000" dirty="0" err="1">
                          <a:latin typeface="Arial" pitchFamily="34" charset="0"/>
                          <a:ea typeface="Times New Roman"/>
                          <a:cs typeface="Arial" pitchFamily="34" charset="0"/>
                        </a:rPr>
                        <a:t>бус</a:t>
                      </a:r>
                      <a:r>
                        <a:rPr lang="en-US" sz="1000" dirty="0">
                          <a:latin typeface="Arial" pitchFamily="34" charset="0"/>
                          <a:ea typeface="Times New Roman"/>
                          <a:cs typeface="Arial" pitchFamily="34" charset="0"/>
                        </a:rPr>
                        <a:t>/</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706</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solidFill>
                            <a:srgbClr val="000000"/>
                          </a:solidFill>
                          <a:latin typeface="Arial" pitchFamily="34" charset="0"/>
                          <a:ea typeface="Times New Roman"/>
                          <a:cs typeface="Arial" pitchFamily="34" charset="0"/>
                        </a:rPr>
                        <a:t>684</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1390</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solidFill>
                            <a:srgbClr val="000000"/>
                          </a:solidFill>
                          <a:latin typeface="Arial" pitchFamily="34" charset="0"/>
                          <a:ea typeface="Times New Roman"/>
                          <a:cs typeface="Arial" pitchFamily="34" charset="0"/>
                        </a:rPr>
                        <a:t>164</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solidFill>
                            <a:srgbClr val="000000"/>
                          </a:solidFill>
                          <a:latin typeface="Arial" pitchFamily="34" charset="0"/>
                          <a:ea typeface="Times New Roman"/>
                          <a:cs typeface="Arial" pitchFamily="34" charset="0"/>
                        </a:rPr>
                        <a:t>161</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latin typeface="Arial" pitchFamily="34" charset="0"/>
                          <a:ea typeface="Times New Roman"/>
                          <a:cs typeface="Arial" pitchFamily="34" charset="0"/>
                        </a:rPr>
                        <a:t>325</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2"/>
                  </a:ext>
                </a:extLst>
              </a:tr>
              <a:tr h="341672">
                <a:tc vMerge="1">
                  <a:txBody>
                    <a:bodyPr/>
                    <a:lstStyle/>
                    <a:p>
                      <a:endParaRPr lang="en-US"/>
                    </a:p>
                  </a:txBody>
                  <a:tcPr/>
                </a:tc>
                <a:tc>
                  <a:txBody>
                    <a:bodyPr/>
                    <a:lstStyle/>
                    <a:p>
                      <a:pPr marL="0" marR="0">
                        <a:spcBef>
                          <a:spcPts val="0"/>
                        </a:spcBef>
                        <a:spcAft>
                          <a:spcPts val="0"/>
                        </a:spcAft>
                      </a:pPr>
                      <a:r>
                        <a:rPr lang="en-US" sz="1000">
                          <a:latin typeface="Arial" pitchFamily="34" charset="0"/>
                          <a:ea typeface="Times New Roman"/>
                          <a:cs typeface="Arial" pitchFamily="34" charset="0"/>
                        </a:rPr>
                        <a:t>Ачааны автомашин     /худалдааны бус/</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56</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solidFill>
                            <a:srgbClr val="000000"/>
                          </a:solidFill>
                          <a:latin typeface="Arial" pitchFamily="34" charset="0"/>
                          <a:ea typeface="Times New Roman"/>
                          <a:cs typeface="Arial" pitchFamily="34" charset="0"/>
                        </a:rPr>
                        <a:t>52</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latin typeface="Arial" pitchFamily="34" charset="0"/>
                          <a:ea typeface="Times New Roman"/>
                          <a:cs typeface="Arial" pitchFamily="34" charset="0"/>
                        </a:rPr>
                        <a:t>108</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13</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solidFill>
                            <a:srgbClr val="000000"/>
                          </a:solidFill>
                          <a:latin typeface="Arial" pitchFamily="34" charset="0"/>
                          <a:ea typeface="Times New Roman"/>
                          <a:cs typeface="Arial" pitchFamily="34" charset="0"/>
                        </a:rPr>
                        <a:t>14</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27</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3"/>
                  </a:ext>
                </a:extLst>
              </a:tr>
              <a:tr h="477830">
                <a:tc vMerge="1">
                  <a:txBody>
                    <a:bodyPr/>
                    <a:lstStyle/>
                    <a:p>
                      <a:endParaRPr lang="en-US"/>
                    </a:p>
                  </a:txBody>
                  <a:tcPr/>
                </a:tc>
                <a:tc>
                  <a:txBody>
                    <a:bodyPr/>
                    <a:lstStyle/>
                    <a:p>
                      <a:pPr marL="0" marR="0">
                        <a:spcBef>
                          <a:spcPts val="0"/>
                        </a:spcBef>
                        <a:spcAft>
                          <a:spcPts val="0"/>
                        </a:spcAft>
                      </a:pPr>
                      <a:r>
                        <a:rPr lang="en-US" sz="1000">
                          <a:latin typeface="Arial" pitchFamily="34" charset="0"/>
                          <a:ea typeface="Times New Roman"/>
                          <a:cs typeface="Arial" pitchFamily="34" charset="0"/>
                        </a:rPr>
                        <a:t>Микроавтобус-фургон /худалдааны/</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2</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2</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4"/>
                  </a:ext>
                </a:extLst>
              </a:tr>
              <a:tr h="240262">
                <a:tc vMerge="1">
                  <a:txBody>
                    <a:bodyPr/>
                    <a:lstStyle/>
                    <a:p>
                      <a:endParaRPr lang="en-US"/>
                    </a:p>
                  </a:txBody>
                  <a:tcPr/>
                </a:tc>
                <a:tc>
                  <a:txBody>
                    <a:bodyPr/>
                    <a:lstStyle/>
                    <a:p>
                      <a:pPr marL="0" marR="0">
                        <a:spcBef>
                          <a:spcPts val="0"/>
                        </a:spcBef>
                        <a:spcAft>
                          <a:spcPts val="0"/>
                        </a:spcAft>
                      </a:pPr>
                      <a:r>
                        <a:rPr lang="en-US" sz="1000">
                          <a:latin typeface="Arial" pitchFamily="34" charset="0"/>
                          <a:ea typeface="Times New Roman"/>
                          <a:cs typeface="Arial" pitchFamily="34" charset="0"/>
                        </a:rPr>
                        <a:t>Мотоцикль</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2</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latin typeface="Arial" pitchFamily="34" charset="0"/>
                          <a:ea typeface="Times New Roman"/>
                          <a:cs typeface="Arial" pitchFamily="34" charset="0"/>
                        </a:rPr>
                        <a:t>2</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a:solidFill>
                            <a:srgbClr val="000000"/>
                          </a:solidFill>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5"/>
                  </a:ext>
                </a:extLst>
              </a:tr>
              <a:tr h="314110">
                <a:tc vMerge="1">
                  <a:txBody>
                    <a:bodyPr/>
                    <a:lstStyle/>
                    <a:p>
                      <a:endParaRPr lang="en-US"/>
                    </a:p>
                  </a:txBody>
                  <a:tcPr/>
                </a:tc>
                <a:tc>
                  <a:txBody>
                    <a:bodyPr/>
                    <a:lstStyle/>
                    <a:p>
                      <a:pPr marL="0" marR="0">
                        <a:spcBef>
                          <a:spcPts val="0"/>
                        </a:spcBef>
                        <a:spcAft>
                          <a:spcPts val="0"/>
                        </a:spcAft>
                      </a:pPr>
                      <a:r>
                        <a:rPr lang="en-US" sz="1000" b="1">
                          <a:latin typeface="Arial" pitchFamily="34" charset="0"/>
                          <a:ea typeface="Times New Roman"/>
                          <a:cs typeface="Arial" pitchFamily="34" charset="0"/>
                        </a:rPr>
                        <a:t>Бүгд </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b="1">
                          <a:solidFill>
                            <a:srgbClr val="000000"/>
                          </a:solidFill>
                          <a:latin typeface="Arial" pitchFamily="34" charset="0"/>
                          <a:ea typeface="Times New Roman"/>
                          <a:cs typeface="Arial" pitchFamily="34" charset="0"/>
                        </a:rPr>
                        <a:t>766</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b="1">
                          <a:solidFill>
                            <a:srgbClr val="000000"/>
                          </a:solidFill>
                          <a:latin typeface="Arial" pitchFamily="34" charset="0"/>
                          <a:ea typeface="Times New Roman"/>
                          <a:cs typeface="Arial" pitchFamily="34" charset="0"/>
                        </a:rPr>
                        <a:t>736</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b="1">
                          <a:latin typeface="Arial" pitchFamily="34" charset="0"/>
                          <a:ea typeface="Times New Roman"/>
                          <a:cs typeface="Arial" pitchFamily="34" charset="0"/>
                        </a:rPr>
                        <a:t>1502</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b="1">
                          <a:solidFill>
                            <a:srgbClr val="000000"/>
                          </a:solidFill>
                          <a:latin typeface="Arial" pitchFamily="34" charset="0"/>
                          <a:ea typeface="Times New Roman"/>
                          <a:cs typeface="Arial" pitchFamily="34" charset="0"/>
                        </a:rPr>
                        <a:t>177</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b="1">
                          <a:solidFill>
                            <a:srgbClr val="000000"/>
                          </a:solidFill>
                          <a:latin typeface="Arial" pitchFamily="34" charset="0"/>
                          <a:ea typeface="Times New Roman"/>
                          <a:cs typeface="Arial" pitchFamily="34" charset="0"/>
                        </a:rPr>
                        <a:t>175</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352</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6"/>
                  </a:ext>
                </a:extLst>
              </a:tr>
              <a:tr h="230902">
                <a:tc rowSpan="3">
                  <a:txBody>
                    <a:bodyPr/>
                    <a:lstStyle/>
                    <a:p>
                      <a:pPr marL="0" marR="0" algn="ctr">
                        <a:spcBef>
                          <a:spcPts val="0"/>
                        </a:spcBef>
                        <a:spcAft>
                          <a:spcPts val="0"/>
                        </a:spcAft>
                      </a:pPr>
                      <a:r>
                        <a:rPr lang="en-US" sz="1000">
                          <a:latin typeface="Arial" pitchFamily="34" charset="0"/>
                          <a:ea typeface="Times New Roman"/>
                          <a:cs typeface="Arial" pitchFamily="34" charset="0"/>
                        </a:rPr>
                        <a:t>Зорчигч                               /хүн/</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00" dirty="0" err="1">
                          <a:latin typeface="Arial" pitchFamily="34" charset="0"/>
                          <a:ea typeface="Times New Roman"/>
                          <a:cs typeface="Arial" pitchFamily="34" charset="0"/>
                        </a:rPr>
                        <a:t>Монгол</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2016</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a:latin typeface="Arial" pitchFamily="34" charset="0"/>
                          <a:ea typeface="Times New Roman"/>
                          <a:cs typeface="Arial" pitchFamily="34" charset="0"/>
                        </a:rPr>
                        <a:t>1988</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a:latin typeface="Arial" pitchFamily="34" charset="0"/>
                          <a:ea typeface="Times New Roman"/>
                          <a:cs typeface="Arial" pitchFamily="34" charset="0"/>
                        </a:rPr>
                        <a:t>4004</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a:latin typeface="Arial" pitchFamily="34" charset="0"/>
                          <a:ea typeface="Times New Roman"/>
                          <a:cs typeface="Arial" pitchFamily="34" charset="0"/>
                        </a:rPr>
                        <a:t>458</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a:latin typeface="Arial" pitchFamily="34" charset="0"/>
                          <a:ea typeface="Times New Roman"/>
                          <a:cs typeface="Arial" pitchFamily="34" charset="0"/>
                        </a:rPr>
                        <a:t>426</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884</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249103">
                <a:tc vMerge="1">
                  <a:txBody>
                    <a:bodyPr/>
                    <a:lstStyle/>
                    <a:p>
                      <a:endParaRPr lang="en-US"/>
                    </a:p>
                  </a:txBody>
                  <a:tcPr/>
                </a:tc>
                <a:tc>
                  <a:txBody>
                    <a:bodyPr/>
                    <a:lstStyle/>
                    <a:p>
                      <a:pPr marL="0" marR="0">
                        <a:spcBef>
                          <a:spcPts val="0"/>
                        </a:spcBef>
                        <a:spcAft>
                          <a:spcPts val="0"/>
                        </a:spcAft>
                      </a:pPr>
                      <a:r>
                        <a:rPr lang="en-US" sz="1000">
                          <a:latin typeface="Arial" pitchFamily="34" charset="0"/>
                          <a:ea typeface="Times New Roman"/>
                          <a:cs typeface="Arial" pitchFamily="34" charset="0"/>
                        </a:rPr>
                        <a:t>Гадаад</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747</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559</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1306</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212</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145</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357</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8"/>
                  </a:ext>
                </a:extLst>
              </a:tr>
              <a:tr h="302357">
                <a:tc vMerge="1">
                  <a:txBody>
                    <a:bodyPr/>
                    <a:lstStyle/>
                    <a:p>
                      <a:endParaRPr lang="en-US"/>
                    </a:p>
                  </a:txBody>
                  <a:tcPr/>
                </a:tc>
                <a:tc>
                  <a:txBody>
                    <a:bodyPr/>
                    <a:lstStyle/>
                    <a:p>
                      <a:pPr marL="0" marR="0">
                        <a:spcBef>
                          <a:spcPts val="0"/>
                        </a:spcBef>
                        <a:spcAft>
                          <a:spcPts val="0"/>
                        </a:spcAft>
                      </a:pPr>
                      <a:r>
                        <a:rPr lang="en-US" sz="1000" b="1" dirty="0" err="1">
                          <a:latin typeface="Arial" pitchFamily="34" charset="0"/>
                          <a:ea typeface="Times New Roman"/>
                          <a:cs typeface="Arial" pitchFamily="34" charset="0"/>
                        </a:rPr>
                        <a:t>Бүгд</a:t>
                      </a:r>
                      <a:r>
                        <a:rPr lang="en-US" sz="1000" b="1" dirty="0">
                          <a:latin typeface="Arial" pitchFamily="34" charset="0"/>
                          <a:ea typeface="Times New Roman"/>
                          <a:cs typeface="Arial" pitchFamily="34" charset="0"/>
                        </a:rPr>
                        <a:t> </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2763</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2547</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5310</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670</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571</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1241</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9"/>
                  </a:ext>
                </a:extLst>
              </a:tr>
              <a:tr h="318553">
                <a:tc rowSpan="2">
                  <a:txBody>
                    <a:bodyPr/>
                    <a:lstStyle/>
                    <a:p>
                      <a:pPr marL="0" marR="0" algn="ctr">
                        <a:spcBef>
                          <a:spcPts val="0"/>
                        </a:spcBef>
                        <a:spcAft>
                          <a:spcPts val="0"/>
                        </a:spcAft>
                      </a:pPr>
                      <a:r>
                        <a:rPr lang="en-US" sz="1000" dirty="0" err="1">
                          <a:latin typeface="Arial" pitchFamily="34" charset="0"/>
                          <a:ea typeface="Times New Roman"/>
                          <a:cs typeface="Arial" pitchFamily="34" charset="0"/>
                        </a:rPr>
                        <a:t>Ачаа</a:t>
                      </a:r>
                      <a:r>
                        <a:rPr lang="en-US" sz="1000" dirty="0">
                          <a:latin typeface="Arial" pitchFamily="34" charset="0"/>
                          <a:ea typeface="Times New Roman"/>
                          <a:cs typeface="Arial" pitchFamily="34" charset="0"/>
                        </a:rPr>
                        <a:t> </a:t>
                      </a:r>
                      <a:r>
                        <a:rPr lang="en-US" sz="1000" dirty="0" err="1">
                          <a:latin typeface="Arial" pitchFamily="34" charset="0"/>
                          <a:ea typeface="Times New Roman"/>
                          <a:cs typeface="Arial" pitchFamily="34" charset="0"/>
                        </a:rPr>
                        <a:t>тээш</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Arial" pitchFamily="34" charset="0"/>
                          <a:ea typeface="Times New Roman"/>
                          <a:cs typeface="Arial" pitchFamily="34" charset="0"/>
                        </a:rPr>
                        <a:t>Ачааны бохир жин /тн/</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Arial" pitchFamily="34" charset="0"/>
                          <a:ea typeface="Times New Roman"/>
                          <a:cs typeface="Arial" pitchFamily="34" charset="0"/>
                        </a:rPr>
                        <a:t>521.35</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Arial" pitchFamily="34" charset="0"/>
                          <a:ea typeface="Times New Roman"/>
                          <a:cs typeface="Arial" pitchFamily="34" charset="0"/>
                        </a:rPr>
                        <a:t>521.35</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Arial" pitchFamily="34" charset="0"/>
                          <a:ea typeface="Times New Roman"/>
                          <a:cs typeface="Arial" pitchFamily="34" charset="0"/>
                        </a:rPr>
                        <a:t>12.55</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12.55</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18553">
                <a:tc vMerge="1">
                  <a:txBody>
                    <a:bodyPr/>
                    <a:lstStyle/>
                    <a:p>
                      <a:endParaRPr lang="en-US"/>
                    </a:p>
                  </a:txBody>
                  <a:tcPr/>
                </a:tc>
                <a:tc>
                  <a:txBody>
                    <a:bodyPr/>
                    <a:lstStyle/>
                    <a:p>
                      <a:pPr marL="0" marR="0">
                        <a:spcBef>
                          <a:spcPts val="0"/>
                        </a:spcBef>
                        <a:spcAft>
                          <a:spcPts val="0"/>
                        </a:spcAft>
                      </a:pPr>
                      <a:r>
                        <a:rPr lang="en-US" sz="1000">
                          <a:latin typeface="Arial" pitchFamily="34" charset="0"/>
                          <a:ea typeface="Times New Roman"/>
                          <a:cs typeface="Arial" pitchFamily="34" charset="0"/>
                        </a:rPr>
                        <a:t>Дамжин өнгөрөх ачаа /тн/</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pitchFamily="34" charset="0"/>
                          <a:ea typeface="Times New Roman"/>
                          <a:cs typeface="Arial" pitchFamily="34" charset="0"/>
                        </a:rPr>
                        <a:t>-</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02357">
                <a:tc>
                  <a:txBody>
                    <a:bodyPr/>
                    <a:lstStyle/>
                    <a:p>
                      <a:pPr marL="0" marR="0">
                        <a:spcBef>
                          <a:spcPts val="0"/>
                        </a:spcBef>
                        <a:spcAft>
                          <a:spcPts val="0"/>
                        </a:spcAft>
                      </a:pPr>
                      <a:r>
                        <a:rPr lang="en-US" sz="1000" b="1" dirty="0">
                          <a:latin typeface="Arial" pitchFamily="34" charset="0"/>
                          <a:ea typeface="Times New Roman"/>
                          <a:cs typeface="Arial" pitchFamily="34" charset="0"/>
                        </a:rPr>
                        <a:t> </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Arial" pitchFamily="34" charset="0"/>
                          <a:ea typeface="Times New Roman"/>
                          <a:cs typeface="Arial" pitchFamily="34" charset="0"/>
                        </a:rPr>
                        <a:t>Бүгд </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521.35</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pitchFamily="34" charset="0"/>
                          <a:ea typeface="Times New Roman"/>
                          <a:cs typeface="Arial" pitchFamily="34" charset="0"/>
                        </a:rPr>
                        <a:t>-</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Arial" pitchFamily="34" charset="0"/>
                          <a:ea typeface="Times New Roman"/>
                          <a:cs typeface="Arial" pitchFamily="34" charset="0"/>
                        </a:rPr>
                        <a:t>521.35</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Arial" pitchFamily="34" charset="0"/>
                          <a:ea typeface="Times New Roman"/>
                          <a:cs typeface="Arial" pitchFamily="34" charset="0"/>
                        </a:rPr>
                        <a:t>12.55</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latin typeface="Arial" pitchFamily="34" charset="0"/>
                          <a:ea typeface="Times New Roman"/>
                          <a:cs typeface="Arial" pitchFamily="34" charset="0"/>
                        </a:rPr>
                        <a:t> </a:t>
                      </a:r>
                      <a:endParaRPr lang="en-US"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latin typeface="Arial" pitchFamily="34" charset="0"/>
                          <a:ea typeface="Times New Roman"/>
                          <a:cs typeface="Arial" pitchFamily="34" charset="0"/>
                        </a:rPr>
                        <a:t>12.55</a:t>
                      </a:r>
                      <a:endParaRPr lang="en-US"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15" name="Rectangle 14"/>
          <p:cNvSpPr/>
          <p:nvPr/>
        </p:nvSpPr>
        <p:spPr>
          <a:xfrm>
            <a:off x="2133600" y="838200"/>
            <a:ext cx="9372600" cy="307777"/>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1400" b="1" dirty="0" smtClean="0">
                <a:latin typeface="Arial" pitchFamily="34" charset="0"/>
                <a:cs typeface="Arial" pitchFamily="34" charset="0"/>
              </a:rPr>
              <a:t>АРЦСУУРЬ ДАХЬ ГААЛИЙН ХОРООНЫ ХИЛИЙН ХӨДӨЛГӨӨНИЙ</a:t>
            </a:r>
            <a:r>
              <a:rPr lang="mn-MN" sz="1400" b="1" dirty="0" smtClean="0">
                <a:latin typeface="Arial" pitchFamily="34" charset="0"/>
                <a:cs typeface="Arial" pitchFamily="34" charset="0"/>
              </a:rPr>
              <a:t> </a:t>
            </a:r>
            <a:r>
              <a:rPr lang="mn-MN" sz="1400" dirty="0" smtClean="0">
                <a:latin typeface="Arial" pitchFamily="34" charset="0"/>
                <a:cs typeface="Arial" pitchFamily="34" charset="0"/>
              </a:rPr>
              <a:t>ЗОРЧИГЧИД</a:t>
            </a:r>
            <a:r>
              <a:rPr lang="en-US" sz="1400" dirty="0" smtClean="0">
                <a:latin typeface="Arial" pitchFamily="34" charset="0"/>
                <a:cs typeface="Arial" pitchFamily="34" charset="0"/>
              </a:rPr>
              <a:t>   </a:t>
            </a:r>
            <a:r>
              <a:rPr lang="mn-MN" sz="1400" dirty="0" smtClean="0">
                <a:latin typeface="Arial" pitchFamily="34" charset="0"/>
                <a:cs typeface="Arial" pitchFamily="34" charset="0"/>
              </a:rPr>
              <a:t>эхний </a:t>
            </a:r>
            <a:r>
              <a:rPr lang="en-US" sz="1400" dirty="0" smtClean="0">
                <a:latin typeface="Arial" pitchFamily="34" charset="0"/>
                <a:cs typeface="Arial" pitchFamily="34" charset="0"/>
              </a:rPr>
              <a:t>II-</a:t>
            </a:r>
            <a:r>
              <a:rPr lang="mn-MN" sz="1400" dirty="0" smtClean="0">
                <a:latin typeface="Arial" pitchFamily="34" charset="0"/>
                <a:cs typeface="Arial" pitchFamily="34" charset="0"/>
              </a:rPr>
              <a:t>р улиралд</a:t>
            </a:r>
            <a:endParaRPr lang="en-US" sz="1200" dirty="0">
              <a:latin typeface="Arial" pitchFamily="34" charset="0"/>
              <a:cs typeface="Arial" pitchFamily="34" charset="0"/>
            </a:endParaRPr>
          </a:p>
        </p:txBody>
      </p:sp>
      <p:graphicFrame>
        <p:nvGraphicFramePr>
          <p:cNvPr id="14" name="Chart 13"/>
          <p:cNvGraphicFramePr/>
          <p:nvPr/>
        </p:nvGraphicFramePr>
        <p:xfrm>
          <a:off x="1066799" y="1295400"/>
          <a:ext cx="4648201" cy="2695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558237"/>
          </a:solidFill>
          <a:ln w="9525">
            <a:solidFill>
              <a:schemeClr val="accent1"/>
            </a:solid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extLst>
              <p:ext uri="{D42A27DB-BD31-4B8C-83A1-F6EECF244321}">
                <p14:modId xmlns:p14="http://schemas.microsoft.com/office/powerpoint/2010/main" xmlns="" val="3461343722"/>
              </p:ext>
            </p:extLst>
          </p:nvPr>
        </p:nvGraphicFramePr>
        <p:xfrm>
          <a:off x="1219200" y="1371600"/>
          <a:ext cx="10744201" cy="3962401"/>
        </p:xfrm>
        <a:graphic>
          <a:graphicData uri="http://schemas.openxmlformats.org/drawingml/2006/table">
            <a:tbl>
              <a:tblPr/>
              <a:tblGrid>
                <a:gridCol w="3520226">
                  <a:extLst>
                    <a:ext uri="{9D8B030D-6E8A-4147-A177-3AD203B41FA5}">
                      <a16:colId xmlns:a16="http://schemas.microsoft.com/office/drawing/2014/main" xmlns="" val="20000"/>
                    </a:ext>
                  </a:extLst>
                </a:gridCol>
                <a:gridCol w="1623865">
                  <a:extLst>
                    <a:ext uri="{9D8B030D-6E8A-4147-A177-3AD203B41FA5}">
                      <a16:colId xmlns:a16="http://schemas.microsoft.com/office/drawing/2014/main" xmlns="" val="20001"/>
                    </a:ext>
                  </a:extLst>
                </a:gridCol>
                <a:gridCol w="1117798">
                  <a:extLst>
                    <a:ext uri="{9D8B030D-6E8A-4147-A177-3AD203B41FA5}">
                      <a16:colId xmlns:a16="http://schemas.microsoft.com/office/drawing/2014/main" xmlns="" val="20002"/>
                    </a:ext>
                  </a:extLst>
                </a:gridCol>
                <a:gridCol w="1117798">
                  <a:extLst>
                    <a:ext uri="{9D8B030D-6E8A-4147-A177-3AD203B41FA5}">
                      <a16:colId xmlns:a16="http://schemas.microsoft.com/office/drawing/2014/main" xmlns="" val="20003"/>
                    </a:ext>
                  </a:extLst>
                </a:gridCol>
                <a:gridCol w="1117798">
                  <a:extLst>
                    <a:ext uri="{9D8B030D-6E8A-4147-A177-3AD203B41FA5}">
                      <a16:colId xmlns:a16="http://schemas.microsoft.com/office/drawing/2014/main" xmlns="" val="20004"/>
                    </a:ext>
                  </a:extLst>
                </a:gridCol>
                <a:gridCol w="1067747">
                  <a:extLst>
                    <a:ext uri="{9D8B030D-6E8A-4147-A177-3AD203B41FA5}">
                      <a16:colId xmlns:a16="http://schemas.microsoft.com/office/drawing/2014/main" xmlns="" val="20005"/>
                    </a:ext>
                  </a:extLst>
                </a:gridCol>
                <a:gridCol w="1178969">
                  <a:extLst>
                    <a:ext uri="{9D8B030D-6E8A-4147-A177-3AD203B41FA5}">
                      <a16:colId xmlns:a16="http://schemas.microsoft.com/office/drawing/2014/main" xmlns="" val="20006"/>
                    </a:ext>
                  </a:extLst>
                </a:gridCol>
              </a:tblGrid>
              <a:tr h="736183">
                <a:tc>
                  <a:txBody>
                    <a:bodyPr/>
                    <a:lstStyle/>
                    <a:p>
                      <a:pPr algn="ctr" fontAlgn="ctr"/>
                      <a:r>
                        <a:rPr lang="mn-MN" sz="1800" b="1"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mn-MN" sz="1800" b="1"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2015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2016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2017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2018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b"/>
                      <a:r>
                        <a:rPr lang="en-US" sz="1800" b="1" i="0" u="none" strike="noStrike" dirty="0">
                          <a:solidFill>
                            <a:schemeClr val="bg1"/>
                          </a:solidFill>
                          <a:latin typeface="Arial"/>
                        </a:rPr>
                        <a:t> </a:t>
                      </a:r>
                      <a:r>
                        <a:rPr lang="en-US" sz="1800" b="1" i="0" u="none" strike="noStrike" dirty="0" smtClean="0">
                          <a:solidFill>
                            <a:schemeClr val="bg1"/>
                          </a:solidFill>
                          <a:latin typeface="Arial"/>
                        </a:rPr>
                        <a:t>2018 I-VI</a:t>
                      </a:r>
                      <a:r>
                        <a:rPr lang="en-US" sz="1800" b="1" i="0" u="none" strike="noStrike" dirty="0">
                          <a:solidFill>
                            <a:schemeClr val="bg1"/>
                          </a:solidFill>
                          <a:latin typeface="Arial"/>
                        </a:rPr>
                        <a:t/>
                      </a:r>
                      <a:br>
                        <a:rPr lang="en-US" sz="1800" b="1" i="0" u="none" strike="noStrike" dirty="0">
                          <a:solidFill>
                            <a:schemeClr val="bg1"/>
                          </a:solidFill>
                          <a:latin typeface="Arial"/>
                        </a:rPr>
                      </a:br>
                      <a:r>
                        <a:rPr lang="en-US" sz="1800" b="1" i="0" u="none" strike="noStrike" dirty="0">
                          <a:solidFill>
                            <a:schemeClr val="bg1"/>
                          </a:solidFill>
                          <a:latin typeface="Arial"/>
                        </a:rPr>
                        <a:t> </a:t>
                      </a:r>
                      <a:r>
                        <a:rPr lang="en-US" sz="1800" b="1" i="0" u="none" strike="noStrike" dirty="0" smtClean="0">
                          <a:solidFill>
                            <a:schemeClr val="bg1"/>
                          </a:solidFill>
                          <a:latin typeface="Arial"/>
                        </a:rPr>
                        <a:t>2017 I-VI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extLst>
                  <a:ext uri="{0D108BD9-81ED-4DB2-BD59-A6C34878D82A}">
                    <a16:rowId xmlns:a16="http://schemas.microsoft.com/office/drawing/2014/main" xmlns="" val="10000"/>
                  </a:ext>
                </a:extLst>
              </a:tr>
              <a:tr h="562964">
                <a:tc gridSpan="7">
                  <a:txBody>
                    <a:bodyPr/>
                    <a:lstStyle/>
                    <a:p>
                      <a:pPr algn="ctr" fontAlgn="ctr"/>
                      <a:r>
                        <a:rPr lang="ru-RU" sz="1800" b="1" i="0" u="none" strike="noStrike" dirty="0" smtClean="0">
                          <a:latin typeface="Arial"/>
                        </a:rPr>
                        <a:t>ХҮН АМ, НИЙГМИЙН СТАТИСТИКИЙН ҮЗҮҮЛЭЛТҮҮД</a:t>
                      </a:r>
                      <a:endParaRPr lang="ru-RU" sz="1800" b="1" i="0" u="none" strike="noStrike" dirty="0">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68092">
                <a:tc>
                  <a:txBody>
                    <a:bodyPr/>
                    <a:lstStyle/>
                    <a:p>
                      <a:pPr algn="l" fontAlgn="ctr"/>
                      <a:r>
                        <a:rPr lang="mn-MN" sz="1800" b="0" i="0" u="none" strike="noStrike">
                          <a:latin typeface="Arial"/>
                        </a:rPr>
                        <a:t>Төрсөн хүүхэд</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809</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744</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665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725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89.4</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2"/>
                  </a:ext>
                </a:extLst>
              </a:tr>
              <a:tr h="822794">
                <a:tc>
                  <a:txBody>
                    <a:bodyPr/>
                    <a:lstStyle/>
                    <a:p>
                      <a:pPr algn="l" fontAlgn="ctr"/>
                      <a:r>
                        <a:rPr lang="mn-MN" sz="1800" b="0" i="0" u="none" strike="noStrike" dirty="0">
                          <a:latin typeface="Arial"/>
                        </a:rPr>
                        <a:t>Бүртгэлтэй ажилгүй иргэд,             </a:t>
                      </a:r>
                      <a:r>
                        <a:rPr lang="en-US" sz="1800" b="0" i="0" u="none" strike="noStrike" baseline="0" dirty="0" smtClean="0">
                          <a:latin typeface="Arial"/>
                        </a:rPr>
                        <a:t> 6 </a:t>
                      </a:r>
                      <a:r>
                        <a:rPr lang="mn-MN" sz="1800" b="0" i="0" u="none" strike="noStrike" baseline="0" dirty="0" smtClean="0">
                          <a:latin typeface="Arial"/>
                        </a:rPr>
                        <a:t>дугаар </a:t>
                      </a:r>
                      <a:r>
                        <a:rPr lang="mn-MN" sz="1800" b="0" i="0" u="none" strike="noStrike" dirty="0" smtClean="0">
                          <a:latin typeface="Arial"/>
                        </a:rPr>
                        <a:t>сарын </a:t>
                      </a:r>
                      <a:r>
                        <a:rPr lang="mn-MN" sz="1800" b="0" i="0" u="none" strike="noStrike" dirty="0">
                          <a:latin typeface="Arial"/>
                        </a:rPr>
                        <a:t>эцэст</a:t>
                      </a:r>
                    </a:p>
                  </a:txBody>
                  <a:tcPr marL="0" marR="0" marT="0" marB="0" anchor="ctr">
                    <a:lnL>
                      <a:noFill/>
                    </a:lnL>
                    <a:lnR>
                      <a:noFill/>
                    </a:lnR>
                    <a:lnT>
                      <a:noFill/>
                    </a:lnT>
                    <a:lnB>
                      <a:noFill/>
                    </a:lnB>
                  </a:tcPr>
                </a:tc>
                <a:tc>
                  <a:txBody>
                    <a:bodyPr/>
                    <a:lstStyle/>
                    <a:p>
                      <a:pPr algn="ctr" fontAlgn="ctr"/>
                      <a:r>
                        <a:rPr lang="mn-MN" sz="1800" b="0" i="0" u="none" strike="noStrike" dirty="0">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1256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1546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1370</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1265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92.3</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3"/>
                  </a:ext>
                </a:extLst>
              </a:tr>
              <a:tr h="562964">
                <a:tc>
                  <a:txBody>
                    <a:bodyPr/>
                    <a:lstStyle/>
                    <a:p>
                      <a:pPr algn="l" fontAlgn="ctr"/>
                      <a:r>
                        <a:rPr lang="mn-MN" sz="1800" b="0" i="0" u="none" strike="noStrike">
                          <a:latin typeface="Arial"/>
                        </a:rPr>
                        <a:t>Халдварт өвчнөөр өвчлөгчид         </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312</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437</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306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226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70.0</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4"/>
                  </a:ext>
                </a:extLst>
              </a:tr>
              <a:tr h="909404">
                <a:tc>
                  <a:txBody>
                    <a:bodyPr/>
                    <a:lstStyle/>
                    <a:p>
                      <a:pPr algn="l" fontAlgn="ctr"/>
                      <a:r>
                        <a:rPr lang="mn-MN" sz="1800" b="0" i="0" u="none" strike="noStrike">
                          <a:solidFill>
                            <a:srgbClr val="000000"/>
                          </a:solidFill>
                          <a:latin typeface="Arial"/>
                        </a:rPr>
                        <a:t>Бүртгэгдсэн гэмт хэрэг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800" b="0" i="0" u="none" strike="noStrike">
                          <a:latin typeface="Arial"/>
                        </a:rPr>
                        <a:t>тохиолдлын тоо</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132</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142</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82</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115</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140.2</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5" name="Text Box 1">
            <a:extLst>
              <a:ext uri="{FF2B5EF4-FFF2-40B4-BE49-F238E27FC236}">
                <a16:creationId xmlns:a16="http://schemas.microsoft.com/office/drawing/2014/main" xmlns="" id="{A96AEFC2-56E1-42C5-BC4C-FD825177E1BE}"/>
              </a:ext>
            </a:extLst>
          </p:cNvPr>
          <p:cNvSpPr txBox="1">
            <a:spLocks noChangeArrowheads="1"/>
          </p:cNvSpPr>
          <p:nvPr/>
        </p:nvSpPr>
        <p:spPr bwMode="auto">
          <a:xfrm>
            <a:off x="11811000" y="1676400"/>
            <a:ext cx="190500" cy="17145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6" name="Straight Connector 5">
            <a:extLst>
              <a:ext uri="{FF2B5EF4-FFF2-40B4-BE49-F238E27FC236}">
                <a16:creationId xmlns:a16="http://schemas.microsoft.com/office/drawing/2014/main" xmlns="" id="{F60C0CC9-77C9-4D11-9C2F-903EDF477596}"/>
              </a:ext>
            </a:extLst>
          </p:cNvPr>
          <p:cNvCxnSpPr/>
          <p:nvPr/>
        </p:nvCxnSpPr>
        <p:spPr>
          <a:xfrm>
            <a:off x="10972800" y="1752600"/>
            <a:ext cx="838200" cy="0"/>
          </a:xfrm>
          <a:prstGeom prst="line">
            <a:avLst/>
          </a:prstGeom>
          <a:ln w="31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nvGraphicFramePr>
        <p:xfrm>
          <a:off x="1143001" y="1219201"/>
          <a:ext cx="10820401" cy="4726191"/>
        </p:xfrm>
        <a:graphic>
          <a:graphicData uri="http://schemas.openxmlformats.org/drawingml/2006/table">
            <a:tbl>
              <a:tblPr/>
              <a:tblGrid>
                <a:gridCol w="3545193">
                  <a:extLst>
                    <a:ext uri="{9D8B030D-6E8A-4147-A177-3AD203B41FA5}">
                      <a16:colId xmlns:a16="http://schemas.microsoft.com/office/drawing/2014/main" xmlns="" val="20000"/>
                    </a:ext>
                  </a:extLst>
                </a:gridCol>
                <a:gridCol w="1635382">
                  <a:extLst>
                    <a:ext uri="{9D8B030D-6E8A-4147-A177-3AD203B41FA5}">
                      <a16:colId xmlns:a16="http://schemas.microsoft.com/office/drawing/2014/main" xmlns="" val="20001"/>
                    </a:ext>
                  </a:extLst>
                </a:gridCol>
                <a:gridCol w="1125725">
                  <a:extLst>
                    <a:ext uri="{9D8B030D-6E8A-4147-A177-3AD203B41FA5}">
                      <a16:colId xmlns:a16="http://schemas.microsoft.com/office/drawing/2014/main" xmlns="" val="20002"/>
                    </a:ext>
                  </a:extLst>
                </a:gridCol>
                <a:gridCol w="1125725">
                  <a:extLst>
                    <a:ext uri="{9D8B030D-6E8A-4147-A177-3AD203B41FA5}">
                      <a16:colId xmlns:a16="http://schemas.microsoft.com/office/drawing/2014/main" xmlns="" val="20003"/>
                    </a:ext>
                  </a:extLst>
                </a:gridCol>
                <a:gridCol w="1125725">
                  <a:extLst>
                    <a:ext uri="{9D8B030D-6E8A-4147-A177-3AD203B41FA5}">
                      <a16:colId xmlns:a16="http://schemas.microsoft.com/office/drawing/2014/main" xmlns="" val="20004"/>
                    </a:ext>
                  </a:extLst>
                </a:gridCol>
                <a:gridCol w="1075320">
                  <a:extLst>
                    <a:ext uri="{9D8B030D-6E8A-4147-A177-3AD203B41FA5}">
                      <a16:colId xmlns:a16="http://schemas.microsoft.com/office/drawing/2014/main" xmlns="" val="20005"/>
                    </a:ext>
                  </a:extLst>
                </a:gridCol>
                <a:gridCol w="1187331">
                  <a:extLst>
                    <a:ext uri="{9D8B030D-6E8A-4147-A177-3AD203B41FA5}">
                      <a16:colId xmlns:a16="http://schemas.microsoft.com/office/drawing/2014/main" xmlns="" val="20006"/>
                    </a:ext>
                  </a:extLst>
                </a:gridCol>
              </a:tblGrid>
              <a:tr h="358384">
                <a:tc>
                  <a:txBody>
                    <a:bodyPr/>
                    <a:lstStyle/>
                    <a:p>
                      <a:pPr algn="ctr" fontAlgn="ctr"/>
                      <a:r>
                        <a:rPr lang="mn-MN" sz="1600" b="0"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mn-MN" sz="1600" b="0"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2015 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2016 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2017 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2018 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b"/>
                      <a:r>
                        <a:rPr lang="en-US" sz="1600" b="0" i="0" u="none" strike="noStrike" dirty="0">
                          <a:solidFill>
                            <a:schemeClr val="bg1"/>
                          </a:solidFill>
                          <a:latin typeface="Arial"/>
                        </a:rPr>
                        <a:t> 2017 </a:t>
                      </a:r>
                      <a:r>
                        <a:rPr lang="en-US" sz="1600" b="0" i="0" u="none" strike="noStrike" dirty="0" smtClean="0">
                          <a:solidFill>
                            <a:schemeClr val="bg1"/>
                          </a:solidFill>
                          <a:latin typeface="Arial"/>
                        </a:rPr>
                        <a:t>I-VI</a:t>
                      </a:r>
                      <a:r>
                        <a:rPr lang="en-US" sz="1600" b="0" i="0" u="none" strike="noStrike" dirty="0">
                          <a:solidFill>
                            <a:schemeClr val="bg1"/>
                          </a:solidFill>
                          <a:latin typeface="Arial"/>
                        </a:rPr>
                        <a:t/>
                      </a:r>
                      <a:br>
                        <a:rPr lang="en-US" sz="1600" b="0" i="0" u="none" strike="noStrike" dirty="0">
                          <a:solidFill>
                            <a:schemeClr val="bg1"/>
                          </a:solidFill>
                          <a:latin typeface="Arial"/>
                        </a:rPr>
                      </a:br>
                      <a:r>
                        <a:rPr lang="en-US" sz="1600" b="0" i="0" u="none" strike="noStrike" dirty="0">
                          <a:solidFill>
                            <a:schemeClr val="bg1"/>
                          </a:solidFill>
                          <a:latin typeface="Arial"/>
                        </a:rPr>
                        <a:t> 2016 </a:t>
                      </a:r>
                      <a:r>
                        <a:rPr lang="en-US" sz="1600" b="0" i="0" u="none" strike="noStrike" dirty="0" smtClean="0">
                          <a:solidFill>
                            <a:schemeClr val="bg1"/>
                          </a:solidFill>
                          <a:latin typeface="Arial"/>
                        </a:rPr>
                        <a:t>I-VI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extLst>
                  <a:ext uri="{0D108BD9-81ED-4DB2-BD59-A6C34878D82A}">
                    <a16:rowId xmlns:a16="http://schemas.microsoft.com/office/drawing/2014/main" xmlns="" val="10000"/>
                  </a:ext>
                </a:extLst>
              </a:tr>
              <a:tr h="283830">
                <a:tc gridSpan="7">
                  <a:txBody>
                    <a:bodyPr/>
                    <a:lstStyle/>
                    <a:p>
                      <a:pPr algn="ctr" fontAlgn="ctr"/>
                      <a:r>
                        <a:rPr lang="mn-MN" sz="1600" b="1" i="0" u="none" strike="noStrike" dirty="0" smtClean="0">
                          <a:solidFill>
                            <a:srgbClr val="000000"/>
                          </a:solidFill>
                          <a:latin typeface="Arial"/>
                        </a:rPr>
                        <a:t>ЭДИЙН ЗАСГИЙН СТАТИСТИКИЙН ҮЗҮҮЛЭЛТҮҮД</a:t>
                      </a:r>
                      <a:endParaRPr lang="mn-MN" sz="1600" b="1"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79192">
                <a:tc>
                  <a:txBody>
                    <a:bodyPr/>
                    <a:lstStyle/>
                    <a:p>
                      <a:pPr algn="l" fontAlgn="ctr"/>
                      <a:r>
                        <a:rPr lang="ru-RU" sz="1600" b="0" i="0" u="none" strike="noStrike">
                          <a:latin typeface="Arial"/>
                        </a:rPr>
                        <a:t>Зүй бусаар хорогдсон том мал</a:t>
                      </a:r>
                    </a:p>
                  </a:txBody>
                  <a:tcPr marL="0" marR="0" marT="0" marB="0" anchor="ctr">
                    <a:lnL>
                      <a:noFill/>
                    </a:lnL>
                    <a:lnR>
                      <a:noFill/>
                    </a:lnR>
                    <a:lnT>
                      <a:noFill/>
                    </a:lnT>
                    <a:lnB>
                      <a:noFill/>
                    </a:lnB>
                  </a:tcPr>
                </a:tc>
                <a:tc>
                  <a:txBody>
                    <a:bodyPr/>
                    <a:lstStyle/>
                    <a:p>
                      <a:pPr algn="ctr" fontAlgn="ctr"/>
                      <a:r>
                        <a:rPr lang="mn-MN" sz="1600" b="0" i="0" u="none" strike="noStrike">
                          <a:latin typeface="Arial"/>
                        </a:rPr>
                        <a:t>мянган толгой</a:t>
                      </a: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9.7</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126.5</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35.3</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a:r>
                        <a:rPr lang="en-US" sz="1600" dirty="0" smtClean="0">
                          <a:latin typeface="Arial" pitchFamily="34" charset="0"/>
                          <a:cs typeface="Arial" pitchFamily="34" charset="0"/>
                        </a:rPr>
                        <a:t>    170.1</a:t>
                      </a:r>
                      <a:endParaRPr lang="en-US" sz="1600"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pitchFamily="34" charset="0"/>
                          <a:cs typeface="Arial" pitchFamily="34" charset="0"/>
                        </a:rPr>
                        <a:t>4.9²</a:t>
                      </a:r>
                      <a:endParaRPr lang="en-US" sz="1600" b="0" i="0" u="none" strike="noStrike" dirty="0">
                        <a:latin typeface="Arial" pitchFamily="34" charset="0"/>
                        <a:cs typeface="Arial"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2"/>
                  </a:ext>
                </a:extLst>
              </a:tr>
              <a:tr h="179192">
                <a:tc>
                  <a:txBody>
                    <a:bodyPr/>
                    <a:lstStyle/>
                    <a:p>
                      <a:pPr algn="l" fontAlgn="ctr"/>
                      <a:r>
                        <a:rPr lang="mn-MN" sz="1600" b="0" i="0" u="none" strike="noStrike">
                          <a:latin typeface="Arial"/>
                        </a:rPr>
                        <a:t>Үүнээс: </a:t>
                      </a: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a:endParaRPr lang="en-US"/>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3"/>
                  </a:ext>
                </a:extLst>
              </a:tr>
              <a:tr h="179192">
                <a:tc>
                  <a:txBody>
                    <a:bodyPr/>
                    <a:lstStyle/>
                    <a:p>
                      <a:pPr algn="l" fontAlgn="ctr"/>
                      <a:r>
                        <a:rPr lang="mn-MN" sz="1600" b="0" i="0" u="none" strike="noStrike">
                          <a:latin typeface="Arial"/>
                        </a:rPr>
                        <a:t>        - Өвчнөөр хорогдсон мал</a:t>
                      </a:r>
                    </a:p>
                  </a:txBody>
                  <a:tcPr marL="0" marR="0" marT="0" marB="0" anchor="ctr">
                    <a:lnL>
                      <a:noFill/>
                    </a:lnL>
                    <a:lnR>
                      <a:noFill/>
                    </a:lnR>
                    <a:lnT>
                      <a:noFill/>
                    </a:lnT>
                    <a:lnB>
                      <a:noFill/>
                    </a:lnB>
                  </a:tcPr>
                </a:tc>
                <a:tc>
                  <a:txBody>
                    <a:bodyPr/>
                    <a:lstStyle/>
                    <a:p>
                      <a:pPr algn="ctr" fontAlgn="ctr"/>
                      <a:r>
                        <a:rPr lang="mn-MN" sz="1600" b="0" i="0" u="none" strike="noStrike" dirty="0">
                          <a:latin typeface="Arial"/>
                        </a:rPr>
                        <a:t>мянган толгой</a:t>
                      </a:r>
                    </a:p>
                  </a:txBody>
                  <a:tcPr marL="0" marR="0" marT="0" marB="0" anchor="ctr">
                    <a:lnL>
                      <a:noFill/>
                    </a:lnL>
                    <a:lnR>
                      <a:noFill/>
                    </a:lnR>
                    <a:lnT>
                      <a:noFill/>
                    </a:lnT>
                    <a:lnB>
                      <a:noFill/>
                    </a:lnB>
                  </a:tcPr>
                </a:tc>
                <a:tc>
                  <a:txBody>
                    <a:bodyPr/>
                    <a:lstStyle/>
                    <a:p>
                      <a:pPr algn="ctr" fontAlgn="b"/>
                      <a:r>
                        <a:rPr lang="en-US" sz="1600" b="0" i="0" u="none" strike="noStrike" dirty="0">
                          <a:latin typeface="Arial"/>
                        </a:rPr>
                        <a:t> </a:t>
                      </a:r>
                      <a:r>
                        <a:rPr lang="en-US" sz="1600" b="0" i="0" u="none" strike="noStrike" dirty="0" smtClean="0">
                          <a:latin typeface="Arial"/>
                        </a:rPr>
                        <a:t>0.8</a:t>
                      </a:r>
                      <a:endParaRPr lang="en-US" sz="1600" b="0" i="0" u="none" strike="noStrike" dirty="0">
                        <a:latin typeface="Arial"/>
                      </a:endParaRPr>
                    </a:p>
                  </a:txBody>
                  <a:tcPr marL="0" marR="0" marT="0" marB="0" anchor="b">
                    <a:lnL>
                      <a:noFill/>
                    </a:lnL>
                    <a:lnR>
                      <a:noFill/>
                    </a:lnR>
                    <a:lnT>
                      <a:noFill/>
                    </a:lnT>
                    <a:lnB>
                      <a:noFill/>
                    </a:lnB>
                  </a:tcPr>
                </a:tc>
                <a:tc>
                  <a:txBody>
                    <a:bodyPr/>
                    <a:lstStyle/>
                    <a:p>
                      <a:pPr algn="ctr" fontAlgn="b"/>
                      <a:r>
                        <a:rPr lang="en-US" sz="1600" b="0" i="0" u="none" strike="noStrike" dirty="0">
                          <a:latin typeface="Arial"/>
                        </a:rPr>
                        <a:t> </a:t>
                      </a:r>
                      <a:r>
                        <a:rPr lang="en-US" sz="1600" b="0" i="0" u="none" strike="noStrike" dirty="0" smtClean="0">
                          <a:latin typeface="Arial"/>
                        </a:rPr>
                        <a:t>0.4</a:t>
                      </a:r>
                      <a:endParaRPr lang="en-US" sz="1600" b="0" i="0" u="none" strike="noStrike" dirty="0">
                        <a:latin typeface="Arial"/>
                      </a:endParaRPr>
                    </a:p>
                  </a:txBody>
                  <a:tcPr marL="0" marR="0" marT="0" marB="0" anchor="b">
                    <a:lnL>
                      <a:noFill/>
                    </a:lnL>
                    <a:lnR>
                      <a:noFill/>
                    </a:lnR>
                    <a:lnT>
                      <a:noFill/>
                    </a:lnT>
                    <a:lnB>
                      <a:noFill/>
                    </a:lnB>
                  </a:tcPr>
                </a:tc>
                <a:tc>
                  <a:txBody>
                    <a:bodyPr/>
                    <a:lstStyle/>
                    <a:p>
                      <a:pPr algn="ctr" fontAlgn="b"/>
                      <a:r>
                        <a:rPr lang="en-US" sz="1600" b="0" i="0" u="none" strike="noStrike" dirty="0">
                          <a:latin typeface="Arial"/>
                        </a:rPr>
                        <a:t> </a:t>
                      </a:r>
                      <a:r>
                        <a:rPr lang="en-US" sz="1600" b="0" i="0" u="none" strike="noStrike" dirty="0" smtClean="0">
                          <a:latin typeface="Arial"/>
                        </a:rPr>
                        <a:t>0.8</a:t>
                      </a:r>
                      <a:endParaRPr lang="en-US" sz="1600" b="0" i="0" u="none" strike="noStrike" dirty="0">
                        <a:latin typeface="Arial"/>
                      </a:endParaRPr>
                    </a:p>
                  </a:txBody>
                  <a:tcPr marL="0" marR="0" marT="0" marB="0" anchor="b">
                    <a:lnL>
                      <a:noFill/>
                    </a:lnL>
                    <a:lnR>
                      <a:noFill/>
                    </a:lnR>
                    <a:lnT>
                      <a:noFill/>
                    </a:lnT>
                    <a:lnB>
                      <a:noFill/>
                    </a:lnB>
                  </a:tcPr>
                </a:tc>
                <a:tc>
                  <a:txBody>
                    <a:bodyPr/>
                    <a:lstStyle/>
                    <a:p>
                      <a:pPr algn="ctr"/>
                      <a:r>
                        <a:rPr lang="en-US" sz="1600" dirty="0" smtClean="0">
                          <a:latin typeface="Arial" pitchFamily="34" charset="0"/>
                          <a:cs typeface="Arial" pitchFamily="34" charset="0"/>
                        </a:rPr>
                        <a:t>0.047</a:t>
                      </a:r>
                      <a:endParaRPr lang="en-US" sz="1600" dirty="0">
                        <a:latin typeface="Arial" pitchFamily="34" charset="0"/>
                        <a:cs typeface="Arial" pitchFamily="34" charset="0"/>
                      </a:endParaRPr>
                    </a:p>
                  </a:txBody>
                  <a:tcPr marL="0" marR="0" marT="0" marB="0" anchor="b">
                    <a:lnL>
                      <a:noFill/>
                    </a:lnL>
                    <a:lnR>
                      <a:noFill/>
                    </a:lnR>
                    <a:lnT>
                      <a:noFill/>
                    </a:lnT>
                    <a:lnB>
                      <a:noFill/>
                    </a:lnB>
                  </a:tcPr>
                </a:tc>
                <a:tc>
                  <a:txBody>
                    <a:bodyPr/>
                    <a:lstStyle/>
                    <a:p>
                      <a:pPr algn="ctr" fontAlgn="ctr"/>
                      <a:r>
                        <a:rPr lang="en-US" sz="1600" b="0" i="0" u="none" strike="noStrike" dirty="0" smtClean="0">
                          <a:latin typeface="Arial" pitchFamily="34" charset="0"/>
                          <a:cs typeface="Arial" pitchFamily="34" charset="0"/>
                        </a:rPr>
                        <a:t>6.0</a:t>
                      </a:r>
                      <a:endParaRPr lang="en-US" sz="1600" b="0" i="0" u="none" strike="noStrike" dirty="0">
                        <a:latin typeface="Arial" pitchFamily="34" charset="0"/>
                        <a:cs typeface="Arial"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4"/>
                  </a:ext>
                </a:extLst>
              </a:tr>
              <a:tr h="358384">
                <a:tc>
                  <a:txBody>
                    <a:bodyPr/>
                    <a:lstStyle/>
                    <a:p>
                      <a:pPr algn="l" fontAlgn="ctr"/>
                      <a:r>
                        <a:rPr lang="mn-MN" sz="1600" b="0" i="0" u="none" strike="noStrike" dirty="0">
                          <a:latin typeface="Arial"/>
                        </a:rPr>
                        <a:t>Аж үйлдвэрийн салбарын нийт үйлдвэрлэл:</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төгрөг</a:t>
                      </a: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5627.7</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6321.6</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5645.2 </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a:r>
                        <a:rPr lang="en-US" dirty="0" smtClean="0"/>
                        <a:t>     5361.8</a:t>
                      </a:r>
                      <a:endParaRPr lang="en-US" dirty="0"/>
                    </a:p>
                  </a:txBody>
                  <a:tcPr marL="0" marR="0" marT="0" marB="0" anchor="ctr">
                    <a:lnL>
                      <a:noFill/>
                    </a:lnL>
                    <a:lnR>
                      <a:noFill/>
                    </a:lnR>
                    <a:lnT>
                      <a:noFill/>
                    </a:lnT>
                    <a:lnB>
                      <a:noFill/>
                    </a:lnB>
                  </a:tcPr>
                </a:tc>
                <a:tc>
                  <a:txBody>
                    <a:bodyPr/>
                    <a:lstStyle/>
                    <a:p>
                      <a:pPr algn="ctr" rtl="0" fontAlgn="ctr"/>
                      <a:r>
                        <a:rPr lang="en-US" sz="1600" b="0" i="0" u="none" strike="noStrike" dirty="0" smtClean="0">
                          <a:solidFill>
                            <a:srgbClr val="000000"/>
                          </a:solidFill>
                          <a:latin typeface="Arial"/>
                        </a:rPr>
                        <a:t>95.0</a:t>
                      </a:r>
                      <a:endParaRPr lang="en-US" sz="1600" b="0" i="0" u="none" strike="noStrike" dirty="0">
                        <a:solidFill>
                          <a:srgbClr val="00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5"/>
                  </a:ext>
                </a:extLst>
              </a:tr>
              <a:tr h="179192">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a:endParaRPr>
                    </a:p>
                  </a:txBody>
                  <a:tcPr marL="0" marR="0" marT="0" marB="0" anchor="ctr">
                    <a:lnL>
                      <a:noFill/>
                    </a:lnL>
                    <a:lnR>
                      <a:noFill/>
                    </a:lnR>
                    <a:lnT>
                      <a:noFill/>
                    </a:lnT>
                    <a:lnB>
                      <a:noFill/>
                    </a:lnB>
                  </a:tcPr>
                </a:tc>
                <a:tc>
                  <a:txBody>
                    <a:bodyPr/>
                    <a:lstStyle/>
                    <a:p>
                      <a:pPr algn="ctr"/>
                      <a:endParaRPr lang="en-US"/>
                    </a:p>
                  </a:txBody>
                  <a:tcPr marL="0" marR="0" marT="0" marB="0" anchor="ctr">
                    <a:lnL>
                      <a:noFill/>
                    </a:lnL>
                    <a:lnR>
                      <a:noFill/>
                    </a:lnR>
                    <a:lnT>
                      <a:noFill/>
                    </a:lnT>
                    <a:lnB>
                      <a:noFill/>
                    </a:lnB>
                  </a:tcPr>
                </a:tc>
                <a:tc>
                  <a:txBody>
                    <a:bodyPr/>
                    <a:lstStyle/>
                    <a:p>
                      <a:pPr algn="ctr" rtl="0" fontAlgn="b"/>
                      <a:endParaRPr lang="en-US" sz="11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xmlns="" val="10006"/>
                  </a:ext>
                </a:extLst>
              </a:tr>
              <a:tr h="3583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mn-MN" sz="1600" b="0" i="0" u="none" strike="noStrike" dirty="0" smtClean="0">
                          <a:latin typeface="Arial"/>
                        </a:rPr>
                        <a:t>Үүнээс: </a:t>
                      </a:r>
                    </a:p>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a:endParaRPr lang="en-US"/>
                    </a:p>
                  </a:txBody>
                  <a:tcPr marL="0" marR="0" marT="0" marB="0" anchor="ctr">
                    <a:lnL>
                      <a:noFill/>
                    </a:lnL>
                    <a:lnR>
                      <a:noFill/>
                    </a:lnR>
                    <a:lnT>
                      <a:noFill/>
                    </a:lnT>
                    <a:lnB>
                      <a:noFill/>
                    </a:lnB>
                  </a:tcPr>
                </a:tc>
                <a:tc>
                  <a:txBody>
                    <a:bodyPr/>
                    <a:lstStyle/>
                    <a:p>
                      <a:pPr algn="ctr" rtl="0" fontAlgn="ctr"/>
                      <a:endParaRPr lang="en-US" sz="1100" b="0" i="0" u="none" strike="noStrike" dirty="0">
                        <a:solidFill>
                          <a:srgbClr val="00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7"/>
                  </a:ext>
                </a:extLst>
              </a:tr>
              <a:tr h="183311">
                <a:tc>
                  <a:txBody>
                    <a:bodyPr/>
                    <a:lstStyle/>
                    <a:p>
                      <a:pPr algn="l" fontAlgn="ctr"/>
                      <a:r>
                        <a:rPr lang="en-US" sz="1600" b="0" i="0" u="none" strike="noStrike" baseline="0" dirty="0" smtClean="0">
                          <a:latin typeface="Arial"/>
                        </a:rPr>
                        <a:t>      </a:t>
                      </a:r>
                      <a:r>
                        <a:rPr lang="mn-MN" sz="1600" b="0" i="0" u="none" strike="noStrike" dirty="0" smtClean="0">
                          <a:latin typeface="Arial"/>
                        </a:rPr>
                        <a:t> </a:t>
                      </a:r>
                      <a:r>
                        <a:rPr lang="mn-MN" sz="1600" b="0" i="0" u="none" strike="noStrike" dirty="0">
                          <a:latin typeface="Arial"/>
                        </a:rPr>
                        <a:t>- Боловсруулах аж үйлдвэр</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2175.0</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3379.1</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2737.7 </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a:r>
                        <a:rPr lang="en-US" dirty="0" smtClean="0"/>
                        <a:t>      2069.7</a:t>
                      </a:r>
                      <a:endParaRPr lang="en-US" dirty="0"/>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75.6</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8"/>
                  </a:ext>
                </a:extLst>
              </a:tr>
              <a:tr h="358384">
                <a:tc>
                  <a:txBody>
                    <a:bodyPr/>
                    <a:lstStyle/>
                    <a:p>
                      <a:pPr algn="ctr" rtl="0" fontAlgn="ctr"/>
                      <a:r>
                        <a:rPr lang="mn-MN" sz="1600" b="0" i="0" u="none" strike="noStrike">
                          <a:latin typeface="Arial"/>
                        </a:rPr>
                        <a:t>     - Цахилгаан, дулааны эрчим хүч үйлдвэрлэл, усан хангамж</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3452.7</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2942.5</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2907.5</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a:r>
                        <a:rPr lang="en-US" dirty="0" smtClean="0"/>
                        <a:t>      3292.1</a:t>
                      </a:r>
                      <a:endParaRPr lang="en-US" dirty="0"/>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113.2</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9"/>
                  </a:ext>
                </a:extLst>
              </a:tr>
              <a:tr h="249303">
                <a:tc>
                  <a:txBody>
                    <a:bodyPr/>
                    <a:lstStyle/>
                    <a:p>
                      <a:pPr algn="l" rtl="0"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10"/>
                  </a:ext>
                </a:extLst>
              </a:tr>
              <a:tr h="343929">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11"/>
                  </a:ext>
                </a:extLst>
              </a:tr>
              <a:tr h="179192">
                <a:tc>
                  <a:txBody>
                    <a:bodyPr/>
                    <a:lstStyle/>
                    <a:p>
                      <a:pPr algn="l" fontAlgn="ctr"/>
                      <a:endParaRPr lang="mn-MN" sz="1600" b="0" i="0" u="none" strike="noStrike">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12"/>
                  </a:ext>
                </a:extLst>
              </a:tr>
              <a:tr h="343929">
                <a:tc>
                  <a:txBody>
                    <a:bodyPr/>
                    <a:lstStyle/>
                    <a:p>
                      <a:pPr algn="l" fontAlgn="b"/>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6" name="Text Box 1">
            <a:extLst>
              <a:ext uri="{FF2B5EF4-FFF2-40B4-BE49-F238E27FC236}">
                <a16:creationId xmlns:a16="http://schemas.microsoft.com/office/drawing/2014/main" xmlns="" id="{A96AEFC2-56E1-42C5-BC4C-FD825177E1BE}"/>
              </a:ext>
            </a:extLst>
          </p:cNvPr>
          <p:cNvSpPr txBox="1">
            <a:spLocks noChangeArrowheads="1"/>
          </p:cNvSpPr>
          <p:nvPr/>
        </p:nvSpPr>
        <p:spPr bwMode="auto">
          <a:xfrm flipH="1">
            <a:off x="11811000" y="1371600"/>
            <a:ext cx="121918" cy="15240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7" name="Straight Connector 6">
            <a:extLst>
              <a:ext uri="{FF2B5EF4-FFF2-40B4-BE49-F238E27FC236}">
                <a16:creationId xmlns:a16="http://schemas.microsoft.com/office/drawing/2014/main" xmlns="" id="{F60C0CC9-77C9-4D11-9C2F-903EDF477596}"/>
              </a:ext>
            </a:extLst>
          </p:cNvPr>
          <p:cNvCxnSpPr/>
          <p:nvPr/>
        </p:nvCxnSpPr>
        <p:spPr>
          <a:xfrm>
            <a:off x="10972800" y="1447800"/>
            <a:ext cx="685800" cy="0"/>
          </a:xfrm>
          <a:prstGeom prst="line">
            <a:avLst/>
          </a:prstGeom>
          <a:ln w="3175"/>
        </p:spPr>
        <p:style>
          <a:lnRef idx="1">
            <a:schemeClr val="dk1"/>
          </a:lnRef>
          <a:fillRef idx="0">
            <a:schemeClr val="dk1"/>
          </a:fillRef>
          <a:effectRef idx="0">
            <a:schemeClr val="dk1"/>
          </a:effectRef>
          <a:fontRef idx="minor">
            <a:schemeClr val="tx1"/>
          </a:fontRef>
        </p:style>
      </p:cxnSp>
      <p:graphicFrame>
        <p:nvGraphicFramePr>
          <p:cNvPr id="11" name="Table 10"/>
          <p:cNvGraphicFramePr>
            <a:graphicFrameLocks noGrp="1"/>
          </p:cNvGraphicFramePr>
          <p:nvPr/>
        </p:nvGraphicFramePr>
        <p:xfrm>
          <a:off x="1295400" y="6019800"/>
          <a:ext cx="2006600" cy="335280"/>
        </p:xfrm>
        <a:graphic>
          <a:graphicData uri="http://schemas.openxmlformats.org/drawingml/2006/table">
            <a:tbl>
              <a:tblPr/>
              <a:tblGrid>
                <a:gridCol w="2006600">
                  <a:extLst>
                    <a:ext uri="{9D8B030D-6E8A-4147-A177-3AD203B41FA5}">
                      <a16:colId xmlns:a16="http://schemas.microsoft.com/office/drawing/2014/main" xmlns="" val="20000"/>
                    </a:ext>
                  </a:extLst>
                </a:gridCol>
              </a:tblGrid>
              <a:tr h="161925">
                <a:tc>
                  <a:txBody>
                    <a:bodyPr/>
                    <a:lstStyle/>
                    <a:p>
                      <a:pPr algn="l" fontAlgn="b"/>
                      <a:endParaRPr lang="mn-MN" sz="1100" b="0" i="1"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161925">
                <a:tc>
                  <a:txBody>
                    <a:bodyPr/>
                    <a:lstStyle/>
                    <a:p>
                      <a:pPr algn="l" fontAlgn="ctr"/>
                      <a:r>
                        <a:rPr lang="mn-MN" sz="1100" b="0" i="1" u="none" strike="noStrike" dirty="0">
                          <a:latin typeface="Arial"/>
                        </a:rPr>
                        <a:t>    </a:t>
                      </a:r>
                      <a:r>
                        <a:rPr lang="mn-MN" sz="1100" b="0" i="1" u="none" strike="noStrike" dirty="0" smtClean="0">
                          <a:latin typeface="Arial"/>
                        </a:rPr>
                        <a:t>2 Дахин </a:t>
                      </a:r>
                      <a:r>
                        <a:rPr lang="mn-MN" sz="1100" b="0" i="1" u="none" strike="noStrike" dirty="0">
                          <a:latin typeface="Arial"/>
                        </a:rPr>
                        <a:t>их</a:t>
                      </a: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cxnSp>
        <p:nvCxnSpPr>
          <p:cNvPr id="4" name="Straight Connector 3"/>
          <p:cNvCxnSpPr/>
          <p:nvPr/>
        </p:nvCxnSpPr>
        <p:spPr>
          <a:xfrm>
            <a:off x="6019800" y="992187"/>
            <a:ext cx="0" cy="57896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 name="Rectangle 10"/>
          <p:cNvSpPr>
            <a:spLocks noChangeArrowheads="1"/>
          </p:cNvSpPr>
          <p:nvPr/>
        </p:nvSpPr>
        <p:spPr bwMode="auto">
          <a:xfrm>
            <a:off x="6656387" y="909935"/>
            <a:ext cx="4468813" cy="461665"/>
          </a:xfrm>
          <a:prstGeom prst="rect">
            <a:avLst/>
          </a:prstGeom>
          <a:noFill/>
          <a:ln w="9525">
            <a:noFill/>
            <a:miter lim="800000"/>
            <a:headEnd/>
            <a:tailEnd/>
          </a:ln>
        </p:spPr>
        <p:txBody>
          <a:bodyPr wrap="square">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a:t>
            </a:r>
            <a:r>
              <a:rPr lang="mn-MN" altLang="en-US" sz="1200" b="1"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боловсролын түвшнээр</a:t>
            </a:r>
            <a:r>
              <a:rPr lang="en-US" altLang="en-US" sz="1200"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 </a:t>
            </a:r>
            <a:r>
              <a:rPr lang="mn-MN" altLang="en-US" sz="1200" dirty="0" smtClean="0">
                <a:solidFill>
                  <a:srgbClr val="000000"/>
                </a:solidFill>
                <a:latin typeface="Arial" pitchFamily="34" charset="0"/>
                <a:cs typeface="Arial" pitchFamily="34" charset="0"/>
              </a:rPr>
              <a:t>201</a:t>
            </a:r>
            <a:r>
              <a:rPr lang="en-US" altLang="en-US" sz="1200" dirty="0" smtClean="0">
                <a:solidFill>
                  <a:srgbClr val="000000"/>
                </a:solidFill>
                <a:latin typeface="Arial" pitchFamily="34" charset="0"/>
                <a:cs typeface="Arial" pitchFamily="34" charset="0"/>
              </a:rPr>
              <a:t>8</a:t>
            </a:r>
            <a:r>
              <a:rPr lang="mn-MN" altLang="en-US" sz="1200" dirty="0" smtClean="0">
                <a:solidFill>
                  <a:srgbClr val="000000"/>
                </a:solidFill>
                <a:latin typeface="Arial" pitchFamily="34" charset="0"/>
                <a:cs typeface="Arial" pitchFamily="34" charset="0"/>
              </a:rPr>
              <a:t> оны </a:t>
            </a:r>
            <a:r>
              <a:rPr lang="en-US" altLang="en-US" sz="1200" dirty="0" smtClean="0">
                <a:solidFill>
                  <a:srgbClr val="000000"/>
                </a:solidFill>
                <a:latin typeface="Arial" pitchFamily="34" charset="0"/>
                <a:cs typeface="Arial" pitchFamily="34" charset="0"/>
              </a:rPr>
              <a:t>6 </a:t>
            </a:r>
            <a:r>
              <a:rPr lang="mn-MN" altLang="en-US" sz="1200" dirty="0" smtClean="0">
                <a:solidFill>
                  <a:srgbClr val="000000"/>
                </a:solidFill>
                <a:latin typeface="Arial" pitchFamily="34" charset="0"/>
                <a:cs typeface="Arial" pitchFamily="34" charset="0"/>
              </a:rPr>
              <a:t>дугаар </a:t>
            </a:r>
            <a:r>
              <a:rPr lang="mn-MN" altLang="en-US" sz="1200" dirty="0">
                <a:solidFill>
                  <a:srgbClr val="000000"/>
                </a:solidFill>
                <a:latin typeface="Arial" pitchFamily="34" charset="0"/>
                <a:cs typeface="Arial" pitchFamily="34" charset="0"/>
              </a:rPr>
              <a:t>сарын эцэст</a:t>
            </a:r>
            <a:r>
              <a:rPr lang="en-US" altLang="en-US" sz="1200" dirty="0">
                <a:solidFill>
                  <a:srgbClr val="000000"/>
                </a:solidFill>
                <a:latin typeface="Arial" pitchFamily="34" charset="0"/>
                <a:cs typeface="Arial" pitchFamily="34" charset="0"/>
              </a:rPr>
              <a:t>,</a:t>
            </a:r>
            <a:r>
              <a:rPr lang="mn-MN" altLang="en-US" sz="1200" dirty="0">
                <a:solidFill>
                  <a:srgbClr val="000000"/>
                </a:solidFill>
                <a:latin typeface="Arial" pitchFamily="34" charset="0"/>
                <a:cs typeface="Arial" pitchFamily="34" charset="0"/>
              </a:rPr>
              <a:t> хувиар</a:t>
            </a:r>
            <a:endParaRPr lang="en-US" altLang="en-US" sz="1200" dirty="0">
              <a:solidFill>
                <a:srgbClr val="000000"/>
              </a:solidFill>
              <a:latin typeface="Arial" pitchFamily="34" charset="0"/>
              <a:cs typeface="Arial" pitchFamily="34" charset="0"/>
            </a:endParaRPr>
          </a:p>
        </p:txBody>
      </p:sp>
      <p:sp>
        <p:nvSpPr>
          <p:cNvPr id="8" name="Rectangle 10"/>
          <p:cNvSpPr>
            <a:spLocks noChangeArrowheads="1"/>
          </p:cNvSpPr>
          <p:nvPr/>
        </p:nvSpPr>
        <p:spPr bwMode="auto">
          <a:xfrm>
            <a:off x="1741488" y="885825"/>
            <a:ext cx="3135312" cy="461962"/>
          </a:xfrm>
          <a:prstGeom prst="rect">
            <a:avLst/>
          </a:prstGeom>
          <a:noFill/>
          <a:ln w="9525">
            <a:noFill/>
            <a:miter lim="800000"/>
            <a:headEnd/>
            <a:tailEnd/>
          </a:ln>
        </p:spPr>
        <p:txBody>
          <a:bodyPr>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  </a:t>
            </a:r>
            <a:endParaRPr lang="mn-MN" altLang="en-US" sz="1200" b="1" dirty="0">
              <a:solidFill>
                <a:srgbClr val="000000"/>
              </a:solidFill>
              <a:latin typeface="Arial" pitchFamily="34" charset="0"/>
              <a:cs typeface="Arial" pitchFamily="34" charset="0"/>
            </a:endParaRPr>
          </a:p>
          <a:p>
            <a:pPr algn="ctr"/>
            <a:r>
              <a:rPr lang="mn-MN" altLang="en-US" sz="1200" dirty="0" smtClean="0">
                <a:solidFill>
                  <a:srgbClr val="000000"/>
                </a:solidFill>
                <a:latin typeface="Arial" pitchFamily="34" charset="0"/>
                <a:cs typeface="Arial" pitchFamily="34" charset="0"/>
              </a:rPr>
              <a:t>сарын эцэст </a:t>
            </a:r>
            <a:endParaRPr lang="en-US" altLang="en-US" sz="1200" dirty="0">
              <a:solidFill>
                <a:srgbClr val="000000"/>
              </a:solidFill>
              <a:latin typeface="Arial" pitchFamily="34" charset="0"/>
              <a:cs typeface="Arial" pitchFamily="34" charset="0"/>
            </a:endParaRPr>
          </a:p>
        </p:txBody>
      </p:sp>
      <p:pic>
        <p:nvPicPr>
          <p:cNvPr id="15" name="Picture 1"/>
          <p:cNvPicPr>
            <a:picLocks noChangeAspect="1"/>
          </p:cNvPicPr>
          <p:nvPr/>
        </p:nvPicPr>
        <p:blipFill>
          <a:blip r:embed="rId2" cstate="print"/>
          <a:srcRect/>
          <a:stretch>
            <a:fillRect/>
          </a:stretch>
        </p:blipFill>
        <p:spPr bwMode="auto">
          <a:xfrm>
            <a:off x="1295400" y="1524000"/>
            <a:ext cx="4038600" cy="5159384"/>
          </a:xfrm>
          <a:prstGeom prst="rect">
            <a:avLst/>
          </a:prstGeom>
          <a:noFill/>
          <a:ln w="9525">
            <a:noFill/>
            <a:miter lim="800000"/>
            <a:headEnd/>
            <a:tailEnd/>
          </a:ln>
        </p:spPr>
      </p:pic>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a:t>
            </a:r>
            <a:r>
              <a:rPr lang="mn-MN" sz="1400" b="1" dirty="0" smtClean="0">
                <a:solidFill>
                  <a:schemeClr val="bg1"/>
                </a:solidFill>
                <a:latin typeface="Arial" pitchFamily="34" charset="0"/>
                <a:cs typeface="Arial" pitchFamily="34" charset="0"/>
              </a:rPr>
              <a:t>Аймгийн </a:t>
            </a:r>
            <a:r>
              <a:rPr lang="mn-MN" sz="1400" b="1" dirty="0">
                <a:solidFill>
                  <a:schemeClr val="bg1"/>
                </a:solidFill>
                <a:latin typeface="Arial" pitchFamily="34" charset="0"/>
                <a:cs typeface="Arial" pitchFamily="34" charset="0"/>
              </a:rPr>
              <a:t>хэмжээнд бүртгэлтэй ажилгүй иргэдийн </a:t>
            </a:r>
            <a:r>
              <a:rPr lang="en-US" sz="1400" b="1" dirty="0" smtClean="0">
                <a:solidFill>
                  <a:schemeClr val="bg1"/>
                </a:solidFill>
                <a:latin typeface="Arial" pitchFamily="34" charset="0"/>
                <a:cs typeface="Arial" pitchFamily="34" charset="0"/>
              </a:rPr>
              <a:t>59</a:t>
            </a:r>
            <a:r>
              <a:rPr lang="mn-MN" sz="1400" b="1" dirty="0" smtClean="0">
                <a:solidFill>
                  <a:schemeClr val="bg1"/>
                </a:solidFill>
                <a:latin typeface="Arial" pitchFamily="34" charset="0"/>
                <a:cs typeface="Arial" pitchFamily="34" charset="0"/>
              </a:rPr>
              <a:t>.</a:t>
            </a:r>
            <a:r>
              <a:rPr lang="en-US" sz="1400" b="1" dirty="0" smtClean="0">
                <a:solidFill>
                  <a:schemeClr val="bg1"/>
                </a:solidFill>
                <a:latin typeface="Arial" pitchFamily="34" charset="0"/>
                <a:cs typeface="Arial" pitchFamily="34" charset="0"/>
              </a:rPr>
              <a:t>2 </a:t>
            </a:r>
            <a:r>
              <a:rPr lang="mn-MN" sz="1400" b="1" dirty="0" smtClean="0">
                <a:solidFill>
                  <a:schemeClr val="bg1"/>
                </a:solidFill>
                <a:latin typeface="Arial" pitchFamily="34" charset="0"/>
                <a:cs typeface="Arial" pitchFamily="34" charset="0"/>
              </a:rPr>
              <a:t>хувийг </a:t>
            </a:r>
            <a:r>
              <a:rPr lang="mn-MN" sz="1400" b="1" dirty="0">
                <a:solidFill>
                  <a:schemeClr val="bg1"/>
                </a:solidFill>
                <a:latin typeface="Arial" pitchFamily="34" charset="0"/>
                <a:cs typeface="Arial" pitchFamily="34" charset="0"/>
              </a:rPr>
              <a:t>15-34 насны залуучууд эзэлж байна.</a:t>
            </a:r>
            <a:endParaRPr lang="en-US" sz="1400" b="1" dirty="0">
              <a:solidFill>
                <a:schemeClr val="bg1"/>
              </a:solidFill>
              <a:latin typeface="Arial" pitchFamily="34" charset="0"/>
              <a:cs typeface="Arial" pitchFamily="34" charset="0"/>
            </a:endParaRPr>
          </a:p>
        </p:txBody>
      </p:sp>
      <p:sp>
        <p:nvSpPr>
          <p:cNvPr id="17" name="Rectangle 13"/>
          <p:cNvSpPr>
            <a:spLocks noChangeArrowheads="1"/>
          </p:cNvSpPr>
          <p:nvPr/>
        </p:nvSpPr>
        <p:spPr bwMode="auto">
          <a:xfrm>
            <a:off x="4343400" y="1600200"/>
            <a:ext cx="1370012" cy="46166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400" b="1" dirty="0" smtClean="0">
                <a:solidFill>
                  <a:srgbClr val="00329B"/>
                </a:solidFill>
                <a:latin typeface="Arial" pitchFamily="34" charset="0"/>
                <a:cs typeface="Arial" pitchFamily="34" charset="0"/>
              </a:rPr>
              <a:t>1370</a:t>
            </a:r>
          </a:p>
        </p:txBody>
      </p:sp>
      <p:sp>
        <p:nvSpPr>
          <p:cNvPr id="18" name="Rectangle 13"/>
          <p:cNvSpPr>
            <a:spLocks noChangeArrowheads="1"/>
          </p:cNvSpPr>
          <p:nvPr/>
        </p:nvSpPr>
        <p:spPr bwMode="auto">
          <a:xfrm>
            <a:off x="4343400" y="2514600"/>
            <a:ext cx="1370013"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itchFamily="34" charset="0"/>
                <a:cs typeface="Arial" pitchFamily="34" charset="0"/>
              </a:rPr>
              <a:t>1265</a:t>
            </a:r>
            <a:endParaRPr lang="mn-MN" altLang="en-US" sz="2800" b="1" dirty="0">
              <a:solidFill>
                <a:srgbClr val="00329B"/>
              </a:solidFill>
              <a:latin typeface="Arial" pitchFamily="34" charset="0"/>
              <a:cs typeface="Arial" pitchFamily="34" charset="0"/>
            </a:endParaRPr>
          </a:p>
        </p:txBody>
      </p:sp>
      <p:sp>
        <p:nvSpPr>
          <p:cNvPr id="19" name="Rectangle 13"/>
          <p:cNvSpPr>
            <a:spLocks noChangeArrowheads="1"/>
          </p:cNvSpPr>
          <p:nvPr/>
        </p:nvSpPr>
        <p:spPr bwMode="auto">
          <a:xfrm>
            <a:off x="4191000" y="3505200"/>
            <a:ext cx="1612900" cy="5847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itchFamily="34" charset="0"/>
                <a:cs typeface="Arial" pitchFamily="34" charset="0"/>
              </a:rPr>
              <a:t>503</a:t>
            </a:r>
            <a:endParaRPr lang="mn-MN" altLang="en-US" sz="3200" b="1" dirty="0">
              <a:solidFill>
                <a:srgbClr val="00329B"/>
              </a:solidFill>
              <a:latin typeface="Arial" pitchFamily="34" charset="0"/>
              <a:cs typeface="Arial" pitchFamily="34" charset="0"/>
            </a:endParaRPr>
          </a:p>
        </p:txBody>
      </p:sp>
      <p:sp>
        <p:nvSpPr>
          <p:cNvPr id="20" name="Rectangle 13"/>
          <p:cNvSpPr>
            <a:spLocks noChangeArrowheads="1"/>
          </p:cNvSpPr>
          <p:nvPr/>
        </p:nvSpPr>
        <p:spPr bwMode="auto">
          <a:xfrm>
            <a:off x="1752600" y="1719262"/>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2017 VI</a:t>
            </a:r>
            <a:endParaRPr lang="mn-MN" altLang="en-US" sz="1100" b="1" dirty="0">
              <a:solidFill>
                <a:schemeClr val="bg1"/>
              </a:solidFill>
              <a:latin typeface="Arial" pitchFamily="34" charset="0"/>
              <a:cs typeface="Arial" pitchFamily="34" charset="0"/>
            </a:endParaRPr>
          </a:p>
        </p:txBody>
      </p:sp>
      <p:sp>
        <p:nvSpPr>
          <p:cNvPr id="21" name="Rectangle 13"/>
          <p:cNvSpPr>
            <a:spLocks noChangeArrowheads="1"/>
          </p:cNvSpPr>
          <p:nvPr/>
        </p:nvSpPr>
        <p:spPr bwMode="auto">
          <a:xfrm>
            <a:off x="1752600"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2018 VI</a:t>
            </a:r>
            <a:endParaRPr lang="mn-MN" altLang="en-US" sz="11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2018 VI</a:t>
            </a:r>
            <a:endParaRPr lang="mn-MN" altLang="en-US" sz="1100" b="1" dirty="0">
              <a:solidFill>
                <a:schemeClr val="bg1"/>
              </a:solidFill>
              <a:latin typeface="Arial" pitchFamily="34" charset="0"/>
              <a:cs typeface="Arial" pitchFamily="34" charset="0"/>
            </a:endParaRPr>
          </a:p>
        </p:txBody>
      </p:sp>
      <p:pic>
        <p:nvPicPr>
          <p:cNvPr id="55297"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1143000" y="838200"/>
            <a:ext cx="685800" cy="685800"/>
          </a:xfrm>
          <a:prstGeom prst="rect">
            <a:avLst/>
          </a:prstGeom>
          <a:noFill/>
        </p:spPr>
      </p:pic>
      <p:pic>
        <p:nvPicPr>
          <p:cNvPr id="24"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6096000" y="838200"/>
            <a:ext cx="685800" cy="685800"/>
          </a:xfrm>
          <a:prstGeom prst="rect">
            <a:avLst/>
          </a:prstGeom>
          <a:noFill/>
        </p:spPr>
      </p:pic>
      <p:pic>
        <p:nvPicPr>
          <p:cNvPr id="23" name="Picture 22"/>
          <p:cNvPicPr/>
          <p:nvPr/>
        </p:nvPicPr>
        <p:blipFill>
          <a:blip r:embed="rId4" cstate="print"/>
          <a:srcRect/>
          <a:stretch>
            <a:fillRect/>
          </a:stretch>
        </p:blipFill>
        <p:spPr bwMode="auto">
          <a:xfrm>
            <a:off x="6324600" y="1752600"/>
            <a:ext cx="5257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38862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3276600"/>
            <a:ext cx="685800" cy="685800"/>
          </a:xfrm>
          <a:prstGeom prst="rect">
            <a:avLst/>
          </a:prstGeom>
          <a:noFill/>
        </p:spPr>
      </p:pic>
      <p:sp>
        <p:nvSpPr>
          <p:cNvPr id="29697" name="Rectangle 1"/>
          <p:cNvSpPr>
            <a:spLocks noChangeArrowheads="1"/>
          </p:cNvSpPr>
          <p:nvPr/>
        </p:nvSpPr>
        <p:spPr bwMode="auto">
          <a:xfrm>
            <a:off x="1524000" y="653534"/>
            <a:ext cx="4267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зарлага</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сая</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төгрө</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г</a:t>
            </a:r>
            <a:endParaRPr kumimoji="0" lang="mn-MN"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6705600" y="700445"/>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орлого</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төрлөөр</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хувиар</a:t>
            </a:r>
            <a:endParaRPr kumimoji="0" lang="mn-MN" sz="160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1143000" y="4191001"/>
            <a:ext cx="480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err="1" smtClean="0">
                <a:latin typeface="Arial" pitchFamily="34" charset="0"/>
                <a:cs typeface="Arial" pitchFamily="34" charset="0"/>
              </a:rPr>
              <a:t>Аймгийн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хэмжээгээр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сангаас</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эхний хагас жилд 10.</a:t>
            </a:r>
            <a:r>
              <a:rPr lang="en-US" sz="2000" dirty="0" smtClean="0">
                <a:latin typeface="Arial" pitchFamily="34" charset="0"/>
                <a:cs typeface="Arial" pitchFamily="34" charset="0"/>
              </a:rPr>
              <a:t>5 </a:t>
            </a:r>
            <a:r>
              <a:rPr lang="en-US" sz="2000" dirty="0" err="1" smtClean="0">
                <a:latin typeface="Arial" pitchFamily="34" charset="0"/>
                <a:cs typeface="Arial" pitchFamily="34" charset="0"/>
              </a:rPr>
              <a:t>мянган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хүнд</a:t>
            </a:r>
            <a:r>
              <a:rPr lang="en-US" sz="2000" dirty="0" smtClean="0">
                <a:latin typeface="Arial" pitchFamily="34" charset="0"/>
                <a:cs typeface="Arial" pitchFamily="34" charset="0"/>
              </a:rPr>
              <a:t> 20</a:t>
            </a:r>
            <a:r>
              <a:rPr lang="mn-MN" sz="2000" dirty="0" smtClean="0">
                <a:latin typeface="Arial" pitchFamily="34" charset="0"/>
                <a:cs typeface="Arial" pitchFamily="34" charset="0"/>
              </a:rPr>
              <a:t>.</a:t>
            </a:r>
            <a:r>
              <a:rPr lang="en-US" sz="2000" dirty="0" smtClean="0">
                <a:latin typeface="Arial" pitchFamily="34" charset="0"/>
                <a:cs typeface="Arial" pitchFamily="34" charset="0"/>
              </a:rPr>
              <a:t>9 </a:t>
            </a:r>
            <a:r>
              <a:rPr lang="en-US" sz="2000" dirty="0" err="1" smtClean="0">
                <a:latin typeface="Arial" pitchFamily="34" charset="0"/>
                <a:cs typeface="Arial" pitchFamily="34" charset="0"/>
              </a:rPr>
              <a:t>тэр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тэтгэвэр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тэтгэмж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олгож</a:t>
            </a:r>
            <a:r>
              <a:rPr lang="en-US" sz="2000" dirty="0" smtClean="0">
                <a:latin typeface="Arial" pitchFamily="34" charset="0"/>
                <a:cs typeface="Arial" pitchFamily="34" charset="0"/>
              </a:rPr>
              <a:t>, 8</a:t>
            </a:r>
            <a:r>
              <a:rPr lang="mn-MN" sz="2000" dirty="0" smtClean="0">
                <a:latin typeface="Arial" pitchFamily="34" charset="0"/>
                <a:cs typeface="Arial" pitchFamily="34" charset="0"/>
              </a:rPr>
              <a:t>.</a:t>
            </a:r>
            <a:r>
              <a:rPr lang="en-US" sz="2000" dirty="0" smtClean="0">
                <a:latin typeface="Arial" pitchFamily="34" charset="0"/>
                <a:cs typeface="Arial" pitchFamily="34" charset="0"/>
              </a:rPr>
              <a:t>2 </a:t>
            </a:r>
            <a:r>
              <a:rPr lang="en-US" sz="2000" dirty="0" err="1" smtClean="0">
                <a:latin typeface="Arial" pitchFamily="34" charset="0"/>
                <a:cs typeface="Arial" pitchFamily="34" charset="0"/>
              </a:rPr>
              <a:t>тэр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шимтгэлийн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орлогыг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төвлөрүүл</a:t>
            </a:r>
            <a:r>
              <a:rPr lang="mn-MN" sz="2000" dirty="0" smtClean="0">
                <a:latin typeface="Arial" pitchFamily="34" charset="0"/>
                <a:cs typeface="Arial" pitchFamily="34" charset="0"/>
              </a:rPr>
              <a:t>с</a:t>
            </a:r>
            <a:r>
              <a:rPr lang="en-US" sz="2000" dirty="0" err="1" smtClean="0">
                <a:latin typeface="Arial" pitchFamily="34" charset="0"/>
                <a:cs typeface="Arial" pitchFamily="34" charset="0"/>
              </a:rPr>
              <a:t>эн</a:t>
            </a:r>
            <a:r>
              <a:rPr lang="mn-MN" sz="2000" dirty="0" smtClean="0">
                <a:latin typeface="Arial" pitchFamily="34" charset="0"/>
                <a:cs typeface="Arial" pitchFamily="34" charset="0"/>
              </a:rPr>
              <a:t> байна. </a:t>
            </a:r>
          </a:p>
        </p:txBody>
      </p:sp>
      <p:sp>
        <p:nvSpPr>
          <p:cNvPr id="29700" name="Rectangle 4"/>
          <p:cNvSpPr>
            <a:spLocks noChangeArrowheads="1"/>
          </p:cNvSpPr>
          <p:nvPr/>
        </p:nvSpPr>
        <p:spPr bwMode="auto">
          <a:xfrm>
            <a:off x="6553200" y="4191002"/>
            <a:ext cx="5105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US" sz="2000" dirty="0" err="1" smtClean="0">
                <a:latin typeface="Arial" pitchFamily="34" charset="0"/>
                <a:cs typeface="Arial" pitchFamily="34" charset="0"/>
              </a:rPr>
              <a:t>Эхний</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хагас жилд  </a:t>
            </a:r>
            <a:r>
              <a:rPr lang="en-US" sz="2000" dirty="0" smtClean="0">
                <a:latin typeface="Arial" pitchFamily="34" charset="0"/>
                <a:cs typeface="Arial" pitchFamily="34" charset="0"/>
              </a:rPr>
              <a:t>8321 </a:t>
            </a:r>
            <a:r>
              <a:rPr lang="en-US" sz="2000" dirty="0" err="1" smtClean="0">
                <a:latin typeface="Arial" pitchFamily="34" charset="0"/>
                <a:cs typeface="Arial" pitchFamily="34" charset="0"/>
              </a:rPr>
              <a:t>хүн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хамрагдсаны</a:t>
            </a:r>
            <a:r>
              <a:rPr lang="en-US" sz="2000" dirty="0" smtClean="0">
                <a:latin typeface="Arial" pitchFamily="34" charset="0"/>
                <a:cs typeface="Arial" pitchFamily="34" charset="0"/>
              </a:rPr>
              <a:t> 7430 </a:t>
            </a:r>
            <a:r>
              <a:rPr lang="en-US" sz="2000" dirty="0" err="1" smtClean="0">
                <a:latin typeface="Arial" pitchFamily="34" charset="0"/>
                <a:cs typeface="Arial" pitchFamily="34" charset="0"/>
              </a:rPr>
              <a:t>буюу</a:t>
            </a:r>
            <a:r>
              <a:rPr lang="en-US" sz="2000" dirty="0" smtClean="0">
                <a:latin typeface="Arial" pitchFamily="34" charset="0"/>
                <a:cs typeface="Arial" pitchFamily="34" charset="0"/>
              </a:rPr>
              <a:t> 89</a:t>
            </a:r>
            <a:r>
              <a:rPr lang="mn-MN" sz="2000" dirty="0" smtClean="0">
                <a:latin typeface="Arial" pitchFamily="34" charset="0"/>
                <a:cs typeface="Arial" pitchFamily="34" charset="0"/>
              </a:rPr>
              <a:t>.</a:t>
            </a:r>
            <a:r>
              <a:rPr lang="en-US" sz="2000" dirty="0" smtClean="0">
                <a:latin typeface="Arial" pitchFamily="34" charset="0"/>
                <a:cs typeface="Arial" pitchFamily="34" charset="0"/>
              </a:rPr>
              <a:t>3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төсөвт</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байгууллаг</a:t>
            </a:r>
            <a:r>
              <a:rPr lang="mn-MN" sz="2000" dirty="0" smtClean="0">
                <a:latin typeface="Arial" pitchFamily="34" charset="0"/>
                <a:cs typeface="Arial" pitchFamily="34" charset="0"/>
              </a:rPr>
              <a:t>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ААНэгж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байгууллагын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даатгуулагч</a:t>
            </a:r>
            <a:r>
              <a:rPr lang="mn-MN" sz="2000" dirty="0" smtClean="0">
                <a:latin typeface="Arial" pitchFamily="34" charset="0"/>
                <a:cs typeface="Arial" pitchFamily="34" charset="0"/>
              </a:rPr>
              <a:t>, </a:t>
            </a:r>
            <a:r>
              <a:rPr lang="en-US" sz="2000" dirty="0" smtClean="0">
                <a:latin typeface="Arial" pitchFamily="34" charset="0"/>
                <a:cs typeface="Arial" pitchFamily="34" charset="0"/>
              </a:rPr>
              <a:t>891</a:t>
            </a:r>
            <a:r>
              <a:rPr lang="mn-MN" sz="2000" dirty="0" smtClean="0">
                <a:latin typeface="Arial" pitchFamily="34" charset="0"/>
                <a:cs typeface="Arial" pitchFamily="34" charset="0"/>
              </a:rPr>
              <a:t> иргэн буюу </a:t>
            </a:r>
            <a:r>
              <a:rPr lang="en-US" sz="2000" dirty="0" smtClean="0">
                <a:latin typeface="Arial" pitchFamily="34" charset="0"/>
                <a:cs typeface="Arial" pitchFamily="34" charset="0"/>
              </a:rPr>
              <a:t>10.7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дурын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байна</a:t>
            </a:r>
            <a:r>
              <a:rPr lang="mn-MN" sz="2000" dirty="0" smtClean="0">
                <a:latin typeface="Arial" pitchFamily="34" charset="0"/>
                <a:cs typeface="Arial" pitchFamily="34" charset="0"/>
              </a:rPr>
              <a:t>. </a:t>
            </a:r>
            <a:r>
              <a:rPr kumimoji="0" lang="mn-MN"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Chart 13"/>
          <p:cNvGraphicFramePr/>
          <p:nvPr/>
        </p:nvGraphicFramePr>
        <p:xfrm>
          <a:off x="1143000" y="1371600"/>
          <a:ext cx="4866849" cy="2231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6934200" y="1371600"/>
          <a:ext cx="4267200" cy="2362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47244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4191000"/>
            <a:ext cx="685800" cy="685800"/>
          </a:xfrm>
          <a:prstGeom prst="rect">
            <a:avLst/>
          </a:prstGeom>
          <a:noFill/>
        </p:spPr>
      </p:pic>
      <p:sp>
        <p:nvSpPr>
          <p:cNvPr id="29697" name="Rectangle 1"/>
          <p:cNvSpPr>
            <a:spLocks noChangeArrowheads="1"/>
          </p:cNvSpPr>
          <p:nvPr/>
        </p:nvSpPr>
        <p:spPr bwMode="auto">
          <a:xfrm>
            <a:off x="1371600" y="730479"/>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dirty="0" err="1" smtClean="0">
                <a:latin typeface="Arial" pitchFamily="34" charset="0"/>
                <a:cs typeface="Arial" pitchFamily="34" charset="0"/>
              </a:rPr>
              <a:t>Халамжийн</a:t>
            </a:r>
            <a:r>
              <a:rPr lang="en-US" dirty="0" smtClean="0">
                <a:latin typeface="Arial" pitchFamily="34" charset="0"/>
                <a:cs typeface="Arial" pitchFamily="34" charset="0"/>
              </a:rPr>
              <a:t> </a:t>
            </a:r>
            <a:r>
              <a:rPr lang="en-US" dirty="0" err="1" smtClean="0">
                <a:latin typeface="Arial" pitchFamily="34" charset="0"/>
                <a:cs typeface="Arial" pitchFamily="34" charset="0"/>
              </a:rPr>
              <a:t>сангийн</a:t>
            </a:r>
            <a:r>
              <a:rPr lang="en-US" dirty="0" smtClean="0">
                <a:latin typeface="Arial" pitchFamily="34" charset="0"/>
                <a:cs typeface="Arial" pitchFamily="34" charset="0"/>
              </a:rPr>
              <a:t> </a:t>
            </a:r>
            <a:r>
              <a:rPr lang="en-US" dirty="0" err="1" smtClean="0">
                <a:latin typeface="Arial" pitchFamily="34" charset="0"/>
                <a:cs typeface="Arial" pitchFamily="34" charset="0"/>
              </a:rPr>
              <a:t>зарцуулалт</a:t>
            </a:r>
            <a:r>
              <a:rPr lang="en-US" dirty="0" smtClean="0">
                <a:latin typeface="Arial" pitchFamily="34" charset="0"/>
                <a:cs typeface="Arial" pitchFamily="34" charset="0"/>
              </a:rPr>
              <a:t> </a:t>
            </a:r>
            <a:endParaRPr lang="mn-MN" dirty="0" smtClean="0">
              <a:latin typeface="Arial" pitchFamily="34" charset="0"/>
              <a:cs typeface="Arial" pitchFamily="34" charset="0"/>
            </a:endParaRPr>
          </a:p>
          <a:p>
            <a:pPr algn="ctr" fontAlgn="base">
              <a:spcBef>
                <a:spcPct val="0"/>
              </a:spcBef>
              <a:spcAft>
                <a:spcPct val="0"/>
              </a:spcAft>
            </a:pPr>
            <a:r>
              <a:rPr lang="mn-MN" sz="1400" dirty="0" smtClean="0">
                <a:latin typeface="Arial" pitchFamily="34" charset="0"/>
                <a:cs typeface="Arial" pitchFamily="34" charset="0"/>
              </a:rPr>
              <a:t>/</a:t>
            </a:r>
            <a:r>
              <a:rPr lang="en-US" sz="1400" dirty="0" err="1" smtClean="0">
                <a:latin typeface="Arial" pitchFamily="34" charset="0"/>
                <a:cs typeface="Arial" pitchFamily="34" charset="0"/>
              </a:rPr>
              <a:t>сая</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төгрөг</a:t>
            </a:r>
            <a:r>
              <a:rPr lang="mn-MN" sz="1400" dirty="0" smtClean="0">
                <a:latin typeface="Arial" pitchFamily="34" charset="0"/>
                <a:cs typeface="Arial" pitchFamily="34" charset="0"/>
              </a:rPr>
              <a:t>/</a:t>
            </a:r>
            <a:endParaRPr kumimoji="0" lang="mn-MN" sz="140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6400800" y="1069777"/>
            <a:ext cx="533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algn="just" fontAlgn="base">
              <a:spcBef>
                <a:spcPct val="0"/>
              </a:spcBef>
              <a:spcAft>
                <a:spcPct val="0"/>
              </a:spcAft>
            </a:pPr>
            <a:r>
              <a:rPr lang="en-US" sz="2000" dirty="0" err="1" smtClean="0">
                <a:latin typeface="Arial" pitchFamily="34" charset="0"/>
                <a:cs typeface="Arial" pitchFamily="34" charset="0"/>
              </a:rPr>
              <a:t>Халамжийн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сангийн</a:t>
            </a:r>
            <a:r>
              <a:rPr lang="mn-MN" sz="2000" dirty="0" smtClean="0">
                <a:latin typeface="Arial" pitchFamily="34" charset="0"/>
                <a:cs typeface="Arial" pitchFamily="34" charset="0"/>
              </a:rPr>
              <a:t> сангийн үйл ажиллагааны эхний хагас жилийн мэдээгээр Халамжийн тэтгэвэр 1648 хүнд 1467.4 сая төгрөг, нөхцөлд мөнгөн тэтгэмж, нийгмийн халамжийн үйлчилгээ болон хөнгөлөлт 10413 хүнд 3776.4 сая төгрөг нийт 12061 хүнд 5243.8 сая төгрөгийн тэтгэвэр, тэтгэмж, хөнгөлөлтийг үзүүлсэн байна. </a:t>
            </a: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Chart 9"/>
          <p:cNvGraphicFramePr/>
          <p:nvPr/>
        </p:nvGraphicFramePr>
        <p:xfrm>
          <a:off x="1143000" y="1371600"/>
          <a:ext cx="4953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flipH="1">
            <a:off x="5943600" y="1066800"/>
            <a:ext cx="5664" cy="551519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p:cNvPicPr>
          <p:nvPr/>
        </p:nvPicPr>
        <p:blipFill>
          <a:blip r:embed="rId2" cstate="print"/>
          <a:srcRect/>
          <a:stretch>
            <a:fillRect/>
          </a:stretch>
        </p:blipFill>
        <p:spPr bwMode="auto">
          <a:xfrm>
            <a:off x="1219200" y="911690"/>
            <a:ext cx="4564062" cy="5946310"/>
          </a:xfrm>
          <a:prstGeom prst="rect">
            <a:avLst/>
          </a:prstGeom>
          <a:noFill/>
          <a:ln w="9525">
            <a:noFill/>
            <a:miter lim="800000"/>
            <a:headEnd/>
            <a:tailEnd/>
          </a:ln>
        </p:spPr>
      </p:pic>
      <p:pic>
        <p:nvPicPr>
          <p:cNvPr id="12" name="Picture 1"/>
          <p:cNvPicPr>
            <a:picLocks noChangeAspect="1"/>
          </p:cNvPicPr>
          <p:nvPr/>
        </p:nvPicPr>
        <p:blipFill>
          <a:blip r:embed="rId3" cstate="print"/>
          <a:srcRect/>
          <a:stretch>
            <a:fillRect/>
          </a:stretch>
        </p:blipFill>
        <p:spPr bwMode="auto">
          <a:xfrm>
            <a:off x="6663639" y="866990"/>
            <a:ext cx="4251134" cy="571500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4" name="Rectangle 13"/>
          <p:cNvSpPr>
            <a:spLocks noChangeArrowheads="1"/>
          </p:cNvSpPr>
          <p:nvPr/>
        </p:nvSpPr>
        <p:spPr bwMode="auto">
          <a:xfrm>
            <a:off x="1401762" y="1807368"/>
            <a:ext cx="1066800" cy="261938"/>
          </a:xfrm>
          <a:prstGeom prst="rect">
            <a:avLst/>
          </a:prstGeom>
          <a:noFill/>
          <a:ln w="9525">
            <a:noFill/>
            <a:miter lim="800000"/>
            <a:headEnd/>
            <a:tailEnd/>
          </a:ln>
        </p:spPr>
        <p:txBody>
          <a:bodyPr wrap="square">
            <a:spAutoFit/>
          </a:bodyPr>
          <a:lstStyle/>
          <a:p>
            <a:pPr algn="ctr" fontAlgn="b"/>
            <a:r>
              <a:rPr lang="en-US" altLang="en-US" sz="1100" b="1" dirty="0" smtClean="0">
                <a:solidFill>
                  <a:schemeClr val="bg1"/>
                </a:solidFill>
                <a:latin typeface="Arial" pitchFamily="34" charset="0"/>
              </a:rPr>
              <a:t>201</a:t>
            </a:r>
            <a:r>
              <a:rPr lang="en-US" altLang="en-US" sz="1100" b="1" dirty="0">
                <a:solidFill>
                  <a:schemeClr val="bg1"/>
                </a:solidFill>
                <a:latin typeface="Arial" pitchFamily="34" charset="0"/>
              </a:rPr>
              <a:t>6</a:t>
            </a:r>
            <a:r>
              <a:rPr lang="en-US" altLang="en-US" sz="1100" b="1" dirty="0" smtClean="0">
                <a:solidFill>
                  <a:schemeClr val="bg1"/>
                </a:solidFill>
                <a:latin typeface="Arial" pitchFamily="34" charset="0"/>
              </a:rPr>
              <a:t> VI</a:t>
            </a:r>
            <a:endParaRPr lang="mn-MN" altLang="en-US" sz="1100" b="1" dirty="0">
              <a:solidFill>
                <a:schemeClr val="bg1"/>
              </a:solidFill>
              <a:latin typeface="Arial" pitchFamily="34" charset="0"/>
            </a:endParaRPr>
          </a:p>
        </p:txBody>
      </p:sp>
      <p:sp>
        <p:nvSpPr>
          <p:cNvPr id="15" name="Rectangle 13"/>
          <p:cNvSpPr>
            <a:spLocks noChangeArrowheads="1"/>
          </p:cNvSpPr>
          <p:nvPr/>
        </p:nvSpPr>
        <p:spPr bwMode="auto">
          <a:xfrm>
            <a:off x="1417638" y="3483708"/>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en-US" altLang="en-US" sz="1100" b="1" dirty="0">
                <a:solidFill>
                  <a:schemeClr val="bg1"/>
                </a:solidFill>
                <a:latin typeface="Arial" pitchFamily="34" charset="0"/>
              </a:rPr>
              <a:t>7</a:t>
            </a:r>
            <a:r>
              <a:rPr lang="en-US" altLang="en-US" sz="1100" b="1" dirty="0" smtClean="0">
                <a:solidFill>
                  <a:schemeClr val="bg1"/>
                </a:solidFill>
                <a:latin typeface="Arial" pitchFamily="34" charset="0"/>
              </a:rPr>
              <a:t> VI</a:t>
            </a:r>
            <a:endParaRPr lang="mn-MN" altLang="en-US" sz="1100" b="1" dirty="0">
              <a:solidFill>
                <a:schemeClr val="bg1"/>
              </a:solidFill>
              <a:latin typeface="Arial" pitchFamily="34" charset="0"/>
            </a:endParaRPr>
          </a:p>
        </p:txBody>
      </p:sp>
      <p:sp>
        <p:nvSpPr>
          <p:cNvPr id="16" name="Rectangle 13"/>
          <p:cNvSpPr>
            <a:spLocks noChangeArrowheads="1"/>
          </p:cNvSpPr>
          <p:nvPr/>
        </p:nvSpPr>
        <p:spPr bwMode="auto">
          <a:xfrm>
            <a:off x="1428139" y="3856038"/>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en-US" altLang="en-US" sz="1100" b="1" dirty="0">
                <a:solidFill>
                  <a:schemeClr val="bg1"/>
                </a:solidFill>
                <a:latin typeface="Arial" pitchFamily="34" charset="0"/>
              </a:rPr>
              <a:t>8</a:t>
            </a:r>
            <a:r>
              <a:rPr lang="en-US" altLang="en-US" sz="1100" b="1" dirty="0" smtClean="0">
                <a:solidFill>
                  <a:schemeClr val="bg1"/>
                </a:solidFill>
                <a:latin typeface="Arial" pitchFamily="34" charset="0"/>
              </a:rPr>
              <a:t> VI</a:t>
            </a:r>
            <a:endParaRPr lang="mn-MN" altLang="en-US" sz="1100" b="1" dirty="0">
              <a:solidFill>
                <a:schemeClr val="bg1"/>
              </a:solidFill>
              <a:latin typeface="Arial" pitchFamily="34" charset="0"/>
            </a:endParaRPr>
          </a:p>
        </p:txBody>
      </p:sp>
      <p:sp>
        <p:nvSpPr>
          <p:cNvPr id="17" name="Rectangle 1"/>
          <p:cNvSpPr>
            <a:spLocks noChangeArrowheads="1"/>
          </p:cNvSpPr>
          <p:nvPr/>
        </p:nvSpPr>
        <p:spPr bwMode="auto">
          <a:xfrm>
            <a:off x="2819400" y="4724400"/>
            <a:ext cx="2667000" cy="1200329"/>
          </a:xfrm>
          <a:prstGeom prst="rect">
            <a:avLst/>
          </a:prstGeom>
          <a:noFill/>
          <a:ln w="9525">
            <a:noFill/>
            <a:miter lim="800000"/>
            <a:headEnd/>
            <a:tailEnd/>
          </a:ln>
        </p:spPr>
        <p:txBody>
          <a:bodyPr wrap="square">
            <a:spAutoFit/>
          </a:bodyPr>
          <a:lstStyle/>
          <a:p>
            <a:pPr algn="just"/>
            <a:r>
              <a:rPr lang="mn-MN" sz="1200" b="1" dirty="0">
                <a:solidFill>
                  <a:schemeClr val="bg1"/>
                </a:solidFill>
                <a:latin typeface="Arial" pitchFamily="34" charset="0"/>
              </a:rPr>
              <a:t> </a:t>
            </a:r>
          </a:p>
          <a:p>
            <a:pPr algn="just"/>
            <a:r>
              <a:rPr lang="mn-MN" sz="1200" b="1" dirty="0" smtClean="0">
                <a:solidFill>
                  <a:schemeClr val="bg1"/>
                </a:solidFill>
                <a:latin typeface="Arial" pitchFamily="34" charset="0"/>
              </a:rPr>
              <a:t>201</a:t>
            </a:r>
            <a:r>
              <a:rPr lang="mn-MN" sz="1200" b="1" dirty="0">
                <a:solidFill>
                  <a:schemeClr val="bg1"/>
                </a:solidFill>
                <a:latin typeface="Arial" pitchFamily="34" charset="0"/>
              </a:rPr>
              <a:t>8</a:t>
            </a:r>
            <a:r>
              <a:rPr lang="en-US" sz="1200" b="1" dirty="0" smtClean="0">
                <a:solidFill>
                  <a:schemeClr val="bg1"/>
                </a:solidFill>
                <a:latin typeface="Arial" pitchFamily="34" charset="0"/>
              </a:rPr>
              <a:t> </a:t>
            </a:r>
            <a:r>
              <a:rPr lang="mn-MN" sz="1200" b="1" dirty="0" smtClean="0">
                <a:solidFill>
                  <a:schemeClr val="bg1"/>
                </a:solidFill>
                <a:latin typeface="Arial" pitchFamily="34" charset="0"/>
              </a:rPr>
              <a:t>оны </a:t>
            </a:r>
            <a:r>
              <a:rPr lang="en-US" sz="1200" b="1" dirty="0" smtClean="0">
                <a:solidFill>
                  <a:schemeClr val="bg1"/>
                </a:solidFill>
                <a:latin typeface="Arial" pitchFamily="34" charset="0"/>
              </a:rPr>
              <a:t>6</a:t>
            </a:r>
            <a:r>
              <a:rPr lang="mn-MN" sz="1200" b="1" dirty="0" smtClean="0">
                <a:solidFill>
                  <a:schemeClr val="bg1"/>
                </a:solidFill>
                <a:latin typeface="Arial" pitchFamily="34" charset="0"/>
              </a:rPr>
              <a:t> дугаар </a:t>
            </a:r>
            <a:r>
              <a:rPr lang="mn-MN" sz="1200" b="1" dirty="0">
                <a:solidFill>
                  <a:schemeClr val="bg1"/>
                </a:solidFill>
                <a:latin typeface="Arial" pitchFamily="34" charset="0"/>
              </a:rPr>
              <a:t>сард </a:t>
            </a:r>
            <a:r>
              <a:rPr lang="en-US" sz="1200" b="1" dirty="0" smtClean="0">
                <a:solidFill>
                  <a:schemeClr val="bg1"/>
                </a:solidFill>
                <a:latin typeface="Arial" pitchFamily="34" charset="0"/>
              </a:rPr>
              <a:t>125 </a:t>
            </a:r>
            <a:r>
              <a:rPr lang="mn-MN" sz="1200" b="1" dirty="0" smtClean="0">
                <a:solidFill>
                  <a:schemeClr val="bg1"/>
                </a:solidFill>
                <a:latin typeface="Arial" pitchFamily="34" charset="0"/>
              </a:rPr>
              <a:t>эх </a:t>
            </a:r>
            <a:r>
              <a:rPr lang="mn-MN" sz="1200" b="1" dirty="0">
                <a:solidFill>
                  <a:schemeClr val="bg1"/>
                </a:solidFill>
                <a:latin typeface="Arial" pitchFamily="34" charset="0"/>
              </a:rPr>
              <a:t>амаржиж, </a:t>
            </a:r>
            <a:r>
              <a:rPr lang="en-US" sz="1200" b="1" dirty="0" smtClean="0">
                <a:solidFill>
                  <a:schemeClr val="bg1"/>
                </a:solidFill>
                <a:latin typeface="Arial" pitchFamily="34" charset="0"/>
              </a:rPr>
              <a:t>124</a:t>
            </a:r>
            <a:r>
              <a:rPr lang="mn-MN" sz="1200" b="1" dirty="0" smtClean="0">
                <a:solidFill>
                  <a:schemeClr val="bg1"/>
                </a:solidFill>
                <a:latin typeface="Arial" pitchFamily="34" charset="0"/>
              </a:rPr>
              <a:t> хүүхэд </a:t>
            </a:r>
            <a:r>
              <a:rPr lang="mn-MN" sz="1200" b="1" dirty="0">
                <a:solidFill>
                  <a:schemeClr val="bg1"/>
                </a:solidFill>
                <a:latin typeface="Arial" pitchFamily="34" charset="0"/>
              </a:rPr>
              <a:t>төрүүлсэн нь өмнөх </a:t>
            </a:r>
            <a:r>
              <a:rPr lang="mn-MN" sz="1200" b="1" dirty="0" smtClean="0">
                <a:solidFill>
                  <a:schemeClr val="bg1"/>
                </a:solidFill>
                <a:latin typeface="Arial" pitchFamily="34" charset="0"/>
              </a:rPr>
              <a:t>оноос амаржсан </a:t>
            </a:r>
            <a:r>
              <a:rPr lang="mn-MN" sz="1200" b="1" dirty="0">
                <a:solidFill>
                  <a:schemeClr val="bg1"/>
                </a:solidFill>
                <a:latin typeface="Arial" pitchFamily="34" charset="0"/>
              </a:rPr>
              <a:t>эх </a:t>
            </a:r>
            <a:r>
              <a:rPr lang="en-US" sz="1200" b="1" dirty="0" smtClean="0">
                <a:solidFill>
                  <a:schemeClr val="bg1"/>
                </a:solidFill>
                <a:latin typeface="Arial" pitchFamily="34" charset="0"/>
              </a:rPr>
              <a:t>33</a:t>
            </a:r>
            <a:r>
              <a:rPr lang="mn-MN" sz="1200" b="1" dirty="0" smtClean="0">
                <a:solidFill>
                  <a:schemeClr val="bg1"/>
                </a:solidFill>
                <a:latin typeface="Arial" pitchFamily="34" charset="0"/>
              </a:rPr>
              <a:t>(0,7%)-аар буурчээ</a:t>
            </a:r>
            <a:r>
              <a:rPr lang="mn-MN" sz="1200" b="1" dirty="0">
                <a:solidFill>
                  <a:schemeClr val="bg1"/>
                </a:solidFill>
                <a:latin typeface="Arial" pitchFamily="34" charset="0"/>
              </a:rPr>
              <a:t>. </a:t>
            </a:r>
            <a:endParaRPr lang="en-US" sz="1200" b="1" dirty="0">
              <a:solidFill>
                <a:schemeClr val="bg1"/>
              </a:solidFill>
              <a:latin typeface="Arial" pitchFamily="34" charset="0"/>
            </a:endParaRPr>
          </a:p>
          <a:p>
            <a:pPr algn="just"/>
            <a:endParaRPr lang="en-US" sz="1200" b="1" dirty="0">
              <a:solidFill>
                <a:schemeClr val="bg1"/>
              </a:solidFill>
              <a:latin typeface="Arial" pitchFamily="34" charset="0"/>
            </a:endParaRPr>
          </a:p>
        </p:txBody>
      </p:sp>
      <p:sp>
        <p:nvSpPr>
          <p:cNvPr id="18" name="Rectangle 13"/>
          <p:cNvSpPr>
            <a:spLocks noChangeArrowheads="1"/>
          </p:cNvSpPr>
          <p:nvPr/>
        </p:nvSpPr>
        <p:spPr bwMode="auto">
          <a:xfrm>
            <a:off x="3762375" y="1998663"/>
            <a:ext cx="1876425"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118</a:t>
            </a:r>
            <a:endParaRPr lang="mn-MN" altLang="en-US" sz="2800" b="1" dirty="0">
              <a:solidFill>
                <a:srgbClr val="00329B"/>
              </a:solidFill>
              <a:latin typeface="Arial" panose="020B0604020202020204" pitchFamily="34" charset="0"/>
            </a:endParaRPr>
          </a:p>
        </p:txBody>
      </p:sp>
      <p:sp>
        <p:nvSpPr>
          <p:cNvPr id="19" name="Rectangle 13"/>
          <p:cNvSpPr>
            <a:spLocks noChangeArrowheads="1"/>
          </p:cNvSpPr>
          <p:nvPr/>
        </p:nvSpPr>
        <p:spPr bwMode="auto">
          <a:xfrm>
            <a:off x="3911600" y="2876550"/>
            <a:ext cx="1539875" cy="584200"/>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anose="020B0604020202020204" pitchFamily="34" charset="0"/>
              </a:rPr>
              <a:t>158</a:t>
            </a:r>
            <a:endParaRPr lang="mn-MN" altLang="en-US" sz="3200" b="1" dirty="0">
              <a:solidFill>
                <a:srgbClr val="00329B"/>
              </a:solidFill>
              <a:latin typeface="Arial" panose="020B0604020202020204" pitchFamily="34" charset="0"/>
            </a:endParaRPr>
          </a:p>
        </p:txBody>
      </p:sp>
      <p:sp>
        <p:nvSpPr>
          <p:cNvPr id="20" name="Rectangle 13"/>
          <p:cNvSpPr>
            <a:spLocks noChangeArrowheads="1"/>
          </p:cNvSpPr>
          <p:nvPr/>
        </p:nvSpPr>
        <p:spPr bwMode="auto">
          <a:xfrm>
            <a:off x="3843337" y="4002088"/>
            <a:ext cx="1612900" cy="646112"/>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600" b="1" dirty="0" smtClean="0">
                <a:solidFill>
                  <a:srgbClr val="00329B"/>
                </a:solidFill>
                <a:latin typeface="Arial" panose="020B0604020202020204" pitchFamily="34" charset="0"/>
              </a:rPr>
              <a:t>125</a:t>
            </a:r>
            <a:endParaRPr lang="mn-MN" altLang="en-US" sz="3600" b="1" dirty="0">
              <a:solidFill>
                <a:srgbClr val="00329B"/>
              </a:solidFill>
              <a:latin typeface="Arial" panose="020B0604020202020204" pitchFamily="34" charset="0"/>
            </a:endParaRPr>
          </a:p>
        </p:txBody>
      </p:sp>
      <p:sp>
        <p:nvSpPr>
          <p:cNvPr id="21" name="Rectangle 13"/>
          <p:cNvSpPr>
            <a:spLocks noChangeArrowheads="1"/>
          </p:cNvSpPr>
          <p:nvPr/>
        </p:nvSpPr>
        <p:spPr bwMode="auto">
          <a:xfrm>
            <a:off x="9324975" y="1676400"/>
            <a:ext cx="1876425"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2800" b="1" dirty="0" smtClean="0">
                <a:solidFill>
                  <a:srgbClr val="00329B"/>
                </a:solidFill>
                <a:latin typeface="Arial" panose="020B0604020202020204" pitchFamily="34" charset="0"/>
              </a:rPr>
              <a:t>118</a:t>
            </a:r>
            <a:endParaRPr lang="mn-MN" altLang="en-US" sz="2800" b="1" dirty="0">
              <a:solidFill>
                <a:srgbClr val="00329B"/>
              </a:solidFill>
              <a:latin typeface="Arial" panose="020B0604020202020204" pitchFamily="34" charset="0"/>
            </a:endParaRPr>
          </a:p>
        </p:txBody>
      </p:sp>
      <p:sp>
        <p:nvSpPr>
          <p:cNvPr id="24" name="Rectangle 1"/>
          <p:cNvSpPr>
            <a:spLocks noChangeArrowheads="1"/>
          </p:cNvSpPr>
          <p:nvPr/>
        </p:nvSpPr>
        <p:spPr bwMode="auto">
          <a:xfrm>
            <a:off x="7924800" y="4800600"/>
            <a:ext cx="2438400" cy="1569660"/>
          </a:xfrm>
          <a:prstGeom prst="rect">
            <a:avLst/>
          </a:prstGeom>
          <a:noFill/>
          <a:ln w="9525">
            <a:noFill/>
            <a:miter lim="800000"/>
            <a:headEnd/>
            <a:tailEnd/>
          </a:ln>
        </p:spPr>
        <p:txBody>
          <a:bodyPr wrap="square">
            <a:spAutoFit/>
          </a:bodyPr>
          <a:lstStyle/>
          <a:p>
            <a:pPr algn="just">
              <a:spcBef>
                <a:spcPts val="750"/>
              </a:spcBef>
            </a:pPr>
            <a:r>
              <a:rPr lang="mn-MN" sz="1200" b="1" dirty="0" smtClean="0">
                <a:solidFill>
                  <a:schemeClr val="bg1"/>
                </a:solidFill>
                <a:latin typeface="Arial" pitchFamily="34" charset="0"/>
                <a:cs typeface="Arial" pitchFamily="34" charset="0"/>
              </a:rPr>
              <a:t>Нялхсын эндэгдэл аймгийн хэмжээгээр 2018 оны 6 дугаар сард нялхасын эндэгдэлгүй байгаа нь, өмнөх оноос 3-аар, 5 хүртэлх насны хүүхдийн эндэгдэл 3 байгаа нь өмнөх оны мөн үетэй ижил түвшинд байна.</a:t>
            </a:r>
            <a:endParaRPr lang="mn-MN" sz="1200" b="1" dirty="0">
              <a:solidFill>
                <a:schemeClr val="bg1"/>
              </a:solidFill>
              <a:latin typeface="Arial" pitchFamily="34" charset="0"/>
              <a:cs typeface="Arial" pitchFamily="34" charset="0"/>
            </a:endParaRPr>
          </a:p>
        </p:txBody>
      </p:sp>
      <p:sp>
        <p:nvSpPr>
          <p:cNvPr id="25" name="Rectangle 13"/>
          <p:cNvSpPr>
            <a:spLocks noChangeArrowheads="1"/>
          </p:cNvSpPr>
          <p:nvPr/>
        </p:nvSpPr>
        <p:spPr bwMode="auto">
          <a:xfrm>
            <a:off x="6400800" y="177165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a:solidFill>
                  <a:schemeClr val="bg1"/>
                </a:solidFill>
                <a:latin typeface="Arial" pitchFamily="34" charset="0"/>
              </a:rPr>
              <a:t>6</a:t>
            </a:r>
            <a:r>
              <a:rPr lang="en-US" altLang="en-US" sz="1400" b="1" dirty="0" smtClean="0">
                <a:solidFill>
                  <a:schemeClr val="bg1"/>
                </a:solidFill>
                <a:latin typeface="Arial" pitchFamily="34" charset="0"/>
              </a:rPr>
              <a:t> VI</a:t>
            </a:r>
            <a:endParaRPr lang="mn-MN" altLang="en-US" sz="1400" b="1" dirty="0">
              <a:solidFill>
                <a:schemeClr val="bg1"/>
              </a:solidFill>
              <a:latin typeface="Arial" pitchFamily="34" charset="0"/>
            </a:endParaRPr>
          </a:p>
        </p:txBody>
      </p:sp>
      <p:sp>
        <p:nvSpPr>
          <p:cNvPr id="26" name="Rectangle 13"/>
          <p:cNvSpPr>
            <a:spLocks noChangeArrowheads="1"/>
          </p:cNvSpPr>
          <p:nvPr/>
        </p:nvSpPr>
        <p:spPr bwMode="auto">
          <a:xfrm>
            <a:off x="6400800" y="2209800"/>
            <a:ext cx="2162175" cy="307777"/>
          </a:xfrm>
          <a:prstGeom prst="rect">
            <a:avLst/>
          </a:prstGeom>
          <a:noFill/>
          <a:ln w="9525">
            <a:noFill/>
            <a:miter lim="800000"/>
            <a:headEnd/>
            <a:tailEnd/>
          </a:ln>
        </p:spPr>
        <p:txBody>
          <a:bodyPr wrap="square">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7 </a:t>
            </a:r>
            <a:r>
              <a:rPr lang="en-US" altLang="en-US" sz="1400" b="1" dirty="0" smtClean="0">
                <a:solidFill>
                  <a:schemeClr val="bg1"/>
                </a:solidFill>
                <a:latin typeface="Arial" pitchFamily="34" charset="0"/>
              </a:rPr>
              <a:t>VI</a:t>
            </a:r>
            <a:endParaRPr lang="mn-MN" altLang="en-US" sz="1400" b="1" dirty="0">
              <a:solidFill>
                <a:schemeClr val="bg1"/>
              </a:solidFill>
              <a:latin typeface="Arial" pitchFamily="34" charset="0"/>
            </a:endParaRPr>
          </a:p>
        </p:txBody>
      </p:sp>
      <p:sp>
        <p:nvSpPr>
          <p:cNvPr id="27" name="Rectangle 13"/>
          <p:cNvSpPr>
            <a:spLocks noChangeArrowheads="1"/>
          </p:cNvSpPr>
          <p:nvPr/>
        </p:nvSpPr>
        <p:spPr bwMode="auto">
          <a:xfrm>
            <a:off x="6400800" y="381000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a:solidFill>
                  <a:schemeClr val="bg1"/>
                </a:solidFill>
                <a:latin typeface="Arial" pitchFamily="34" charset="0"/>
              </a:rPr>
              <a:t>8</a:t>
            </a:r>
            <a:r>
              <a:rPr lang="en-US" altLang="en-US" sz="1400" b="1" dirty="0" smtClean="0">
                <a:solidFill>
                  <a:schemeClr val="bg1"/>
                </a:solidFill>
                <a:latin typeface="Arial" pitchFamily="34" charset="0"/>
              </a:rPr>
              <a:t> VI</a:t>
            </a:r>
            <a:endParaRPr lang="mn-MN" altLang="en-US" sz="1400" b="1" dirty="0">
              <a:solidFill>
                <a:schemeClr val="bg1"/>
              </a:solidFill>
              <a:latin typeface="Arial" pitchFamily="34" charset="0"/>
            </a:endParaRPr>
          </a:p>
        </p:txBody>
      </p:sp>
      <p:pic>
        <p:nvPicPr>
          <p:cNvPr id="73729"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1143000" y="762000"/>
            <a:ext cx="990600" cy="990600"/>
          </a:xfrm>
          <a:prstGeom prst="rect">
            <a:avLst/>
          </a:prstGeom>
          <a:noFill/>
        </p:spPr>
      </p:pic>
      <p:pic>
        <p:nvPicPr>
          <p:cNvPr id="28"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6400800" y="762000"/>
            <a:ext cx="990600" cy="990600"/>
          </a:xfrm>
          <a:prstGeom prst="rect">
            <a:avLst/>
          </a:prstGeom>
          <a:noFill/>
        </p:spPr>
      </p:pic>
    </p:spTree>
    <p:extLst>
      <p:ext uri="{BB962C8B-B14F-4D97-AF65-F5344CB8AC3E}">
        <p14:creationId xmlns:p14="http://schemas.microsoft.com/office/powerpoint/2010/main" xmlns="" val="22072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a:off x="6400800" y="1190410"/>
            <a:ext cx="15478"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3733800"/>
            <a:ext cx="106680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descr="\\exchange_server\TAMGIIN GAZAR\OLON NIITTEI HARILTSAH HELTES\Khanui.L\icons\Untitled-14.png"/>
          <p:cNvPicPr>
            <a:picLocks noChangeAspect="1" noChangeArrowheads="1"/>
          </p:cNvPicPr>
          <p:nvPr/>
        </p:nvPicPr>
        <p:blipFill>
          <a:blip r:embed="rId2" cstate="print"/>
          <a:srcRect/>
          <a:stretch>
            <a:fillRect/>
          </a:stretch>
        </p:blipFill>
        <p:spPr bwMode="auto">
          <a:xfrm>
            <a:off x="6018747" y="3384490"/>
            <a:ext cx="762000" cy="762000"/>
          </a:xfrm>
          <a:prstGeom prst="rect">
            <a:avLst/>
          </a:prstGeom>
          <a:noFill/>
        </p:spPr>
      </p:pic>
      <p:graphicFrame>
        <p:nvGraphicFramePr>
          <p:cNvPr id="9" name="Chart 8"/>
          <p:cNvGraphicFramePr>
            <a:graphicFrameLocks/>
          </p:cNvGraphicFramePr>
          <p:nvPr>
            <p:extLst>
              <p:ext uri="{D42A27DB-BD31-4B8C-83A1-F6EECF244321}">
                <p14:modId xmlns:p14="http://schemas.microsoft.com/office/powerpoint/2010/main" xmlns="" val="916651485"/>
              </p:ext>
            </p:extLst>
          </p:nvPr>
        </p:nvGraphicFramePr>
        <p:xfrm>
          <a:off x="1624012" y="1074678"/>
          <a:ext cx="4700587" cy="23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xmlns="" val="1535164129"/>
              </p:ext>
            </p:extLst>
          </p:nvPr>
        </p:nvGraphicFramePr>
        <p:xfrm>
          <a:off x="6465434" y="1190409"/>
          <a:ext cx="4812166" cy="24386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3989395248"/>
              </p:ext>
            </p:extLst>
          </p:nvPr>
        </p:nvGraphicFramePr>
        <p:xfrm>
          <a:off x="1752600" y="4146490"/>
          <a:ext cx="9982200" cy="24543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33107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591800" y="6172200"/>
            <a:ext cx="129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6</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5</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7</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11" name="Rectangle 12"/>
          <p:cNvSpPr>
            <a:spLocks noChangeArrowheads="1"/>
          </p:cNvSpPr>
          <p:nvPr/>
        </p:nvSpPr>
        <p:spPr bwMode="auto">
          <a:xfrm>
            <a:off x="1479550" y="4881448"/>
            <a:ext cx="3663950" cy="1384995"/>
          </a:xfrm>
          <a:prstGeom prst="rect">
            <a:avLst/>
          </a:prstGeom>
          <a:noFill/>
          <a:ln w="9525">
            <a:noFill/>
            <a:miter lim="800000"/>
            <a:headEnd/>
            <a:tailEnd/>
          </a:ln>
        </p:spPr>
        <p:txBody>
          <a:bodyPr wrap="square">
            <a:spAutoFit/>
          </a:bodyPr>
          <a:lstStyle/>
          <a:p>
            <a:pPr algn="just"/>
            <a:r>
              <a:rPr lang="mn-MN" sz="1400" b="1" dirty="0" smtClean="0">
                <a:solidFill>
                  <a:schemeClr val="bg1"/>
                </a:solidFill>
                <a:latin typeface="Arial" pitchFamily="34" charset="0"/>
                <a:cs typeface="Arial" pitchFamily="34" charset="0"/>
              </a:rPr>
              <a:t>Улсын хэмжээгээр 2017 оны</a:t>
            </a:r>
            <a:r>
              <a:rPr lang="en-US" sz="1400" b="1" dirty="0" smtClean="0">
                <a:solidFill>
                  <a:schemeClr val="bg1"/>
                </a:solidFill>
                <a:latin typeface="Arial" pitchFamily="34" charset="0"/>
                <a:cs typeface="Arial" pitchFamily="34" charset="0"/>
              </a:rPr>
              <a:t> </a:t>
            </a:r>
            <a:r>
              <a:rPr lang="mn-MN" sz="1400" b="1" dirty="0" smtClean="0">
                <a:solidFill>
                  <a:schemeClr val="bg1"/>
                </a:solidFill>
                <a:latin typeface="Arial" pitchFamily="34" charset="0"/>
                <a:cs typeface="Arial" pitchFamily="34" charset="0"/>
              </a:rPr>
              <a:t>эхний 2 сард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4.1 мянган хүн эрүүлжүүлэгдэж, 1397 хүн баривчлагдсан нь өмнөх оноос эрүүлжүүлэгдсэн хүн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208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7.9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-аар, баривчлагдсан хүн 501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55.9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-ээр буурсан байна.</a:t>
            </a:r>
            <a:r>
              <a:rPr lang="en-US" sz="1400" b="1" dirty="0" smtClean="0">
                <a:solidFill>
                  <a:schemeClr val="bg1"/>
                </a:solidFill>
                <a:latin typeface="Arial" pitchFamily="34" charset="0"/>
                <a:cs typeface="Arial" pitchFamily="34" charset="0"/>
              </a:rPr>
              <a:t>         </a:t>
            </a:r>
            <a:endParaRPr lang="en-US" sz="1400" b="1" dirty="0">
              <a:solidFill>
                <a:schemeClr val="bg1"/>
              </a:solidFill>
              <a:latin typeface="Arial" pitchFamily="34" charset="0"/>
              <a:cs typeface="Arial" pitchFamily="34" charset="0"/>
            </a:endParaRPr>
          </a:p>
        </p:txBody>
      </p:sp>
      <p:cxnSp>
        <p:nvCxnSpPr>
          <p:cNvPr id="12" name="Straight Connector 11"/>
          <p:cNvCxnSpPr/>
          <p:nvPr/>
        </p:nvCxnSpPr>
        <p:spPr>
          <a:xfrm>
            <a:off x="5943600" y="1047750"/>
            <a:ext cx="0" cy="291465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436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201" name="Picture 1" descr="\\exchange_server\TAMGIIN GAZAR\OLON NIITTEI HARILTSAH HELTES\Khanui.L\icons\Untitled-16.png"/>
          <p:cNvPicPr>
            <a:picLocks noChangeAspect="1" noChangeArrowheads="1"/>
          </p:cNvPicPr>
          <p:nvPr/>
        </p:nvPicPr>
        <p:blipFill>
          <a:blip r:embed="rId2" cstate="print"/>
          <a:srcRect/>
          <a:stretch>
            <a:fillRect/>
          </a:stretch>
        </p:blipFill>
        <p:spPr bwMode="auto">
          <a:xfrm>
            <a:off x="5638800" y="3657600"/>
            <a:ext cx="685800" cy="685800"/>
          </a:xfrm>
          <a:prstGeom prst="rect">
            <a:avLst/>
          </a:prstGeom>
          <a:noFill/>
        </p:spPr>
      </p:pic>
      <p:cxnSp>
        <p:nvCxnSpPr>
          <p:cNvPr id="19" name="Straight Connector 18"/>
          <p:cNvCxnSpPr/>
          <p:nvPr/>
        </p:nvCxnSpPr>
        <p:spPr>
          <a:xfrm>
            <a:off x="10668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24600" y="4419600"/>
            <a:ext cx="5257800" cy="2031325"/>
          </a:xfrm>
          <a:prstGeom prst="rect">
            <a:avLst/>
          </a:prstGeom>
        </p:spPr>
        <p:txBody>
          <a:bodyPr wrap="square">
            <a:spAutoFit/>
          </a:bodyPr>
          <a:lstStyle/>
          <a:p>
            <a:pPr algn="just"/>
            <a:r>
              <a:rPr lang="en-US" dirty="0" smtClean="0">
                <a:latin typeface="Arial" pitchFamily="34" charset="0"/>
                <a:cs typeface="Arial" pitchFamily="34" charset="0"/>
              </a:rPr>
              <a:t>            </a:t>
            </a:r>
            <a:r>
              <a:rPr lang="mn-MN" dirty="0" smtClean="0">
                <a:latin typeface="Arial" pitchFamily="34" charset="0"/>
                <a:cs typeface="Arial" pitchFamily="34" charset="0"/>
              </a:rPr>
              <a:t>Аймгийн хэмжээгээр 115 гэмт хэрэг бүртгэгдсэнээс 37.4 хувийг иргэдийн эрх чөлөө эрүүл мэндийн эсрэг гэмт хэрэг, 40.9 хувь нь бусдын өмчлөлийн эсрэг гэмт хэрэг, 21.7 хувийг бусад төрлийн гэмт хэрэг эзэлж, өнгөрсөн оны мөн үеэс гэмт хэргийн тоо 33-аар буюу 40.2 хувиар өссөн байна. </a:t>
            </a:r>
            <a:endParaRPr lang="en-US" b="1" dirty="0">
              <a:solidFill>
                <a:schemeClr val="bg1"/>
              </a:solidFill>
              <a:latin typeface="Arial" pitchFamily="34" charset="0"/>
              <a:cs typeface="Arial" pitchFamily="34" charset="0"/>
            </a:endParaRPr>
          </a:p>
        </p:txBody>
      </p:sp>
      <p:graphicFrame>
        <p:nvGraphicFramePr>
          <p:cNvPr id="22" name="Chart 21"/>
          <p:cNvGraphicFramePr/>
          <p:nvPr/>
        </p:nvGraphicFramePr>
        <p:xfrm>
          <a:off x="1219200" y="914400"/>
          <a:ext cx="45720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nvGraphicFramePr>
        <p:xfrm>
          <a:off x="6248400" y="990600"/>
          <a:ext cx="5181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p:nvPr/>
        </p:nvGraphicFramePr>
        <p:xfrm>
          <a:off x="1219200" y="4038600"/>
          <a:ext cx="4395787" cy="2590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4308</TotalTime>
  <Words>1499</Words>
  <Application>Microsoft Office PowerPoint</Application>
  <PresentationFormat>Custom</PresentationFormat>
  <Paragraphs>462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ЭДИЙН ЗАСГИЙН ҮЗҮҮЛЭЛТ- Хөдөө аж ахуй</vt:lpstr>
      <vt:lpstr>ЭДИЙН ЗАСГИЙН ҮЗҮҮЛЭЛТ- Хөдөө аж ахуй</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Enkhmaa</cp:lastModifiedBy>
  <cp:revision>585</cp:revision>
  <cp:lastPrinted>2016-10-18T07:11:49Z</cp:lastPrinted>
  <dcterms:created xsi:type="dcterms:W3CDTF">2016-10-10T07:15:58Z</dcterms:created>
  <dcterms:modified xsi:type="dcterms:W3CDTF">2018-07-16T08:48:58Z</dcterms:modified>
</cp:coreProperties>
</file>