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0" r:id="rId3"/>
    <p:sldId id="259" r:id="rId4"/>
    <p:sldId id="264" r:id="rId5"/>
    <p:sldId id="263" r:id="rId6"/>
    <p:sldId id="294" r:id="rId7"/>
    <p:sldId id="296" r:id="rId8"/>
    <p:sldId id="297" r:id="rId9"/>
    <p:sldId id="262" r:id="rId10"/>
    <p:sldId id="267" r:id="rId11"/>
    <p:sldId id="293" r:id="rId12"/>
    <p:sldId id="292" r:id="rId13"/>
    <p:sldId id="271" r:id="rId14"/>
    <p:sldId id="295" r:id="rId15"/>
    <p:sldId id="284" r:id="rId16"/>
  </p:sldIdLst>
  <p:sldSz cx="12192000" cy="6858000"/>
  <p:notesSz cx="10020300" cy="6888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A2882"/>
    <a:srgbClr val="0033CC"/>
    <a:srgbClr val="DC7D0F"/>
    <a:srgbClr val="558237"/>
    <a:srgbClr val="0A288C"/>
    <a:srgbClr val="0A2878"/>
    <a:srgbClr val="192887"/>
    <a:srgbClr val="003269"/>
    <a:srgbClr val="FFCC00"/>
    <a:srgbClr val="54823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93" autoAdjust="0"/>
  </p:normalViewPr>
  <p:slideViewPr>
    <p:cSldViewPr>
      <p:cViewPr>
        <p:scale>
          <a:sx n="63" d="100"/>
          <a:sy n="63" d="100"/>
        </p:scale>
        <p:origin x="1116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.disk\documents\t.medee\2018%20on\2018.09\uliral%202017.I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Nyamka%20document\document\emhetgel-nymk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%20DISK\unur\unur%20document\unku%20emhetgel%20medee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%20DISK\unur\unur%20document\unku%20emhetgel%20medee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aniltsuulah%20medee%202018\2018.%209-sariin-taniltsuulah-medee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aniltsuulah%20medee%202018\2018.%209-sariin-taniltsuulah-mede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.disk\documents\t.medee\2018%20on\2018.09\uliral%202017.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.disk\documents\t.medee\2018%20on\2018.09\uliral%202017.I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.disk\documents\t.medee\2018%20on\2018.09\uliral%202017.I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Office_Excel_Worksheet2.xlsx"/><Relationship Id="rId1" Type="http://schemas.openxmlformats.org/officeDocument/2006/relationships/themeOverride" Target="../theme/themeOverride1.xml"/><Relationship Id="rId4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Microsoft_Office_Excel_Worksheet3.xlsx"/><Relationship Id="rId1" Type="http://schemas.openxmlformats.org/officeDocument/2006/relationships/themeOverride" Target="../theme/themeOverride2.xml"/><Relationship Id="rId4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Nyamka%20document\document\emhetgel-nymk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Nyamka%20document\document\emhetgel-nymk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9.6171841440084477E-2"/>
                  <c:y val="2.2661584788713795E-3"/>
                </c:manualLayout>
              </c:layout>
              <c:tx>
                <c:rich>
                  <a:bodyPr/>
                  <a:lstStyle/>
                  <a:p>
                    <a:r>
                      <a:rPr lang="mn-MN" sz="900"/>
                      <a:t>Б</a:t>
                    </a:r>
                    <a:r>
                      <a:rPr lang="mn-MN"/>
                      <a:t>оловсролгүй
1.1%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4F1-48C6-8A92-6282600E91B9}"/>
                </c:ext>
              </c:extLst>
            </c:dLbl>
            <c:dLbl>
              <c:idx val="1"/>
              <c:layout>
                <c:manualLayout>
                  <c:x val="3.1462280807132141E-2"/>
                  <c:y val="1.6733254405251849E-2"/>
                </c:manualLayout>
              </c:layout>
              <c:tx>
                <c:rich>
                  <a:bodyPr/>
                  <a:lstStyle/>
                  <a:p>
                    <a:r>
                      <a:rPr lang="mn-MN" sz="900"/>
                      <a:t>Б</a:t>
                    </a:r>
                    <a:r>
                      <a:rPr lang="mn-MN"/>
                      <a:t>ага
4.6%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4F1-48C6-8A92-6282600E91B9}"/>
                </c:ext>
              </c:extLst>
            </c:dLbl>
            <c:dLbl>
              <c:idx val="2"/>
              <c:layout>
                <c:manualLayout>
                  <c:x val="4.4647016210352344E-2"/>
                  <c:y val="7.3670468995671493E-2"/>
                </c:manualLayout>
              </c:layout>
              <c:tx>
                <c:rich>
                  <a:bodyPr/>
                  <a:lstStyle/>
                  <a:p>
                    <a:r>
                      <a:rPr lang="mn-MN" sz="900"/>
                      <a:t>С</a:t>
                    </a:r>
                    <a:r>
                      <a:rPr lang="mn-MN"/>
                      <a:t>уурь
6.5%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4F1-48C6-8A92-6282600E91B9}"/>
                </c:ext>
              </c:extLst>
            </c:dLbl>
            <c:dLbl>
              <c:idx val="3"/>
              <c:layout>
                <c:manualLayout>
                  <c:x val="3.9233129839352614E-2"/>
                  <c:y val="-2.5704245203239828E-2"/>
                </c:manualLayout>
              </c:layout>
              <c:tx>
                <c:rich>
                  <a:bodyPr/>
                  <a:lstStyle/>
                  <a:p>
                    <a:r>
                      <a:rPr lang="mn-MN" sz="900"/>
                      <a:t>Б</a:t>
                    </a:r>
                    <a:r>
                      <a:rPr lang="mn-MN"/>
                      <a:t>үрэн дунд
51.5%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4F1-48C6-8A92-6282600E91B9}"/>
                </c:ext>
              </c:extLst>
            </c:dLbl>
            <c:dLbl>
              <c:idx val="4"/>
              <c:layout>
                <c:manualLayout>
                  <c:x val="-1.5215889275976438E-2"/>
                  <c:y val="3.8516653198779754E-2"/>
                </c:manualLayout>
              </c:layout>
              <c:tx>
                <c:rich>
                  <a:bodyPr/>
                  <a:lstStyle/>
                  <a:p>
                    <a:r>
                      <a:rPr lang="mn-MN" sz="900"/>
                      <a:t>Т</a:t>
                    </a:r>
                    <a:r>
                      <a:rPr lang="mn-MN"/>
                      <a:t>ехникийн болон мэргэжлийн
5.7%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4F1-48C6-8A92-6282600E91B9}"/>
                </c:ext>
              </c:extLst>
            </c:dLbl>
            <c:dLbl>
              <c:idx val="5"/>
              <c:layout>
                <c:manualLayout>
                  <c:x val="-1.032446186945081E-2"/>
                  <c:y val="-2.6437148817018527E-3"/>
                </c:manualLayout>
              </c:layout>
              <c:tx>
                <c:rich>
                  <a:bodyPr/>
                  <a:lstStyle/>
                  <a:p>
                    <a:r>
                      <a:rPr lang="mn-MN" sz="900"/>
                      <a:t>Т</a:t>
                    </a:r>
                    <a:r>
                      <a:rPr lang="mn-MN"/>
                      <a:t>усгай мэргэжлийн дунд
4.7%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4F1-48C6-8A92-6282600E91B9}"/>
                </c:ext>
              </c:extLst>
            </c:dLbl>
            <c:dLbl>
              <c:idx val="6"/>
              <c:layout>
                <c:manualLayout>
                  <c:x val="-6.2800426645698612E-2"/>
                  <c:y val="0.16021648845207082"/>
                </c:manualLayout>
              </c:layout>
              <c:tx>
                <c:rich>
                  <a:bodyPr/>
                  <a:lstStyle/>
                  <a:p>
                    <a:r>
                      <a:rPr lang="ru-RU" sz="900"/>
                      <a:t>Д</a:t>
                    </a:r>
                    <a:r>
                      <a:rPr lang="ru-RU"/>
                      <a:t>ипломын болон бакалаврын дээд
25.9%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4F1-48C6-8A92-6282600E91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'бүртгэтэй ажилгүйчүүд'!$G$41:$G$47</c:f>
              <c:strCache>
                <c:ptCount val="7"/>
                <c:pt idx="0">
                  <c:v>Боловсролгүй</c:v>
                </c:pt>
                <c:pt idx="1">
                  <c:v>Бага</c:v>
                </c:pt>
                <c:pt idx="2">
                  <c:v>Суурь</c:v>
                </c:pt>
                <c:pt idx="3">
                  <c:v>Бүрэн дунд</c:v>
                </c:pt>
                <c:pt idx="4">
                  <c:v>Техникийн болон мэргэжлийн</c:v>
                </c:pt>
                <c:pt idx="5">
                  <c:v>Тусгай мэргэжлийн дунд</c:v>
                </c:pt>
                <c:pt idx="6">
                  <c:v>Дипломын болон бакалаврын дээд</c:v>
                </c:pt>
              </c:strCache>
            </c:strRef>
          </c:cat>
          <c:val>
            <c:numRef>
              <c:f>'бүртгэтэй ажилгүйчүүд'!$J$41:$J$47</c:f>
              <c:numCache>
                <c:formatCode>0.0</c:formatCode>
                <c:ptCount val="7"/>
                <c:pt idx="0">
                  <c:v>1.1477761836441878</c:v>
                </c:pt>
                <c:pt idx="1">
                  <c:v>4.5911047345767555</c:v>
                </c:pt>
                <c:pt idx="2">
                  <c:v>6.4562410329985775</c:v>
                </c:pt>
                <c:pt idx="3">
                  <c:v>51.506456241033</c:v>
                </c:pt>
                <c:pt idx="4">
                  <c:v>5.7388809182209455</c:v>
                </c:pt>
                <c:pt idx="5">
                  <c:v>4.7345767575322775</c:v>
                </c:pt>
                <c:pt idx="6">
                  <c:v>25.9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4F1-48C6-8A92-6282600E91B9}"/>
            </c:ext>
          </c:extLst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8"/>
  <c:chart>
    <c:title>
      <c:tx>
        <c:rich>
          <a:bodyPr/>
          <a:lstStyle/>
          <a:p>
            <a:pPr>
              <a:defRPr sz="1600"/>
            </a:pPr>
            <a:r>
              <a:rPr lang="mn-MN" sz="1600"/>
              <a:t>Гэмт хэргийн улмаас  учирсан хохирол, жил бүрийн эхний </a:t>
            </a:r>
            <a:r>
              <a:rPr lang="en-US" sz="1600"/>
              <a:t>IX </a:t>
            </a:r>
            <a:r>
              <a:rPr lang="mn-MN" sz="1600"/>
              <a:t>сард, сая төг</a:t>
            </a:r>
            <a:endParaRPr lang="en-US" sz="1600"/>
          </a:p>
        </c:rich>
      </c:tx>
      <c:layout>
        <c:manualLayout>
          <c:xMode val="edge"/>
          <c:yMode val="edge"/>
          <c:x val="0.13986979166666672"/>
          <c:y val="0"/>
        </c:manualLayout>
      </c:layout>
    </c:title>
    <c:plotArea>
      <c:layout>
        <c:manualLayout>
          <c:layoutTarget val="inner"/>
          <c:xMode val="edge"/>
          <c:yMode val="edge"/>
          <c:x val="2.8645833333333332E-2"/>
          <c:y val="0.20028571428571423"/>
          <c:w val="0.94270833333333404"/>
          <c:h val="0.6769047619047619"/>
        </c:manualLayout>
      </c:layout>
      <c:barChart>
        <c:barDir val="col"/>
        <c:grouping val="stacked"/>
        <c:ser>
          <c:idx val="0"/>
          <c:order val="0"/>
          <c:dLbls>
            <c:dLbl>
              <c:idx val="0"/>
              <c:layout>
                <c:manualLayout>
                  <c:x val="0"/>
                  <c:y val="-0.22685185185185186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2</a:t>
                    </a:r>
                    <a:r>
                      <a:rPr lang="en-US"/>
                      <a:t>26.7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BB8-4D0D-8E68-57EDD272281D}"/>
                </c:ext>
              </c:extLst>
            </c:dLbl>
            <c:dLbl>
              <c:idx val="1"/>
              <c:layout>
                <c:manualLayout>
                  <c:x val="0"/>
                  <c:y val="-0.2990742407199102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3</a:t>
                    </a:r>
                    <a:r>
                      <a:rPr lang="en-US"/>
                      <a:t>73.5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BB8-4D0D-8E68-57EDD272281D}"/>
                </c:ext>
              </c:extLst>
            </c:dLbl>
            <c:dLbl>
              <c:idx val="2"/>
              <c:layout>
                <c:manualLayout>
                  <c:x val="-2.0505249348606294E-7"/>
                  <c:y val="-0.25264604424446946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2</a:t>
                    </a:r>
                    <a:r>
                      <a:rPr lang="en-US"/>
                      <a:t>52.2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BB8-4D0D-8E68-57EDD272281D}"/>
                </c:ext>
              </c:extLst>
            </c:dLbl>
            <c:dLbl>
              <c:idx val="3"/>
              <c:layout>
                <c:manualLayout>
                  <c:x val="2.4737532808398952E-3"/>
                  <c:y val="-0.25052905886764176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2</a:t>
                    </a:r>
                    <a:r>
                      <a:rPr lang="en-US"/>
                      <a:t>90.8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BB8-4D0D-8E68-57EDD272281D}"/>
                </c:ext>
              </c:extLst>
            </c:dLbl>
            <c:dLbl>
              <c:idx val="4"/>
              <c:layout>
                <c:manualLayout>
                  <c:x val="-1.3041338582667634E-4"/>
                  <c:y val="-0.3260581177352834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4</a:t>
                    </a:r>
                    <a:r>
                      <a:rPr lang="en-US"/>
                      <a:t>14.6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BB8-4D0D-8E68-57EDD272281D}"/>
                </c:ext>
              </c:extLst>
            </c:dLbl>
            <c:dLbl>
              <c:idx val="5"/>
              <c:layout>
                <c:manualLayout>
                  <c:x val="4.9474335188620924E-3"/>
                  <c:y val="-0.33796296296296541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4</a:t>
                    </a:r>
                    <a:r>
                      <a:rPr lang="en-US"/>
                      <a:t>30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BB8-4D0D-8E68-57EDD272281D}"/>
                </c:ext>
              </c:extLst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Sheet2!$V$44:$AA$44</c:f>
              <c:strCache>
                <c:ptCount val="6"/>
                <c:pt idx="0">
                  <c:v>2013 I-IX</c:v>
                </c:pt>
                <c:pt idx="1">
                  <c:v>2014 I-IX</c:v>
                </c:pt>
                <c:pt idx="2">
                  <c:v>2015 I-IX</c:v>
                </c:pt>
                <c:pt idx="3">
                  <c:v>2016 I-IX</c:v>
                </c:pt>
                <c:pt idx="4">
                  <c:v>2017 I-IX</c:v>
                </c:pt>
                <c:pt idx="5">
                  <c:v> 2018 I-IX</c:v>
                </c:pt>
              </c:strCache>
            </c:strRef>
          </c:cat>
          <c:val>
            <c:numRef>
              <c:f>Sheet2!$V$45:$AA$45</c:f>
              <c:numCache>
                <c:formatCode>General</c:formatCode>
                <c:ptCount val="6"/>
                <c:pt idx="0">
                  <c:v>226.7</c:v>
                </c:pt>
                <c:pt idx="1">
                  <c:v>373.5</c:v>
                </c:pt>
                <c:pt idx="2">
                  <c:v>252.2</c:v>
                </c:pt>
                <c:pt idx="3">
                  <c:v>290.8</c:v>
                </c:pt>
                <c:pt idx="4">
                  <c:v>414.6</c:v>
                </c:pt>
                <c:pt idx="5">
                  <c:v>430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BB8-4D0D-8E68-57EDD272281D}"/>
            </c:ext>
          </c:extLst>
        </c:ser>
        <c:dLbls>
          <c:showVal val="1"/>
        </c:dLbls>
        <c:gapWidth val="95"/>
        <c:overlap val="100"/>
        <c:axId val="61721600"/>
        <c:axId val="61735680"/>
      </c:barChart>
      <c:catAx>
        <c:axId val="6172160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1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1735680"/>
        <c:crosses val="autoZero"/>
        <c:auto val="1"/>
        <c:lblAlgn val="ctr"/>
        <c:lblOffset val="100"/>
      </c:catAx>
      <c:valAx>
        <c:axId val="6173568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1721600"/>
        <c:crosses val="autoZero"/>
        <c:crossBetween val="between"/>
      </c:valAx>
    </c:plotArea>
    <c:plotVisOnly val="1"/>
    <c:dispBlanksAs val="gap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mn-MN" sz="1800" b="0" i="0" baseline="0">
                <a:latin typeface="Arial" pitchFamily="34" charset="0"/>
                <a:cs typeface="Arial" pitchFamily="34" charset="0"/>
              </a:rPr>
              <a:t>Бойжсон төл, эхний  хагас жилд, хувиар</a:t>
            </a:r>
            <a:endParaRPr lang="en-US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39468044619422704"/>
          <c:y val="2.7777777777777936E-2"/>
        </c:manualLayout>
      </c:layout>
    </c:title>
    <c:plotArea>
      <c:layout/>
      <c:lineChart>
        <c:grouping val="stacked"/>
        <c:ser>
          <c:idx val="0"/>
          <c:order val="0"/>
          <c:dLbls>
            <c:dLbl>
              <c:idx val="0"/>
              <c:layout>
                <c:manualLayout>
                  <c:x val="-5.9523809523809521E-3"/>
                  <c:y val="-9.0909090909090884E-2"/>
                </c:manualLayout>
              </c:layout>
              <c:showVal val="1"/>
            </c:dLbl>
            <c:dLbl>
              <c:idx val="2"/>
              <c:layout>
                <c:manualLayout>
                  <c:x val="-1.7857142857142856E-2"/>
                  <c:y val="-7.575757575757576E-2"/>
                </c:manualLayout>
              </c:layout>
              <c:showVal val="1"/>
            </c:dLbl>
            <c:dLbl>
              <c:idx val="3"/>
              <c:layout>
                <c:manualLayout>
                  <c:x val="1.488095238095238E-3"/>
                  <c:y val="-7.0707070707070704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'MAA tol boijilt'!$Q$17:$U$17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'MAA tol boijilt'!$Q$10:$U$10</c:f>
              <c:numCache>
                <c:formatCode>General</c:formatCode>
                <c:ptCount val="5"/>
                <c:pt idx="0" formatCode="0.0">
                  <c:v>98</c:v>
                </c:pt>
                <c:pt idx="1">
                  <c:v>97.9</c:v>
                </c:pt>
                <c:pt idx="2">
                  <c:v>94.7</c:v>
                </c:pt>
                <c:pt idx="3">
                  <c:v>97.6</c:v>
                </c:pt>
                <c:pt idx="4">
                  <c:v>96.6</c:v>
                </c:pt>
              </c:numCache>
            </c:numRef>
          </c:val>
        </c:ser>
        <c:dLbls>
          <c:showVal val="1"/>
        </c:dLbls>
        <c:marker val="1"/>
        <c:axId val="38185984"/>
        <c:axId val="38192256"/>
      </c:lineChart>
      <c:catAx>
        <c:axId val="3818598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8192256"/>
        <c:crosses val="autoZero"/>
        <c:auto val="1"/>
        <c:lblAlgn val="ctr"/>
        <c:lblOffset val="100"/>
      </c:catAx>
      <c:valAx>
        <c:axId val="38192256"/>
        <c:scaling>
          <c:orientation val="minMax"/>
        </c:scaling>
        <c:delete val="1"/>
        <c:axPos val="l"/>
        <c:numFmt formatCode="0.0" sourceLinked="1"/>
        <c:tickLblPos val="none"/>
        <c:crossAx val="38185984"/>
        <c:crosses val="autoZero"/>
        <c:crossBetween val="between"/>
      </c:valAx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mn-MN" sz="1400" b="0" i="0" baseline="0">
                <a:latin typeface="Arial" pitchFamily="34" charset="0"/>
                <a:cs typeface="Arial" pitchFamily="34" charset="0"/>
              </a:rPr>
              <a:t>Хорогдсон том мал, </a:t>
            </a:r>
            <a:r>
              <a:rPr lang="en-US" sz="1400" b="0" i="0" baseline="0">
                <a:latin typeface="Arial" pitchFamily="34" charset="0"/>
                <a:cs typeface="Arial" pitchFamily="34" charset="0"/>
              </a:rPr>
              <a:t>III </a:t>
            </a:r>
            <a:r>
              <a:rPr lang="mn-MN" sz="1400" b="0" i="0" baseline="0">
                <a:latin typeface="Arial" pitchFamily="34" charset="0"/>
                <a:cs typeface="Arial" pitchFamily="34" charset="0"/>
              </a:rPr>
              <a:t>улирал, мян.толгой</a:t>
            </a:r>
            <a:endParaRPr lang="en-US" sz="140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/>
      <c:lineChart>
        <c:grouping val="standard"/>
        <c:ser>
          <c:idx val="0"/>
          <c:order val="0"/>
          <c:dLbls>
            <c:dLbl>
              <c:idx val="0"/>
              <c:layout>
                <c:manualLayout>
                  <c:x val="-4.535147392290264E-2"/>
                  <c:y val="-6.481481481481514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CAD-4588-A715-652992D51B0A}"/>
                </c:ext>
              </c:extLst>
            </c:dLbl>
            <c:dLbl>
              <c:idx val="1"/>
              <c:layout>
                <c:manualLayout>
                  <c:x val="-5.6692913385826924E-2"/>
                  <c:y val="-6.944444444444450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CAD-4588-A715-652992D51B0A}"/>
                </c:ext>
              </c:extLst>
            </c:dLbl>
            <c:dLbl>
              <c:idx val="2"/>
              <c:layout>
                <c:manualLayout>
                  <c:x val="-4.6194225721784776E-2"/>
                  <c:y val="-5.092592592592599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CAD-4588-A715-652992D51B0A}"/>
                </c:ext>
              </c:extLst>
            </c:dLbl>
            <c:dLbl>
              <c:idx val="3"/>
              <c:layout>
                <c:manualLayout>
                  <c:x val="-4.1994750656168062E-2"/>
                  <c:y val="-8.796296296296322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CAD-4588-A715-652992D51B0A}"/>
                </c:ext>
              </c:extLst>
            </c:dLbl>
            <c:dLbl>
              <c:idx val="4"/>
              <c:layout>
                <c:manualLayout>
                  <c:x val="-4.6194225721784776E-2"/>
                  <c:y val="-5.092592592592592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CAD-4588-A715-652992D51B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'MAA tom malin horgodol'!$O$33:$S$33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'MAA tom malin horgodol'!$P$31:$T$31</c:f>
              <c:numCache>
                <c:formatCode>General</c:formatCode>
                <c:ptCount val="5"/>
                <c:pt idx="0">
                  <c:v>23.7</c:v>
                </c:pt>
                <c:pt idx="1">
                  <c:v>30.1</c:v>
                </c:pt>
                <c:pt idx="2">
                  <c:v>128.5</c:v>
                </c:pt>
                <c:pt idx="3">
                  <c:v>36.5</c:v>
                </c:pt>
                <c:pt idx="4">
                  <c:v>176.9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CAD-4588-A715-652992D51B0A}"/>
            </c:ext>
          </c:extLst>
        </c:ser>
        <c:dLbls>
          <c:showVal val="1"/>
        </c:dLbls>
        <c:marker val="1"/>
        <c:axId val="37905536"/>
        <c:axId val="37939456"/>
      </c:lineChart>
      <c:catAx>
        <c:axId val="3790553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7939456"/>
        <c:crosses val="autoZero"/>
        <c:auto val="1"/>
        <c:lblAlgn val="ctr"/>
        <c:lblOffset val="100"/>
      </c:catAx>
      <c:valAx>
        <c:axId val="3793945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37905536"/>
        <c:crosses val="autoZero"/>
        <c:crossBetween val="between"/>
      </c:valAx>
    </c:plotArea>
    <c:plotVisOnly val="1"/>
    <c:dispBlanksAs val="gap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"/>
  <c:chart>
    <c:title>
      <c:tx>
        <c:rich>
          <a:bodyPr/>
          <a:lstStyle/>
          <a:p>
            <a:pPr algn="ctr">
              <a:defRPr/>
            </a:pPr>
            <a:r>
              <a:rPr lang="mn-MN" sz="1600" b="1" i="0" baseline="0">
                <a:latin typeface="Arial" pitchFamily="34" charset="0"/>
                <a:cs typeface="Arial" pitchFamily="34" charset="0"/>
              </a:rPr>
              <a:t>АЖ ҮЙЛДВЭРИЙН САЛБАРЫН НИЙТ БҮТЭЭГДЭХҮҮН </a:t>
            </a:r>
            <a:r>
              <a:rPr lang="mn-MN" sz="1600" b="0" i="0" baseline="0">
                <a:latin typeface="Arial" pitchFamily="34" charset="0"/>
                <a:cs typeface="Arial" pitchFamily="34" charset="0"/>
              </a:rPr>
              <a:t>/хувиар/</a:t>
            </a:r>
            <a:endParaRPr lang="en-US" sz="1600" b="1" i="0" baseline="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4.4577412600130512E-2"/>
          <c:y val="0.19814548181477326"/>
          <c:w val="0.89442030932153271"/>
          <c:h val="0.48497975253093362"/>
        </c:manualLayout>
      </c:layout>
      <c:barChart>
        <c:barDir val="col"/>
        <c:grouping val="stacked"/>
        <c:ser>
          <c:idx val="0"/>
          <c:order val="0"/>
          <c:tx>
            <c:strRef>
              <c:f>Sheet6!$B$10</c:f>
              <c:strCache>
                <c:ptCount val="1"/>
                <c:pt idx="0">
                  <c:v>Боловсруулах үйлдвэр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smtClean="0">
                        <a:latin typeface="Arial" pitchFamily="34" charset="0"/>
                        <a:cs typeface="Arial" pitchFamily="34" charset="0"/>
                      </a:rPr>
                      <a:t>4</a:t>
                    </a:r>
                    <a:r>
                      <a:rPr lang="en-US" smtClean="0"/>
                      <a:t>4.0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smtClean="0">
                        <a:latin typeface="Arial" pitchFamily="34" charset="0"/>
                        <a:cs typeface="Arial" pitchFamily="34" charset="0"/>
                      </a:rPr>
                      <a:t>4</a:t>
                    </a:r>
                    <a:r>
                      <a:rPr lang="en-US" smtClean="0"/>
                      <a:t>7.9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smtClean="0">
                        <a:latin typeface="Arial" pitchFamily="34" charset="0"/>
                        <a:cs typeface="Arial" pitchFamily="34" charset="0"/>
                      </a:rPr>
                      <a:t>5</a:t>
                    </a:r>
                    <a:r>
                      <a:rPr lang="en-US" smtClean="0"/>
                      <a:t>7.1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200" smtClean="0">
                        <a:latin typeface="Arial" pitchFamily="34" charset="0"/>
                        <a:cs typeface="Arial" pitchFamily="34" charset="0"/>
                      </a:rPr>
                      <a:t>6</a:t>
                    </a:r>
                    <a:r>
                      <a:rPr lang="en-US" smtClean="0"/>
                      <a:t>3.8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200" smtClean="0">
                        <a:latin typeface="Arial" pitchFamily="34" charset="0"/>
                        <a:cs typeface="Arial" pitchFamily="34" charset="0"/>
                      </a:rPr>
                      <a:t>5</a:t>
                    </a:r>
                    <a:r>
                      <a:rPr lang="en-US" smtClean="0"/>
                      <a:t>0.9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Sheet6!$C$9:$G$9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Sheet6!$C$10:$G$10</c:f>
              <c:numCache>
                <c:formatCode>General</c:formatCode>
                <c:ptCount val="5"/>
                <c:pt idx="0">
                  <c:v>44.048051054245114</c:v>
                </c:pt>
                <c:pt idx="1">
                  <c:v>47.933430368275062</c:v>
                </c:pt>
                <c:pt idx="2">
                  <c:v>57.063137957772447</c:v>
                </c:pt>
                <c:pt idx="3">
                  <c:v>63.802370221999666</c:v>
                </c:pt>
                <c:pt idx="4">
                  <c:v>50.883443436673424</c:v>
                </c:pt>
              </c:numCache>
            </c:numRef>
          </c:val>
        </c:ser>
        <c:ser>
          <c:idx val="1"/>
          <c:order val="1"/>
          <c:tx>
            <c:strRef>
              <c:f>Sheet6!$B$11</c:f>
              <c:strCache>
                <c:ptCount val="1"/>
                <c:pt idx="0">
                  <c:v>Цахилгаан, дулааны эрчим хүч үйлдвэрлэл, усан хангамж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smtClean="0">
                        <a:latin typeface="Arial" pitchFamily="34" charset="0"/>
                        <a:cs typeface="Arial" pitchFamily="34" charset="0"/>
                      </a:rPr>
                      <a:t>5</a:t>
                    </a:r>
                    <a:r>
                      <a:rPr lang="en-US" smtClean="0"/>
                      <a:t>6.0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smtClean="0">
                        <a:latin typeface="Arial" pitchFamily="34" charset="0"/>
                        <a:cs typeface="Arial" pitchFamily="34" charset="0"/>
                      </a:rPr>
                      <a:t>5</a:t>
                    </a:r>
                    <a:r>
                      <a:rPr lang="en-US" smtClean="0"/>
                      <a:t>2.1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smtClean="0">
                        <a:latin typeface="Arial" pitchFamily="34" charset="0"/>
                        <a:cs typeface="Arial" pitchFamily="34" charset="0"/>
                      </a:rPr>
                      <a:t>4</a:t>
                    </a:r>
                    <a:r>
                      <a:rPr lang="en-US" smtClean="0"/>
                      <a:t>2.9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200" smtClean="0">
                        <a:latin typeface="Arial" pitchFamily="34" charset="0"/>
                        <a:cs typeface="Arial" pitchFamily="34" charset="0"/>
                      </a:rPr>
                      <a:t>3</a:t>
                    </a:r>
                    <a:r>
                      <a:rPr lang="en-US" smtClean="0"/>
                      <a:t>6.2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200" smtClean="0">
                        <a:latin typeface="Arial" pitchFamily="34" charset="0"/>
                        <a:cs typeface="Arial" pitchFamily="34" charset="0"/>
                      </a:rPr>
                      <a:t>4</a:t>
                    </a:r>
                    <a:r>
                      <a:rPr lang="en-US" smtClean="0"/>
                      <a:t>9.1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Sheet6!$C$9:$G$9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Sheet6!$C$11:$G$11</c:f>
              <c:numCache>
                <c:formatCode>General</c:formatCode>
                <c:ptCount val="5"/>
                <c:pt idx="0">
                  <c:v>55.951948945754857</c:v>
                </c:pt>
                <c:pt idx="1">
                  <c:v>52.066569631724931</c:v>
                </c:pt>
                <c:pt idx="2">
                  <c:v>42.936862042227546</c:v>
                </c:pt>
                <c:pt idx="3">
                  <c:v>36.197629778000334</c:v>
                </c:pt>
                <c:pt idx="4">
                  <c:v>49.116556563326498</c:v>
                </c:pt>
              </c:numCache>
            </c:numRef>
          </c:val>
        </c:ser>
        <c:dLbls>
          <c:showVal val="1"/>
        </c:dLbls>
        <c:gapWidth val="95"/>
        <c:overlap val="100"/>
        <c:axId val="68175360"/>
        <c:axId val="68176896"/>
      </c:barChart>
      <c:catAx>
        <c:axId val="6817536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8176896"/>
        <c:crosses val="autoZero"/>
        <c:auto val="1"/>
        <c:lblAlgn val="ctr"/>
        <c:lblOffset val="100"/>
      </c:catAx>
      <c:valAx>
        <c:axId val="68176896"/>
        <c:scaling>
          <c:orientation val="minMax"/>
        </c:scaling>
        <c:delete val="1"/>
        <c:axPos val="l"/>
        <c:numFmt formatCode="General" sourceLinked="1"/>
        <c:tickLblPos val="none"/>
        <c:crossAx val="681753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7.3755344709067319E-2"/>
          <c:y val="0.83054143232096023"/>
          <c:w val="0.8357410619874116"/>
          <c:h val="9.9454253806192175E-2"/>
        </c:manualLayout>
      </c:layout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 dirty="0">
                <a:latin typeface="Arial" pitchFamily="34" charset="0"/>
                <a:cs typeface="Arial" pitchFamily="34" charset="0"/>
              </a:rPr>
              <a:t>ХИЛИЙН ХӨДӨЛГӨӨНИЙ</a:t>
            </a:r>
            <a:r>
              <a:rPr lang="mn-MN" sz="1200" b="1" i="0" baseline="0" dirty="0">
                <a:latin typeface="Arial" pitchFamily="34" charset="0"/>
                <a:cs typeface="Arial" pitchFamily="34" charset="0"/>
              </a:rPr>
              <a:t> </a:t>
            </a:r>
            <a:endParaRPr lang="mn-MN" sz="1200" b="1" i="0" baseline="0" dirty="0" smtClean="0">
              <a:latin typeface="Arial" pitchFamily="34" charset="0"/>
              <a:cs typeface="Arial" pitchFamily="34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mn-MN" sz="1200" b="1" i="0" baseline="0" dirty="0" smtClean="0">
                <a:latin typeface="Arial" pitchFamily="34" charset="0"/>
                <a:cs typeface="Arial" pitchFamily="34" charset="0"/>
              </a:rPr>
              <a:t>ЗОРЧИГЧИД    </a:t>
            </a:r>
            <a:r>
              <a:rPr lang="mn-MN" sz="1200" b="0" i="0" baseline="0" dirty="0">
                <a:latin typeface="Arial" pitchFamily="34" charset="0"/>
                <a:cs typeface="Arial" pitchFamily="34" charset="0"/>
              </a:rPr>
              <a:t>эхний </a:t>
            </a:r>
            <a:r>
              <a:rPr lang="en-US" sz="1200" b="0" i="0" baseline="0" dirty="0">
                <a:latin typeface="Arial" pitchFamily="34" charset="0"/>
                <a:cs typeface="Arial" pitchFamily="34" charset="0"/>
              </a:rPr>
              <a:t>III </a:t>
            </a:r>
            <a:r>
              <a:rPr lang="mn-MN" sz="1200" b="0" i="0" baseline="0" dirty="0" smtClean="0">
                <a:latin typeface="Arial" pitchFamily="34" charset="0"/>
                <a:cs typeface="Arial" pitchFamily="34" charset="0"/>
              </a:rPr>
              <a:t>улиралд</a:t>
            </a:r>
            <a:endParaRPr lang="en-US" sz="1600" dirty="0"/>
          </a:p>
        </c:rich>
      </c:tx>
      <c:layout>
        <c:manualLayout>
          <c:xMode val="edge"/>
          <c:yMode val="edge"/>
          <c:x val="0.33314891559607701"/>
          <c:y val="0.10042735042735043"/>
        </c:manualLayout>
      </c:layout>
    </c:title>
    <c:plotArea>
      <c:layout>
        <c:manualLayout>
          <c:layoutTarget val="inner"/>
          <c:xMode val="edge"/>
          <c:yMode val="edge"/>
          <c:x val="6.4327485380116997E-2"/>
          <c:y val="0.35803183255939164"/>
          <c:w val="0.93567251461988366"/>
          <c:h val="0.4291221930592013"/>
        </c:manualLayout>
      </c:layout>
      <c:barChart>
        <c:barDir val="col"/>
        <c:grouping val="clustered"/>
        <c:ser>
          <c:idx val="0"/>
          <c:order val="0"/>
          <c:tx>
            <c:strRef>
              <c:f>Sheet7!$C$2</c:f>
              <c:strCache>
                <c:ptCount val="1"/>
                <c:pt idx="0">
                  <c:v>Орсон  </c:v>
                </c:pt>
              </c:strCache>
            </c:strRef>
          </c:tx>
          <c:dLbls>
            <c:showVal val="1"/>
          </c:dLbls>
          <c:cat>
            <c:strRef>
              <c:f>Sheet7!$B$9:$B$10</c:f>
              <c:strCache>
                <c:ptCount val="2"/>
                <c:pt idx="0">
                  <c:v>Монгол </c:v>
                </c:pt>
                <c:pt idx="1">
                  <c:v>Гадаад </c:v>
                </c:pt>
              </c:strCache>
            </c:strRef>
          </c:cat>
          <c:val>
            <c:numRef>
              <c:f>Sheet7!$C$9:$D$9</c:f>
              <c:numCache>
                <c:formatCode>General</c:formatCode>
                <c:ptCount val="2"/>
                <c:pt idx="0">
                  <c:v>3357</c:v>
                </c:pt>
                <c:pt idx="1">
                  <c:v>3339</c:v>
                </c:pt>
              </c:numCache>
            </c:numRef>
          </c:val>
        </c:ser>
        <c:ser>
          <c:idx val="1"/>
          <c:order val="1"/>
          <c:tx>
            <c:strRef>
              <c:f>Sheet7!$D$2</c:f>
              <c:strCache>
                <c:ptCount val="1"/>
                <c:pt idx="0">
                  <c:v>Гарсан </c:v>
                </c:pt>
              </c:strCache>
            </c:strRef>
          </c:tx>
          <c:dLbls>
            <c:showVal val="1"/>
          </c:dLbls>
          <c:cat>
            <c:strRef>
              <c:f>Sheet7!$B$9:$B$10</c:f>
              <c:strCache>
                <c:ptCount val="2"/>
                <c:pt idx="0">
                  <c:v>Монгол </c:v>
                </c:pt>
                <c:pt idx="1">
                  <c:v>Гадаад </c:v>
                </c:pt>
              </c:strCache>
            </c:strRef>
          </c:cat>
          <c:val>
            <c:numRef>
              <c:f>Sheet7!$C$10:$D$10</c:f>
              <c:numCache>
                <c:formatCode>General</c:formatCode>
                <c:ptCount val="2"/>
                <c:pt idx="0">
                  <c:v>2832</c:v>
                </c:pt>
                <c:pt idx="1">
                  <c:v>2429</c:v>
                </c:pt>
              </c:numCache>
            </c:numRef>
          </c:val>
        </c:ser>
        <c:dLbls>
          <c:showVal val="1"/>
        </c:dLbls>
        <c:overlap val="-25"/>
        <c:axId val="68846336"/>
        <c:axId val="68847872"/>
      </c:barChart>
      <c:catAx>
        <c:axId val="68846336"/>
        <c:scaling>
          <c:orientation val="minMax"/>
        </c:scaling>
        <c:axPos val="b"/>
        <c:majorTickMark val="none"/>
        <c:tickLblPos val="nextTo"/>
        <c:crossAx val="68847872"/>
        <c:crosses val="autoZero"/>
        <c:auto val="1"/>
        <c:lblAlgn val="ctr"/>
        <c:lblOffset val="100"/>
      </c:catAx>
      <c:valAx>
        <c:axId val="68847872"/>
        <c:scaling>
          <c:orientation val="minMax"/>
        </c:scaling>
        <c:delete val="1"/>
        <c:axPos val="l"/>
        <c:numFmt formatCode="General" sourceLinked="1"/>
        <c:tickLblPos val="none"/>
        <c:crossAx val="688463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037795275590551"/>
          <c:y val="0.8572918489355501"/>
          <c:w val="0.84214854722107146"/>
          <c:h val="8.3717191601049915E-2"/>
        </c:manualLayout>
      </c:layout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3"/>
  <c:chart>
    <c:plotArea>
      <c:layout/>
      <c:barChart>
        <c:barDir val="col"/>
        <c:grouping val="clustered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'нийгмийн даатгал'!$H$5:$L$5</c:f>
              <c:strCache>
                <c:ptCount val="5"/>
                <c:pt idx="0">
                  <c:v>2014. I-IX</c:v>
                </c:pt>
                <c:pt idx="1">
                  <c:v>2015. I-IX</c:v>
                </c:pt>
                <c:pt idx="2">
                  <c:v>2016. I-IX</c:v>
                </c:pt>
                <c:pt idx="3">
                  <c:v>2017. I-IX</c:v>
                </c:pt>
                <c:pt idx="4">
                  <c:v>2018. I-IX</c:v>
                </c:pt>
              </c:strCache>
            </c:strRef>
          </c:cat>
          <c:val>
            <c:numRef>
              <c:f>'нийгмийн даатгал'!$H$7:$L$7</c:f>
              <c:numCache>
                <c:formatCode>0.0</c:formatCode>
                <c:ptCount val="5"/>
                <c:pt idx="0" formatCode="General">
                  <c:v>20820.900000000001</c:v>
                </c:pt>
                <c:pt idx="1">
                  <c:v>23781.8</c:v>
                </c:pt>
                <c:pt idx="2">
                  <c:v>27452.3</c:v>
                </c:pt>
                <c:pt idx="3" formatCode="General">
                  <c:v>27734.7</c:v>
                </c:pt>
                <c:pt idx="4">
                  <c:v>33190.300000000003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BE-4528-83CF-CFB77B257B7A}"/>
            </c:ext>
          </c:extLst>
        </c:ser>
        <c:axId val="59512704"/>
        <c:axId val="59514240"/>
      </c:barChart>
      <c:catAx>
        <c:axId val="59512704"/>
        <c:scaling>
          <c:orientation val="minMax"/>
        </c:scaling>
        <c:axPos val="b"/>
        <c:numFmt formatCode="General" sourceLinked="0"/>
        <c:tickLblPos val="nextTo"/>
        <c:crossAx val="59514240"/>
        <c:crosses val="autoZero"/>
        <c:auto val="1"/>
        <c:lblAlgn val="ctr"/>
        <c:lblOffset val="100"/>
      </c:catAx>
      <c:valAx>
        <c:axId val="59514240"/>
        <c:scaling>
          <c:orientation val="minMax"/>
        </c:scaling>
        <c:delete val="1"/>
        <c:axPos val="l"/>
        <c:numFmt formatCode="General" sourceLinked="1"/>
        <c:tickLblPos val="none"/>
        <c:crossAx val="59512704"/>
        <c:crosses val="autoZero"/>
        <c:crossBetween val="between"/>
      </c:valAx>
    </c:plotArea>
    <c:plotVisOnly val="1"/>
    <c:dispBlanksAs val="gap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33472222222222497"/>
          <c:y val="0.24305555555555555"/>
          <c:w val="0.38055555555555581"/>
          <c:h val="0.63425925925925963"/>
        </c:manualLayout>
      </c:layout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8.4070428696414144E-3"/>
                  <c:y val="0.13629811898512806"/>
                </c:manualLayout>
              </c:layout>
              <c:tx>
                <c:rich>
                  <a:bodyPr/>
                  <a:lstStyle/>
                  <a:p>
                    <a:r>
                      <a:rPr lang="mn-MN"/>
                      <a:t>Тэтгэвэрийн даатгалын сангийн орлого
64.5%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155-4529-9554-64A99D4D4468}"/>
                </c:ext>
              </c:extLst>
            </c:dLbl>
            <c:dLbl>
              <c:idx val="1"/>
              <c:layout>
                <c:manualLayout>
                  <c:x val="-1.6851596675415643E-2"/>
                  <c:y val="2.8386555847185767E-2"/>
                </c:manualLayout>
              </c:layout>
              <c:tx>
                <c:rich>
                  <a:bodyPr/>
                  <a:lstStyle/>
                  <a:p>
                    <a:r>
                      <a:rPr lang="mn-MN"/>
                      <a:t>Тэтгэмжийн сангийн орлого
7.3%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155-4529-9554-64A99D4D4468}"/>
                </c:ext>
              </c:extLst>
            </c:dLbl>
            <c:dLbl>
              <c:idx val="2"/>
              <c:layout>
                <c:manualLayout>
                  <c:x val="-3.9543416447944006E-2"/>
                  <c:y val="4.2905730533683413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Эрүүл мэндийн сангийн орлого
20.8%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155-4529-9554-64A99D4D4468}"/>
                </c:ext>
              </c:extLst>
            </c:dLbl>
            <c:dLbl>
              <c:idx val="3"/>
              <c:layout>
                <c:manualLayout>
                  <c:x val="-4.2921259842519703E-2"/>
                  <c:y val="-3.6821959755030651E-3"/>
                </c:manualLayout>
              </c:layout>
              <c:tx>
                <c:rich>
                  <a:bodyPr/>
                  <a:lstStyle/>
                  <a:p>
                    <a:r>
                      <a:rPr lang="mn-MN"/>
                      <a:t>ҮОМШӨ орлогын дүн
5.8%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155-4529-9554-64A99D4D4468}"/>
                </c:ext>
              </c:extLst>
            </c:dLbl>
            <c:dLbl>
              <c:idx val="4"/>
              <c:layout>
                <c:manualLayout>
                  <c:x val="0.14823534558180496"/>
                  <c:y val="4.3001603966170893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Ажилгүйдлийн даатгалын сан орлого
1.6%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155-4529-9554-64A99D4D44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'нийгмийн даатгал'!$B$9:$B$13</c:f>
              <c:strCache>
                <c:ptCount val="5"/>
                <c:pt idx="0">
                  <c:v>Тэтгэвэрийн даатгалын сангийн орлого</c:v>
                </c:pt>
                <c:pt idx="1">
                  <c:v>Тэтгэмжийн сангийн орлого</c:v>
                </c:pt>
                <c:pt idx="2">
                  <c:v>Эрүүл мэндийн сангийн орлого</c:v>
                </c:pt>
                <c:pt idx="3">
                  <c:v>ҮОМШӨ орлогын дүн</c:v>
                </c:pt>
                <c:pt idx="4">
                  <c:v>Ажилгүйдлийн даатгалын сан орлого</c:v>
                </c:pt>
              </c:strCache>
            </c:strRef>
          </c:cat>
          <c:val>
            <c:numRef>
              <c:f>'нийгмийн даатгал'!$O$27:$O$31</c:f>
              <c:numCache>
                <c:formatCode>0.0</c:formatCode>
                <c:ptCount val="5"/>
                <c:pt idx="0">
                  <c:v>64.482755660110215</c:v>
                </c:pt>
                <c:pt idx="1">
                  <c:v>7.2583345496381044</c:v>
                </c:pt>
                <c:pt idx="2">
                  <c:v>20.803963150258049</c:v>
                </c:pt>
                <c:pt idx="3">
                  <c:v>5.8468486258617904</c:v>
                </c:pt>
                <c:pt idx="4">
                  <c:v>1.6080980141320307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155-4529-9554-64A99D4D4468}"/>
            </c:ext>
          </c:extLst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3"/>
  <c:chart>
    <c:plotArea>
      <c:layout>
        <c:manualLayout>
          <c:layoutTarget val="inner"/>
          <c:xMode val="edge"/>
          <c:yMode val="edge"/>
          <c:x val="4.1171813143309428E-2"/>
          <c:y val="5.7291643171078092E-2"/>
          <c:w val="0.9303246239113222"/>
          <c:h val="0.8122310481335947"/>
        </c:manualLayout>
      </c:layout>
      <c:barChart>
        <c:barDir val="col"/>
        <c:grouping val="clustered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'нийгмийн даатгал'!$I$55:$M$55</c:f>
              <c:strCache>
                <c:ptCount val="5"/>
                <c:pt idx="0">
                  <c:v>2014 I-IX</c:v>
                </c:pt>
                <c:pt idx="1">
                  <c:v>2015 I-IX</c:v>
                </c:pt>
                <c:pt idx="2">
                  <c:v>2016 I-IX</c:v>
                </c:pt>
                <c:pt idx="3">
                  <c:v>2017 I-IX</c:v>
                </c:pt>
                <c:pt idx="4">
                  <c:v>2018 I-IX</c:v>
                </c:pt>
              </c:strCache>
            </c:strRef>
          </c:cat>
          <c:val>
            <c:numRef>
              <c:f>'нийгмийн даатгал'!$I$57:$M$57</c:f>
              <c:numCache>
                <c:formatCode>0.0</c:formatCode>
                <c:ptCount val="5"/>
                <c:pt idx="0">
                  <c:v>4401</c:v>
                </c:pt>
                <c:pt idx="1">
                  <c:v>5268</c:v>
                </c:pt>
                <c:pt idx="2">
                  <c:v>5168</c:v>
                </c:pt>
                <c:pt idx="3" formatCode="General">
                  <c:v>5462.4</c:v>
                </c:pt>
                <c:pt idx="4">
                  <c:v>6307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D2-4F4D-A355-07964027EE34}"/>
            </c:ext>
          </c:extLst>
        </c:ser>
        <c:axId val="59779712"/>
        <c:axId val="61482880"/>
      </c:barChart>
      <c:catAx>
        <c:axId val="59779712"/>
        <c:scaling>
          <c:orientation val="minMax"/>
        </c:scaling>
        <c:axPos val="b"/>
        <c:numFmt formatCode="General" sourceLinked="0"/>
        <c:tickLblPos val="nextTo"/>
        <c:crossAx val="61482880"/>
        <c:crosses val="autoZero"/>
        <c:auto val="1"/>
        <c:lblAlgn val="ctr"/>
        <c:lblOffset val="100"/>
      </c:catAx>
      <c:valAx>
        <c:axId val="61482880"/>
        <c:scaling>
          <c:orientation val="minMax"/>
        </c:scaling>
        <c:delete val="1"/>
        <c:axPos val="l"/>
        <c:numFmt formatCode="0.0" sourceLinked="1"/>
        <c:tickLblPos val="none"/>
        <c:crossAx val="59779712"/>
        <c:crosses val="autoZero"/>
        <c:crossBetween val="between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2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mn-MN" b="1">
                <a:solidFill>
                  <a:sysClr val="windowText" lastClr="000000"/>
                </a:solidFill>
              </a:rPr>
              <a:t>Амьд төрсөн хүүхэд</a:t>
            </a:r>
            <a:r>
              <a:rPr lang="en-US" b="1">
                <a:solidFill>
                  <a:sysClr val="windowText" lastClr="000000"/>
                </a:solidFill>
              </a:rPr>
              <a:t>,</a:t>
            </a:r>
            <a:r>
              <a:rPr lang="mn-MN" b="1">
                <a:solidFill>
                  <a:sysClr val="windowText" lastClr="000000"/>
                </a:solidFill>
              </a:rPr>
              <a:t> сараар</a:t>
            </a:r>
            <a:endParaRPr lang="en-US" b="1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28253217339768055"/>
          <c:y val="5.9994681138551428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7.5505754088431298E-2"/>
          <c:y val="0.20443147778086804"/>
          <c:w val="0.8635443654220637"/>
          <c:h val="0.55709346771511969"/>
        </c:manualLayout>
      </c:layout>
      <c:lineChart>
        <c:grouping val="standard"/>
        <c:ser>
          <c:idx val="1"/>
          <c:order val="0"/>
          <c:tx>
            <c:v>2015</c:v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ХБХурал!$D$1:$O$1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ХБХурал!$D$3:$O$3</c:f>
              <c:numCache>
                <c:formatCode>General</c:formatCode>
                <c:ptCount val="12"/>
                <c:pt idx="0">
                  <c:v>144</c:v>
                </c:pt>
                <c:pt idx="1">
                  <c:v>120</c:v>
                </c:pt>
                <c:pt idx="2">
                  <c:v>154</c:v>
                </c:pt>
                <c:pt idx="3">
                  <c:v>145</c:v>
                </c:pt>
                <c:pt idx="4">
                  <c:v>118</c:v>
                </c:pt>
                <c:pt idx="5">
                  <c:v>128</c:v>
                </c:pt>
                <c:pt idx="6">
                  <c:v>146</c:v>
                </c:pt>
                <c:pt idx="7">
                  <c:v>149</c:v>
                </c:pt>
                <c:pt idx="8">
                  <c:v>119</c:v>
                </c:pt>
                <c:pt idx="9">
                  <c:v>113</c:v>
                </c:pt>
                <c:pt idx="10">
                  <c:v>151</c:v>
                </c:pt>
                <c:pt idx="11">
                  <c:v>144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97-4976-8B4B-9FCA5202E815}"/>
            </c:ext>
          </c:extLst>
        </c:ser>
        <c:ser>
          <c:idx val="2"/>
          <c:order val="1"/>
          <c:tx>
            <c:v>2016</c:v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ХБХурал!$D$1:$O$1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ХБХурал!$D$4:$O$4</c:f>
              <c:numCache>
                <c:formatCode>General</c:formatCode>
                <c:ptCount val="12"/>
                <c:pt idx="0">
                  <c:v>106</c:v>
                </c:pt>
                <c:pt idx="1">
                  <c:v>134</c:v>
                </c:pt>
                <c:pt idx="2">
                  <c:v>133</c:v>
                </c:pt>
                <c:pt idx="3">
                  <c:v>120</c:v>
                </c:pt>
                <c:pt idx="4">
                  <c:v>131</c:v>
                </c:pt>
                <c:pt idx="5">
                  <c:v>120</c:v>
                </c:pt>
                <c:pt idx="6">
                  <c:v>124</c:v>
                </c:pt>
                <c:pt idx="7">
                  <c:v>139</c:v>
                </c:pt>
                <c:pt idx="8">
                  <c:v>117</c:v>
                </c:pt>
                <c:pt idx="9">
                  <c:v>95</c:v>
                </c:pt>
                <c:pt idx="10">
                  <c:v>103</c:v>
                </c:pt>
                <c:pt idx="11">
                  <c:v>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D97-4976-8B4B-9FCA5202E815}"/>
            </c:ext>
          </c:extLst>
        </c:ser>
        <c:ser>
          <c:idx val="3"/>
          <c:order val="2"/>
          <c:tx>
            <c:v>2017</c:v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ХБХурал!$D$1:$O$1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ХБХурал!$D$5:$O$5</c:f>
              <c:numCache>
                <c:formatCode>General</c:formatCode>
                <c:ptCount val="12"/>
                <c:pt idx="0">
                  <c:v>97</c:v>
                </c:pt>
                <c:pt idx="1">
                  <c:v>98</c:v>
                </c:pt>
                <c:pt idx="2">
                  <c:v>113</c:v>
                </c:pt>
                <c:pt idx="3">
                  <c:v>95</c:v>
                </c:pt>
                <c:pt idx="4">
                  <c:v>102</c:v>
                </c:pt>
                <c:pt idx="5">
                  <c:v>160</c:v>
                </c:pt>
                <c:pt idx="6">
                  <c:v>125</c:v>
                </c:pt>
                <c:pt idx="7">
                  <c:v>106</c:v>
                </c:pt>
                <c:pt idx="8">
                  <c:v>108</c:v>
                </c:pt>
                <c:pt idx="9">
                  <c:v>106</c:v>
                </c:pt>
                <c:pt idx="10">
                  <c:v>120</c:v>
                </c:pt>
                <c:pt idx="11">
                  <c:v>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D97-4976-8B4B-9FCA5202E815}"/>
            </c:ext>
          </c:extLst>
        </c:ser>
        <c:ser>
          <c:idx val="4"/>
          <c:order val="3"/>
          <c:tx>
            <c:v>2018</c:v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ХБХурал!$D$1:$O$1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ХБХурал!$D$6:$O$6</c:f>
              <c:numCache>
                <c:formatCode>General</c:formatCode>
                <c:ptCount val="12"/>
                <c:pt idx="0">
                  <c:v>136</c:v>
                </c:pt>
                <c:pt idx="1">
                  <c:v>96</c:v>
                </c:pt>
                <c:pt idx="2">
                  <c:v>124</c:v>
                </c:pt>
                <c:pt idx="3">
                  <c:v>131</c:v>
                </c:pt>
                <c:pt idx="4">
                  <c:v>114</c:v>
                </c:pt>
                <c:pt idx="5">
                  <c:v>124</c:v>
                </c:pt>
                <c:pt idx="6">
                  <c:v>143</c:v>
                </c:pt>
                <c:pt idx="7">
                  <c:v>119</c:v>
                </c:pt>
                <c:pt idx="8">
                  <c:v>107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D97-4976-8B4B-9FCA5202E815}"/>
            </c:ext>
          </c:extLst>
        </c:ser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1"/>
        <c:axId val="96897280"/>
        <c:axId val="96903168"/>
      </c:lineChart>
      <c:catAx>
        <c:axId val="968972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903168"/>
        <c:crosses val="autoZero"/>
        <c:auto val="1"/>
        <c:lblAlgn val="ctr"/>
        <c:lblOffset val="100"/>
      </c:catAx>
      <c:valAx>
        <c:axId val="9690316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97280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00615788411064"/>
          <c:y val="0.87328725323758005"/>
          <c:w val="0.51987684231778764"/>
          <c:h val="7.670972224161017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2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mn-MN" b="1">
                <a:solidFill>
                  <a:sysClr val="windowText" lastClr="000000"/>
                </a:solidFill>
              </a:rPr>
              <a:t>нялхсын эндэгдэл</a:t>
            </a:r>
            <a:endParaRPr lang="en-US" b="1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34976084398182028"/>
          <c:y val="9.030356611567104E-3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8.7003028887521081E-2"/>
          <c:y val="0.11932090294242052"/>
          <c:w val="0.89195450047089431"/>
          <c:h val="0.66774196350310244"/>
        </c:manualLayout>
      </c:layout>
      <c:lineChart>
        <c:grouping val="standard"/>
        <c:ser>
          <c:idx val="1"/>
          <c:order val="0"/>
          <c:tx>
            <c:v>2015</c:v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ХБХурал!$D$1:$O$1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ХБХурал!$D$8:$O$8</c:f>
              <c:numCache>
                <c:formatCode>General</c:formatCode>
                <c:ptCount val="12"/>
                <c:pt idx="0">
                  <c:v>8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  <c:pt idx="4">
                  <c:v>7</c:v>
                </c:pt>
                <c:pt idx="5">
                  <c:v>3</c:v>
                </c:pt>
                <c:pt idx="6">
                  <c:v>1</c:v>
                </c:pt>
                <c:pt idx="7">
                  <c:v>2</c:v>
                </c:pt>
                <c:pt idx="8">
                  <c:v>7</c:v>
                </c:pt>
                <c:pt idx="9">
                  <c:v>3</c:v>
                </c:pt>
                <c:pt idx="10">
                  <c:v>0</c:v>
                </c:pt>
                <c:pt idx="1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0B-4904-A249-1313721BC09C}"/>
            </c:ext>
          </c:extLst>
        </c:ser>
        <c:ser>
          <c:idx val="2"/>
          <c:order val="1"/>
          <c:tx>
            <c:v>2016</c:v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ХБХурал!$D$1:$O$1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ХБХурал!$D$9:$O$9</c:f>
              <c:numCache>
                <c:formatCode>General</c:formatCode>
                <c:ptCount val="12"/>
                <c:pt idx="0">
                  <c:v>2</c:v>
                </c:pt>
                <c:pt idx="1">
                  <c:v>2</c:v>
                </c:pt>
                <c:pt idx="2">
                  <c:v>5</c:v>
                </c:pt>
                <c:pt idx="3">
                  <c:v>1</c:v>
                </c:pt>
                <c:pt idx="4">
                  <c:v>3</c:v>
                </c:pt>
                <c:pt idx="5">
                  <c:v>3</c:v>
                </c:pt>
                <c:pt idx="6">
                  <c:v>0</c:v>
                </c:pt>
                <c:pt idx="7">
                  <c:v>2</c:v>
                </c:pt>
                <c:pt idx="8">
                  <c:v>0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70B-4904-A249-1313721BC09C}"/>
            </c:ext>
          </c:extLst>
        </c:ser>
        <c:ser>
          <c:idx val="3"/>
          <c:order val="2"/>
          <c:tx>
            <c:v>2017</c:v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ХБХурал!$D$1:$O$1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ХБХурал!$D$10:$O$10</c:f>
              <c:numCache>
                <c:formatCode>General</c:formatCode>
                <c:ptCount val="12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1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70B-4904-A249-1313721BC09C}"/>
            </c:ext>
          </c:extLst>
        </c:ser>
        <c:ser>
          <c:idx val="4"/>
          <c:order val="3"/>
          <c:tx>
            <c:v>2018</c:v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ХБХурал!$D$1:$O$1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ХБХурал!$D$11:$O$11</c:f>
              <c:numCache>
                <c:formatCode>General</c:formatCode>
                <c:ptCount val="12"/>
                <c:pt idx="0">
                  <c:v>1</c:v>
                </c:pt>
                <c:pt idx="1">
                  <c:v>5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  <c:pt idx="8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70B-4904-A249-1313721BC09C}"/>
            </c:ext>
          </c:extLst>
        </c:ser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1"/>
        <c:axId val="108902656"/>
        <c:axId val="109043712"/>
      </c:lineChart>
      <c:catAx>
        <c:axId val="1089026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043712"/>
        <c:crosses val="autoZero"/>
        <c:auto val="1"/>
        <c:lblAlgn val="ctr"/>
        <c:lblOffset val="100"/>
      </c:catAx>
      <c:valAx>
        <c:axId val="10904371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90265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32097352027098"/>
          <c:y val="0.876874031038964"/>
          <c:w val="0.51358052959458067"/>
          <c:h val="0.12312596896103654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cap="all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mn-MN" b="1">
                <a:solidFill>
                  <a:sysClr val="windowText" lastClr="000000"/>
                </a:solidFill>
              </a:rPr>
              <a:t>халдварт өвчнөөр өвчлөгчид</a:t>
            </a:r>
            <a:r>
              <a:rPr lang="mn-MN" b="1" baseline="0">
                <a:solidFill>
                  <a:sysClr val="windowText" lastClr="000000"/>
                </a:solidFill>
              </a:rPr>
              <a:t> </a:t>
            </a:r>
            <a:r>
              <a:rPr lang="mn-MN" sz="1200" b="0">
                <a:solidFill>
                  <a:sysClr val="windowText" lastClr="000000"/>
                </a:solidFill>
              </a:rPr>
              <a:t>сараар</a:t>
            </a:r>
            <a:r>
              <a:rPr lang="en-US" sz="1200" b="0">
                <a:solidFill>
                  <a:sysClr val="windowText" lastClr="000000"/>
                </a:solidFill>
              </a:rPr>
              <a:t>,</a:t>
            </a:r>
            <a:r>
              <a:rPr lang="mn-MN" sz="1200" b="0">
                <a:solidFill>
                  <a:sysClr val="windowText" lastClr="000000"/>
                </a:solidFill>
              </a:rPr>
              <a:t>хүн</a:t>
            </a:r>
            <a:endParaRPr lang="mn-MN" b="1">
              <a:solidFill>
                <a:sysClr val="windowText" lastClr="000000"/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2.9922986078396559E-2"/>
          <c:y val="0.19247703412073491"/>
          <c:w val="0.96127613566325154"/>
          <c:h val="0.64370662000583312"/>
        </c:manualLayout>
      </c:layout>
      <c:lineChart>
        <c:grouping val="standard"/>
        <c:ser>
          <c:idx val="0"/>
          <c:order val="0"/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'ХБХурал-2'!$N$9:$AS$9</c:f>
              <c:strCache>
                <c:ptCount val="32"/>
                <c:pt idx="0">
                  <c:v>II</c:v>
                </c:pt>
                <c:pt idx="1">
                  <c:v>III</c:v>
                </c:pt>
                <c:pt idx="2">
                  <c:v>IV</c:v>
                </c:pt>
                <c:pt idx="3">
                  <c:v>V</c:v>
                </c:pt>
                <c:pt idx="4">
                  <c:v>VI</c:v>
                </c:pt>
                <c:pt idx="5">
                  <c:v>VII</c:v>
                </c:pt>
                <c:pt idx="6">
                  <c:v>VIII</c:v>
                </c:pt>
                <c:pt idx="7">
                  <c:v>IX</c:v>
                </c:pt>
                <c:pt idx="8">
                  <c:v>X</c:v>
                </c:pt>
                <c:pt idx="9">
                  <c:v>XI</c:v>
                </c:pt>
                <c:pt idx="10">
                  <c:v>XII</c:v>
                </c:pt>
                <c:pt idx="11">
                  <c:v>2017.I</c:v>
                </c:pt>
                <c:pt idx="12">
                  <c:v>II</c:v>
                </c:pt>
                <c:pt idx="13">
                  <c:v>III</c:v>
                </c:pt>
                <c:pt idx="14">
                  <c:v>IV</c:v>
                </c:pt>
                <c:pt idx="15">
                  <c:v>V</c:v>
                </c:pt>
                <c:pt idx="16">
                  <c:v>VI</c:v>
                </c:pt>
                <c:pt idx="17">
                  <c:v>VII</c:v>
                </c:pt>
                <c:pt idx="18">
                  <c:v>VIII</c:v>
                </c:pt>
                <c:pt idx="19">
                  <c:v>IX</c:v>
                </c:pt>
                <c:pt idx="20">
                  <c:v>X</c:v>
                </c:pt>
                <c:pt idx="21">
                  <c:v>XI</c:v>
                </c:pt>
                <c:pt idx="22">
                  <c:v>XII</c:v>
                </c:pt>
                <c:pt idx="23">
                  <c:v>2018.I</c:v>
                </c:pt>
                <c:pt idx="24">
                  <c:v>II</c:v>
                </c:pt>
                <c:pt idx="25">
                  <c:v>III</c:v>
                </c:pt>
                <c:pt idx="26">
                  <c:v>IV</c:v>
                </c:pt>
                <c:pt idx="27">
                  <c:v>V</c:v>
                </c:pt>
                <c:pt idx="28">
                  <c:v>VI</c:v>
                </c:pt>
                <c:pt idx="29">
                  <c:v>VII</c:v>
                </c:pt>
                <c:pt idx="30">
                  <c:v>VIII</c:v>
                </c:pt>
                <c:pt idx="31">
                  <c:v>IX</c:v>
                </c:pt>
              </c:strCache>
            </c:strRef>
          </c:cat>
          <c:val>
            <c:numRef>
              <c:f>'ХБХурал-2'!$N$8:$AS$8</c:f>
              <c:numCache>
                <c:formatCode>General</c:formatCode>
                <c:ptCount val="32"/>
                <c:pt idx="0">
                  <c:v>33</c:v>
                </c:pt>
                <c:pt idx="1">
                  <c:v>65</c:v>
                </c:pt>
                <c:pt idx="2">
                  <c:v>144</c:v>
                </c:pt>
                <c:pt idx="3">
                  <c:v>120</c:v>
                </c:pt>
                <c:pt idx="4">
                  <c:v>48</c:v>
                </c:pt>
                <c:pt idx="5">
                  <c:v>30</c:v>
                </c:pt>
                <c:pt idx="6">
                  <c:v>40</c:v>
                </c:pt>
                <c:pt idx="7">
                  <c:v>34</c:v>
                </c:pt>
                <c:pt idx="8">
                  <c:v>93</c:v>
                </c:pt>
                <c:pt idx="9">
                  <c:v>80</c:v>
                </c:pt>
                <c:pt idx="10">
                  <c:v>76</c:v>
                </c:pt>
                <c:pt idx="11">
                  <c:v>70</c:v>
                </c:pt>
                <c:pt idx="12">
                  <c:v>36</c:v>
                </c:pt>
                <c:pt idx="13">
                  <c:v>52</c:v>
                </c:pt>
                <c:pt idx="14">
                  <c:v>47</c:v>
                </c:pt>
                <c:pt idx="15">
                  <c:v>49</c:v>
                </c:pt>
                <c:pt idx="16">
                  <c:v>54</c:v>
                </c:pt>
                <c:pt idx="17">
                  <c:v>32</c:v>
                </c:pt>
                <c:pt idx="18">
                  <c:v>17</c:v>
                </c:pt>
                <c:pt idx="19">
                  <c:v>31</c:v>
                </c:pt>
                <c:pt idx="20">
                  <c:v>15</c:v>
                </c:pt>
                <c:pt idx="21">
                  <c:v>30</c:v>
                </c:pt>
                <c:pt idx="22">
                  <c:v>24</c:v>
                </c:pt>
                <c:pt idx="23">
                  <c:v>26</c:v>
                </c:pt>
                <c:pt idx="24">
                  <c:v>15</c:v>
                </c:pt>
                <c:pt idx="25">
                  <c:v>44</c:v>
                </c:pt>
                <c:pt idx="26">
                  <c:v>40</c:v>
                </c:pt>
                <c:pt idx="27">
                  <c:v>43</c:v>
                </c:pt>
                <c:pt idx="28">
                  <c:v>58</c:v>
                </c:pt>
                <c:pt idx="29">
                  <c:v>37</c:v>
                </c:pt>
                <c:pt idx="30">
                  <c:v>25</c:v>
                </c:pt>
                <c:pt idx="31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D7-4049-984D-08385E64965F}"/>
            </c:ext>
          </c:extLst>
        </c:ser>
        <c:dLbls>
          <c:showVal val="1"/>
        </c:dLbls>
        <c:marker val="1"/>
        <c:axId val="110350720"/>
        <c:axId val="110352256"/>
      </c:lineChart>
      <c:catAx>
        <c:axId val="1103507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352256"/>
        <c:crosses val="autoZero"/>
        <c:auto val="1"/>
        <c:lblAlgn val="ctr"/>
        <c:lblOffset val="100"/>
      </c:catAx>
      <c:valAx>
        <c:axId val="11035225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1035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8"/>
  <c:chart>
    <c:title>
      <c:tx>
        <c:rich>
          <a:bodyPr/>
          <a:lstStyle/>
          <a:p>
            <a:pPr>
              <a:defRPr/>
            </a:pPr>
            <a:r>
              <a:rPr lang="mn-MN" sz="1400" b="1" i="0" u="none" strike="noStrike" baseline="0">
                <a:latin typeface="Arial" pitchFamily="34" charset="0"/>
                <a:cs typeface="Arial" pitchFamily="34" charset="0"/>
              </a:rPr>
              <a:t>Бүртгэгдсэн гэмт хэрэг, жил бүрийн эхний </a:t>
            </a:r>
            <a:r>
              <a:rPr lang="en-US" sz="1400" b="1" i="0" u="none" strike="noStrike" baseline="0">
                <a:latin typeface="Arial" pitchFamily="34" charset="0"/>
                <a:cs typeface="Arial" pitchFamily="34" charset="0"/>
              </a:rPr>
              <a:t>9</a:t>
            </a:r>
            <a:r>
              <a:rPr lang="mn-MN" sz="1400" b="1" i="0" u="none" strike="noStrike" baseline="0">
                <a:latin typeface="Arial" pitchFamily="34" charset="0"/>
                <a:cs typeface="Arial" pitchFamily="34" charset="0"/>
              </a:rPr>
              <a:t> сарын байдлаар</a:t>
            </a:r>
            <a:endParaRPr lang="en-US" sz="140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1</a:t>
                    </a:r>
                    <a:r>
                      <a:rPr lang="en-US"/>
                      <a:t>70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15</a:t>
                    </a:r>
                    <a:r>
                      <a:rPr lang="mn-MN" dirty="0" smtClean="0"/>
                      <a:t>8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Sheet2!$P$13:$S$13</c:f>
              <c:strCache>
                <c:ptCount val="4"/>
                <c:pt idx="0">
                  <c:v>2015 I-IX</c:v>
                </c:pt>
                <c:pt idx="1">
                  <c:v>2016 I-IX</c:v>
                </c:pt>
                <c:pt idx="2">
                  <c:v>2017 I-IX</c:v>
                </c:pt>
                <c:pt idx="3">
                  <c:v>2018 I-IX</c:v>
                </c:pt>
              </c:strCache>
            </c:strRef>
          </c:cat>
          <c:val>
            <c:numRef>
              <c:f>Sheet2!$P$14:$S$14</c:f>
              <c:numCache>
                <c:formatCode>General</c:formatCode>
                <c:ptCount val="4"/>
                <c:pt idx="0">
                  <c:v>170</c:v>
                </c:pt>
                <c:pt idx="1">
                  <c:v>194</c:v>
                </c:pt>
                <c:pt idx="2">
                  <c:v>157</c:v>
                </c:pt>
                <c:pt idx="3">
                  <c:v>159</c:v>
                </c:pt>
              </c:numCache>
            </c:numRef>
          </c:val>
        </c:ser>
        <c:dLbls>
          <c:showVal val="1"/>
        </c:dLbls>
        <c:overlap val="-25"/>
        <c:axId val="61619200"/>
        <c:axId val="61637376"/>
      </c:barChart>
      <c:catAx>
        <c:axId val="6161920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1637376"/>
        <c:crosses val="autoZero"/>
        <c:auto val="1"/>
        <c:lblAlgn val="ctr"/>
        <c:lblOffset val="100"/>
      </c:catAx>
      <c:valAx>
        <c:axId val="6163737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1619200"/>
        <c:crosses val="autoZero"/>
        <c:crossBetween val="between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8"/>
  <c:chart>
    <c:title>
      <c:tx>
        <c:rich>
          <a:bodyPr/>
          <a:lstStyle/>
          <a:p>
            <a:pPr algn="ctr"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Гэмт</a:t>
            </a:r>
            <a:r>
              <a:rPr lang="mn-MN" sz="1200" baseline="0">
                <a:latin typeface="Arial" pitchFamily="34" charset="0"/>
                <a:cs typeface="Arial" pitchFamily="34" charset="0"/>
              </a:rPr>
              <a:t> хэргийн улмаас гэмтсэн, нас барсан хүн жил бүрийн эхний </a:t>
            </a:r>
            <a:r>
              <a:rPr lang="en-US" sz="1200" baseline="0">
                <a:latin typeface="Arial" pitchFamily="34" charset="0"/>
                <a:cs typeface="Arial" pitchFamily="34" charset="0"/>
              </a:rPr>
              <a:t>9</a:t>
            </a:r>
            <a:r>
              <a:rPr lang="mn-MN" sz="1200" baseline="0">
                <a:latin typeface="Arial" pitchFamily="34" charset="0"/>
                <a:cs typeface="Arial" pitchFamily="34" charset="0"/>
              </a:rPr>
              <a:t> сар 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3661811023622078"/>
          <c:y val="4.6296296296296412E-2"/>
        </c:manualLayout>
      </c:layout>
    </c:title>
    <c:plotArea>
      <c:layout>
        <c:manualLayout>
          <c:layoutTarget val="inner"/>
          <c:xMode val="edge"/>
          <c:yMode val="edge"/>
          <c:x val="2.6960784313725481E-2"/>
          <c:y val="0.22041666666666671"/>
          <c:w val="0.94607843137254921"/>
          <c:h val="0.55673811606882495"/>
        </c:manualLayout>
      </c:layout>
      <c:barChart>
        <c:barDir val="col"/>
        <c:grouping val="clustered"/>
        <c:ser>
          <c:idx val="0"/>
          <c:order val="0"/>
          <c:tx>
            <c:strRef>
              <c:f>Sheet3!$G$7</c:f>
              <c:strCache>
                <c:ptCount val="1"/>
                <c:pt idx="0">
                  <c:v>гэмтсэн 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Sheet3!$H$6:$J$6</c:f>
              <c:strCache>
                <c:ptCount val="3"/>
                <c:pt idx="0">
                  <c:v>2016 I-IX</c:v>
                </c:pt>
                <c:pt idx="1">
                  <c:v>2017 I-IX</c:v>
                </c:pt>
                <c:pt idx="2">
                  <c:v>2018 I-IX</c:v>
                </c:pt>
              </c:strCache>
            </c:strRef>
          </c:cat>
          <c:val>
            <c:numRef>
              <c:f>Sheet3!$H$7:$J$7</c:f>
              <c:numCache>
                <c:formatCode>General</c:formatCode>
                <c:ptCount val="3"/>
                <c:pt idx="0">
                  <c:v>71</c:v>
                </c:pt>
                <c:pt idx="1">
                  <c:v>67</c:v>
                </c:pt>
                <c:pt idx="2">
                  <c:v>60</c:v>
                </c:pt>
              </c:numCache>
            </c:numRef>
          </c:val>
        </c:ser>
        <c:ser>
          <c:idx val="1"/>
          <c:order val="1"/>
          <c:tx>
            <c:strRef>
              <c:f>Sheet3!$G$8</c:f>
              <c:strCache>
                <c:ptCount val="1"/>
                <c:pt idx="0">
                  <c:v>нас барсан 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Sheet3!$H$6:$J$6</c:f>
              <c:strCache>
                <c:ptCount val="3"/>
                <c:pt idx="0">
                  <c:v>2016 I-IX</c:v>
                </c:pt>
                <c:pt idx="1">
                  <c:v>2017 I-IX</c:v>
                </c:pt>
                <c:pt idx="2">
                  <c:v>2018 I-IX</c:v>
                </c:pt>
              </c:strCache>
            </c:strRef>
          </c:cat>
          <c:val>
            <c:numRef>
              <c:f>Sheet3!$H$8:$J$8</c:f>
              <c:numCache>
                <c:formatCode>General</c:formatCode>
                <c:ptCount val="3"/>
                <c:pt idx="0">
                  <c:v>7</c:v>
                </c:pt>
                <c:pt idx="1">
                  <c:v>29</c:v>
                </c:pt>
                <c:pt idx="2">
                  <c:v>9</c:v>
                </c:pt>
              </c:numCache>
            </c:numRef>
          </c:val>
        </c:ser>
        <c:dLbls>
          <c:showVal val="1"/>
        </c:dLbls>
        <c:gapWidth val="75"/>
        <c:axId val="61683200"/>
        <c:axId val="61684736"/>
      </c:barChart>
      <c:catAx>
        <c:axId val="6168320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61684736"/>
        <c:crosses val="autoZero"/>
        <c:auto val="1"/>
        <c:lblAlgn val="ctr"/>
        <c:lblOffset val="100"/>
      </c:catAx>
      <c:valAx>
        <c:axId val="6168473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168320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b="1"/>
          </a:pPr>
          <a:endParaRPr lang="en-US"/>
        </a:p>
      </c:txPr>
    </c:legend>
    <c:plotVisOnly val="1"/>
  </c:chart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43222" cy="34479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74741" y="1"/>
            <a:ext cx="4343222" cy="34479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1A44DE7-D350-441A-8348-B063E5C2FC47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542268"/>
            <a:ext cx="4343222" cy="34479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74741" y="6542268"/>
            <a:ext cx="4343222" cy="34479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A16DA4A5-4CC5-4B64-9EDC-941637C2F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2299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43222" cy="34479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4741" y="1"/>
            <a:ext cx="4343222" cy="34479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F2D0AFC-6A1A-4B11-B1D2-8B922FC0DC87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13038" y="515938"/>
            <a:ext cx="4594225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1566" y="3271686"/>
            <a:ext cx="8017176" cy="309983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42268"/>
            <a:ext cx="4343222" cy="34479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4741" y="6542268"/>
            <a:ext cx="4343222" cy="34479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B3AFDBB-8DB3-448B-BA3C-0DD2AF2CBC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606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469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18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749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442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0595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333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8761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575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242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931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442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9D15-E1E8-458B-8A9A-CEDC445DEC0A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358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vlel hur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76800" y="3505200"/>
            <a:ext cx="22669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sz="4000" b="1" dirty="0" smtClean="0">
                <a:solidFill>
                  <a:srgbClr val="0A2882"/>
                </a:solidFill>
                <a:latin typeface="Arial"/>
              </a:rPr>
              <a:t>2018 I-IX</a:t>
            </a:r>
            <a:endParaRPr lang="mn-MN" sz="4000" b="1" dirty="0">
              <a:solidFill>
                <a:srgbClr val="0A2882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950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МАКРО ЭДИЙН ЗАСГИЙН ҮЗҮҮЛЭЛТ- Хэрэглээний үнийн индекс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29200" y="1219200"/>
            <a:ext cx="7924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ХЭРЭГЛЭЭНИЙ БАРАА, ҮЙЛЧИЛГЭЭНИЙ ҮНИЙН ИНДЕКС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953000" y="1066800"/>
            <a:ext cx="0" cy="4953000"/>
          </a:xfrm>
          <a:prstGeom prst="line">
            <a:avLst/>
          </a:prstGeom>
          <a:ln>
            <a:solidFill>
              <a:srgbClr val="003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181600" y="1600200"/>
          <a:ext cx="6324599" cy="4267202"/>
        </p:xfrm>
        <a:graphic>
          <a:graphicData uri="http://schemas.openxmlformats.org/drawingml/2006/table">
            <a:tbl>
              <a:tblPr/>
              <a:tblGrid>
                <a:gridCol w="4327358"/>
                <a:gridCol w="665747"/>
                <a:gridCol w="665747"/>
                <a:gridCol w="665747"/>
              </a:tblGrid>
              <a:tr h="509069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Завхан аймгийн хэрэглээний үнийн индекс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2018.09/ 2017.09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2018.09/ 2017.12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2018.09/ 2018.08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4535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ЕРӨНХИЙ ИНДЕКС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105.4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104.7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99.3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4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01.   ХYНСНИЙ БАРАА, СОГТУУРУУЛАХ БУС УНДАА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104.0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107.5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96.2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4535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02.   СОГТУУРУУЛАХ УНДАА, ТАМХИ, МАНСУУРУУЛАХ БОДИС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108.3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107.9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4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03.    ХУВЦАС, БӨС БАРАА, ГУТАЛ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109.0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105.3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9124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04.    ОРОН СУУЦ, УС, ЦАХИЛГААН, ХИЙН БОЛОН БУСАД Т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Y</a:t>
                      </a:r>
                      <a:r>
                        <a:rPr lang="mn-MN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ЛШ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4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05.    ГЭР АХУЙН ТАВИЛГА, ГЭР АХУЙН БАРАА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99.9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4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06.    ЭМ, ТАРИА, ЭМНЭЛГИЙН YЙЛЧИЛГЭЭ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108.0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104.9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99.8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4535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07.    ТЭЭВЭР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109.9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109.4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4535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08.    ХОЛБООНЫ ХЭРЭГСЭЛ, ШУУДАНГИЙН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</a:t>
                      </a:r>
                      <a:r>
                        <a:rPr lang="mn-MN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ЙЛЧИЛГЭЭ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4535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09.    АМРАЛТ, ЧӨЛӨӨТ ЦАГ, СОЁЛЫН БАРАА,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Y</a:t>
                      </a:r>
                      <a:r>
                        <a:rPr lang="mn-MN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ЙЛЧИЛГЭЭ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106.7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106.4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104.7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4535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10.    БОЛОВСРОЛЫН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Y</a:t>
                      </a:r>
                      <a:r>
                        <a:rPr lang="mn-MN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ЙЛЧИЛГЭЭ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101.7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101.7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9124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11.    ЗОЧИД БУУДАЛ, НИЙТИЙН ХООЛ, ДОТУУР БАЙРНЫ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</a:t>
                      </a:r>
                      <a:r>
                        <a:rPr lang="mn-MN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ЙЛЧИЛГЭЭ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105.8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4535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12.    БУСАД БАРАА,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</a:t>
                      </a:r>
                      <a:r>
                        <a:rPr lang="mn-MN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ЙЛЧИЛГЭЭ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104.7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143000"/>
            <a:ext cx="341947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10766"/>
            <a:ext cx="9906000" cy="461665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ЭДИЙН ЗАСГИЙН ҮЗҮҮЛЭЛТ- Хөдөө аж ахуй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10400" y="762000"/>
            <a:ext cx="4495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b="1" dirty="0" smtClean="0">
                <a:latin typeface="Arial" pitchFamily="34" charset="0"/>
                <a:cs typeface="Arial" pitchFamily="34" charset="0"/>
              </a:rPr>
              <a:t>БОЙЖУУЛСАН ТӨЛ</a:t>
            </a:r>
            <a:r>
              <a:rPr lang="mn-MN" sz="1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төрлөөр, аймгийн дүнгээр,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mn-MN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жил бүрийн эхний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III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улиралд, толгой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362200" y="762000"/>
          <a:ext cx="2895600" cy="253365"/>
        </p:xfrm>
        <a:graphic>
          <a:graphicData uri="http://schemas.openxmlformats.org/drawingml/2006/table">
            <a:tbl>
              <a:tblPr/>
              <a:tblGrid>
                <a:gridCol w="2895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МАЛ ТӨЛЛӨЛТ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0" y="1371600"/>
          <a:ext cx="4800597" cy="1981199"/>
        </p:xfrm>
        <a:graphic>
          <a:graphicData uri="http://schemas.openxmlformats.org/drawingml/2006/table">
            <a:tbl>
              <a:tblPr/>
              <a:tblGrid>
                <a:gridCol w="6857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55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95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95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95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8058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814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2014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I-IX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2015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I-IX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2016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I-IX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2017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I-IX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2018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I-IX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2583">
                <a:tc>
                  <a:txBody>
                    <a:bodyPr/>
                    <a:lstStyle/>
                    <a:p>
                      <a:pPr algn="ctr" fontAlgn="b"/>
                      <a:r>
                        <a:rPr lang="mn-MN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Бүгд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974967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1071129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1045806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1221888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1002398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1436">
                <a:tc>
                  <a:txBody>
                    <a:bodyPr/>
                    <a:lstStyle/>
                    <a:p>
                      <a:pPr algn="ctr" fontAlgn="b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Унага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31364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34396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37507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43663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41042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1436">
                <a:tc>
                  <a:txBody>
                    <a:bodyPr/>
                    <a:lstStyle/>
                    <a:p>
                      <a:pPr algn="ctr" fontAlgn="b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Тугал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37560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44422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47378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54412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53731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1436">
                <a:tc>
                  <a:txBody>
                    <a:bodyPr/>
                    <a:lstStyle/>
                    <a:p>
                      <a:pPr algn="ctr" fontAlgn="b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Ботго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776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841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1061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1436">
                <a:tc>
                  <a:txBody>
                    <a:bodyPr/>
                    <a:lstStyle/>
                    <a:p>
                      <a:pPr algn="ctr" fontAlgn="b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Хурга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523418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574261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567561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654777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566859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1436">
                <a:tc>
                  <a:txBody>
                    <a:bodyPr/>
                    <a:lstStyle/>
                    <a:p>
                      <a:pPr algn="ctr" fontAlgn="b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Ишиг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381849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417119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392519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467975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339866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219200" y="990600"/>
            <a:ext cx="5486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Аймгийн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хэмжээнд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 сарын 1-ний байдлаар оны эхний төллөх насны 1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444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.8 мянган хээлтэгч малын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1037.1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 мянга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(71.8%)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нь төллөжээ. Гүүний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71.4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 хувь, үнээний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77.9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 хувь, ингэний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45.9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 хувь, эм хонины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75.9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 хувь, эм ямааны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65.3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 хувь нь төллөсөн байна. Төллөлтийн хувь өмнөх оноос 18.9 пунктээр буурсан байна. Г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арсан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төлийн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9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6.6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хувь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буюу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1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002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мянган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төл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бойж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сон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бай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на.Төл бойжилтын хувь 1 пунктээр буурчээ.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2209800" y="3581400"/>
          <a:ext cx="85344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89361"/>
            <a:ext cx="9753600" cy="461665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ЭДИЙН ЗАСГИЙН ҮЗҮҮЛЭЛТ- Хөдөө аж ахуй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1295400"/>
            <a:ext cx="5105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	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362200" y="990601"/>
          <a:ext cx="3124200" cy="304800"/>
        </p:xfrm>
        <a:graphic>
          <a:graphicData uri="http://schemas.openxmlformats.org/drawingml/2006/table">
            <a:tbl>
              <a:tblPr/>
              <a:tblGrid>
                <a:gridCol w="3124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ТОМ МАЛЫН ЗҮЙ БУС ХОРОГДОЛ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629400" y="914400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400" b="1" dirty="0" smtClean="0">
                <a:latin typeface="Arial" pitchFamily="34" charset="0"/>
                <a:cs typeface="Arial" pitchFamily="34" charset="0"/>
              </a:rPr>
              <a:t>ЗҮЙ БУСААР ХОРОГДСОН ТОМ МАЛ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, төрлөөр, аймгийн дүнгээр, жил бүрийн эхний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III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 улиралд, толгой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553200" y="1524000"/>
          <a:ext cx="4840689" cy="1752596"/>
        </p:xfrm>
        <a:graphic>
          <a:graphicData uri="http://schemas.openxmlformats.org/drawingml/2006/table">
            <a:tbl>
              <a:tblPr/>
              <a:tblGrid>
                <a:gridCol w="8937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64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92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520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208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711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27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2014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I-IX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2015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I-IX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2016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I-IX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2017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I-IX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2018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I-IX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8033">
                <a:tc>
                  <a:txBody>
                    <a:bodyPr/>
                    <a:lstStyle/>
                    <a:p>
                      <a:pPr algn="ctr" fontAlgn="b"/>
                      <a:r>
                        <a:rPr lang="mn-MN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Бүгд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23672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30112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128543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36494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176922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9346">
                <a:tc>
                  <a:txBody>
                    <a:bodyPr/>
                    <a:lstStyle/>
                    <a:p>
                      <a:pPr algn="ctr" fontAlgn="b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Адуу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2423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1449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2759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9346">
                <a:tc>
                  <a:txBody>
                    <a:bodyPr/>
                    <a:lstStyle/>
                    <a:p>
                      <a:pPr algn="ctr" fontAlgn="b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Үхэр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7947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2386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6156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9346">
                <a:tc>
                  <a:txBody>
                    <a:bodyPr/>
                    <a:lstStyle/>
                    <a:p>
                      <a:pPr algn="ctr" fontAlgn="b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Тэмээ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9346">
                <a:tc>
                  <a:txBody>
                    <a:bodyPr/>
                    <a:lstStyle/>
                    <a:p>
                      <a:pPr algn="ctr" fontAlgn="b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Хонь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10582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20271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55128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19010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69809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9346">
                <a:tc>
                  <a:txBody>
                    <a:bodyPr/>
                    <a:lstStyle/>
                    <a:p>
                      <a:pPr algn="ctr" fontAlgn="b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Ямаа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11324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8075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63032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13644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98155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295400" y="1371600"/>
            <a:ext cx="5181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Эхний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9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сар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д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аймгийн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дүнгээр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176.9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мянган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том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мал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зүй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бусаар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хорогдсон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нь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оны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эхний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малын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4.9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хувь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нийт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хорогдолд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өвчний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хорогдол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0.04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хувь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хээлтэгч малын хорогдол 21.5 хувь,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бог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малын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хорогдол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94.9 хувийг тус тус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эзэлж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байна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Том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малын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зүй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бусын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хорогдлыг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өнгөрсөн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оны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мөн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үетэй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харьцуулахад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140.4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мянгаар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буюу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4.8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дахин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өссөн байна.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1905000" y="3810000"/>
          <a:ext cx="85344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ЭДИЙН ЗАСГИЙН ҮЗҮҮЛЭЛТ- Аж үйлдвэр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95600" y="914400"/>
            <a:ext cx="7391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b="1" dirty="0" smtClean="0">
                <a:latin typeface="Arial" pitchFamily="34" charset="0"/>
                <a:cs typeface="Arial" pitchFamily="34" charset="0"/>
              </a:rPr>
              <a:t>АЖ ҮЙЛДВЭРИЙН НИЙТ ҮЙЛДВЭРЛЭЛ,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салбараар, өссөн дүнгээр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сая төгрөг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 descr="\\exchange_server\TAMGIIN GAZAR\OLON NIITTEI HARILTSAH HELTES\Khanui.L\icons\Untitled-1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38200"/>
            <a:ext cx="838200" cy="838200"/>
          </a:xfrm>
          <a:prstGeom prst="rect">
            <a:avLst/>
          </a:prstGeom>
          <a:noFill/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410200" y="1600200"/>
          <a:ext cx="5867401" cy="1702603"/>
        </p:xfrm>
        <a:graphic>
          <a:graphicData uri="http://schemas.openxmlformats.org/drawingml/2006/table">
            <a:tbl>
              <a:tblPr/>
              <a:tblGrid>
                <a:gridCol w="23469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22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22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122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1225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6122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1020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3655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mn-MN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Аж үйлдвэрийн салбар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8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7812">
                <a:tc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l" rtl="0" fontAlgn="ctr"/>
                      <a:r>
                        <a:rPr lang="mn-MN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Нийт </a:t>
                      </a:r>
                      <a:r>
                        <a:rPr lang="mn-MN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дүн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7991.5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7282.6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7866.9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8986.5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8280.1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92.1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0782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Боловсруулах үйлдвэр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3520.1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3490.8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4489.1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5733.6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4213.2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73.5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2344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Цахилгаан, дулааны эрчим хүч үйлдвэрлэл, усан хангамж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4471.4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3791.8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3377.8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3252.9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4066.9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125.0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20400" y="1676400"/>
            <a:ext cx="457200" cy="342305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371600" y="1600200"/>
            <a:ext cx="3657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</a:t>
            </a:r>
            <a:r>
              <a:rPr kumimoji="0" lang="mn-M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АЖ ҮЙЛДВЭР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Аж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үйлдвэрийн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нийт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бүтээгдэхүүний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үйлдвэрлэл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эхний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III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 улирлын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байдлаар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оны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үнээр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8280.1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сая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төгрөг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болж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өнгөрсөн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он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оос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8.5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хувиар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буюу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706.4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сая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төгрөгөөр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буурсан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байна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Нийт үйлдвэрлэлээс ААНэгжийн үйлдвэрлэл нь 5689.3 сая төгрөг, иргэдийн үйлдвэрлэл нь 2590.8 сая төгрөг болсон байна.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181600" y="1447800"/>
            <a:ext cx="0" cy="1828800"/>
          </a:xfrm>
          <a:prstGeom prst="line">
            <a:avLst/>
          </a:prstGeom>
          <a:ln>
            <a:solidFill>
              <a:srgbClr val="003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47800" y="3505200"/>
            <a:ext cx="9982200" cy="0"/>
          </a:xfrm>
          <a:prstGeom prst="line">
            <a:avLst/>
          </a:prstGeom>
          <a:ln>
            <a:solidFill>
              <a:srgbClr val="003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hart 14"/>
          <p:cNvGraphicFramePr/>
          <p:nvPr/>
        </p:nvGraphicFramePr>
        <p:xfrm>
          <a:off x="1447800" y="3657600"/>
          <a:ext cx="10210799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МАКРО ЭДИЙН ЗАСГИЙН ҮЗҮҮЛЭЛТ- Тээвэр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38200"/>
            <a:ext cx="86398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flipH="1">
            <a:off x="5633136" y="1066800"/>
            <a:ext cx="5664" cy="4572000"/>
          </a:xfrm>
          <a:prstGeom prst="line">
            <a:avLst/>
          </a:prstGeom>
          <a:ln>
            <a:solidFill>
              <a:srgbClr val="003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95400" y="4191000"/>
            <a:ext cx="4343400" cy="0"/>
          </a:xfrm>
          <a:prstGeom prst="line">
            <a:avLst/>
          </a:prstGeom>
          <a:ln>
            <a:solidFill>
              <a:srgbClr val="003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295400" y="4343401"/>
            <a:ext cx="4191000" cy="14311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657475" algn="l"/>
              </a:tabLst>
            </a:pP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mn-MN" sz="1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lang="en-US" sz="1200" dirty="0" err="1" smtClean="0"/>
              <a:t>Эхний</a:t>
            </a:r>
            <a:r>
              <a:rPr lang="en-US" sz="1200" dirty="0" smtClean="0"/>
              <a:t> III </a:t>
            </a:r>
            <a:r>
              <a:rPr lang="en-US" sz="1200" dirty="0" err="1" smtClean="0"/>
              <a:t>дугаар</a:t>
            </a:r>
            <a:r>
              <a:rPr lang="en-US" sz="1200" dirty="0" smtClean="0"/>
              <a:t> </a:t>
            </a:r>
            <a:r>
              <a:rPr lang="en-US" sz="1200" dirty="0" err="1" smtClean="0"/>
              <a:t>улиралд</a:t>
            </a:r>
            <a:r>
              <a:rPr lang="en-US" sz="1200" dirty="0" smtClean="0"/>
              <a:t> </a:t>
            </a:r>
            <a:r>
              <a:rPr lang="en-US" sz="1200" dirty="0" err="1" smtClean="0"/>
              <a:t>аймгийн</a:t>
            </a:r>
            <a:r>
              <a:rPr lang="en-US" sz="1200" dirty="0" smtClean="0"/>
              <a:t> </a:t>
            </a:r>
            <a:r>
              <a:rPr lang="en-US" sz="1200" dirty="0" err="1" smtClean="0"/>
              <a:t>Арцсуурь</a:t>
            </a:r>
            <a:r>
              <a:rPr lang="en-US" sz="1200" dirty="0" smtClean="0"/>
              <a:t> </a:t>
            </a:r>
            <a:r>
              <a:rPr lang="en-US" sz="1200" dirty="0" err="1" smtClean="0"/>
              <a:t>дахь</a:t>
            </a:r>
            <a:r>
              <a:rPr lang="en-US" sz="1200" dirty="0" smtClean="0"/>
              <a:t> </a:t>
            </a:r>
            <a:r>
              <a:rPr lang="en-US" sz="1200" dirty="0" err="1" smtClean="0"/>
              <a:t>хилийн</a:t>
            </a:r>
            <a:r>
              <a:rPr lang="en-US" sz="1200" dirty="0" smtClean="0"/>
              <a:t> </a:t>
            </a:r>
            <a:r>
              <a:rPr lang="en-US" sz="1200" dirty="0" err="1" smtClean="0"/>
              <a:t>боомтоор</a:t>
            </a:r>
            <a:r>
              <a:rPr lang="en-US" sz="1200" dirty="0" smtClean="0"/>
              <a:t> </a:t>
            </a:r>
            <a:r>
              <a:rPr lang="en-US" sz="1200" dirty="0" err="1" smtClean="0"/>
              <a:t>нийт</a:t>
            </a:r>
            <a:r>
              <a:rPr lang="en-US" sz="1200" dirty="0" smtClean="0"/>
              <a:t> 11957  </a:t>
            </a:r>
            <a:r>
              <a:rPr lang="en-US" sz="1200" dirty="0" err="1" smtClean="0"/>
              <a:t>хүн</a:t>
            </a:r>
            <a:r>
              <a:rPr lang="en-US" sz="1200" dirty="0" smtClean="0"/>
              <a:t> </a:t>
            </a:r>
            <a:r>
              <a:rPr lang="en-US" sz="1200" dirty="0" err="1" smtClean="0"/>
              <a:t>зорчсоноор</a:t>
            </a:r>
            <a:r>
              <a:rPr lang="en-US" sz="1200" dirty="0" smtClean="0"/>
              <a:t> 6189 </a:t>
            </a:r>
            <a:r>
              <a:rPr lang="en-US" sz="1200" dirty="0" err="1" smtClean="0"/>
              <a:t>орж</a:t>
            </a:r>
            <a:r>
              <a:rPr lang="en-US" sz="1200" dirty="0" smtClean="0"/>
              <a:t>, 5768 </a:t>
            </a:r>
            <a:r>
              <a:rPr lang="en-US" sz="1200" dirty="0" err="1" smtClean="0"/>
              <a:t>хүн</a:t>
            </a:r>
            <a:r>
              <a:rPr lang="en-US" sz="1200" dirty="0" smtClean="0"/>
              <a:t> </a:t>
            </a:r>
            <a:r>
              <a:rPr lang="en-US" sz="1200" dirty="0" err="1" smtClean="0"/>
              <a:t>гарсан</a:t>
            </a:r>
            <a:r>
              <a:rPr lang="en-US" sz="1200" dirty="0" smtClean="0"/>
              <a:t> </a:t>
            </a:r>
            <a:r>
              <a:rPr lang="en-US" sz="1200" dirty="0" err="1" smtClean="0"/>
              <a:t>бол</a:t>
            </a:r>
            <a:r>
              <a:rPr lang="en-US" sz="1200" dirty="0" smtClean="0"/>
              <a:t>  </a:t>
            </a:r>
            <a:r>
              <a:rPr lang="en-US" sz="1200" dirty="0" err="1" smtClean="0"/>
              <a:t>зорчигчдын</a:t>
            </a:r>
            <a:r>
              <a:rPr lang="en-US" sz="1200" dirty="0" smtClean="0"/>
              <a:t> 44.0 </a:t>
            </a:r>
            <a:r>
              <a:rPr lang="en-US" sz="1200" dirty="0" err="1" smtClean="0"/>
              <a:t>хувь</a:t>
            </a:r>
            <a:r>
              <a:rPr lang="en-US" sz="1200" dirty="0" smtClean="0"/>
              <a:t> </a:t>
            </a:r>
            <a:r>
              <a:rPr lang="en-US" sz="1200" dirty="0" err="1" smtClean="0"/>
              <a:t>нь</a:t>
            </a:r>
            <a:r>
              <a:rPr lang="en-US" sz="1200" dirty="0" smtClean="0"/>
              <a:t>  </a:t>
            </a:r>
            <a:r>
              <a:rPr lang="en-US" sz="1200" dirty="0" err="1" smtClean="0"/>
              <a:t>гадаад</a:t>
            </a:r>
            <a:r>
              <a:rPr lang="en-US" sz="1200" dirty="0" smtClean="0"/>
              <a:t>  </a:t>
            </a:r>
            <a:r>
              <a:rPr lang="en-US" sz="1200" dirty="0" err="1" smtClean="0"/>
              <a:t>хүн</a:t>
            </a:r>
            <a:r>
              <a:rPr lang="en-US" sz="1200" dirty="0" smtClean="0"/>
              <a:t>, 56  </a:t>
            </a:r>
            <a:r>
              <a:rPr lang="en-US" sz="1200" dirty="0" err="1" smtClean="0"/>
              <a:t>хувь</a:t>
            </a:r>
            <a:r>
              <a:rPr lang="en-US" sz="1200" dirty="0" smtClean="0"/>
              <a:t> </a:t>
            </a:r>
            <a:r>
              <a:rPr lang="en-US" sz="1200" dirty="0" err="1" smtClean="0"/>
              <a:t>нь</a:t>
            </a:r>
            <a:r>
              <a:rPr lang="en-US" sz="1200" dirty="0" smtClean="0"/>
              <a:t> </a:t>
            </a:r>
            <a:r>
              <a:rPr lang="en-US" sz="1200" dirty="0" err="1" smtClean="0"/>
              <a:t>монгол</a:t>
            </a:r>
            <a:r>
              <a:rPr lang="en-US" sz="1200" dirty="0" smtClean="0"/>
              <a:t>  </a:t>
            </a:r>
            <a:r>
              <a:rPr lang="en-US" sz="1200" dirty="0" err="1" smtClean="0"/>
              <a:t>хүн</a:t>
            </a:r>
            <a:r>
              <a:rPr lang="en-US" sz="1200" dirty="0" smtClean="0"/>
              <a:t> </a:t>
            </a:r>
            <a:r>
              <a:rPr lang="en-US" sz="1200" dirty="0" err="1" smtClean="0"/>
              <a:t>үйлчилсэн</a:t>
            </a:r>
            <a:r>
              <a:rPr lang="en-US" sz="1200" dirty="0" smtClean="0"/>
              <a:t> </a:t>
            </a:r>
            <a:r>
              <a:rPr lang="en-US" sz="1200" dirty="0" err="1" smtClean="0"/>
              <a:t>байна</a:t>
            </a:r>
            <a:r>
              <a:rPr lang="en-US" sz="1200" dirty="0" smtClean="0"/>
              <a:t>. </a:t>
            </a:r>
            <a:r>
              <a:rPr lang="en-US" sz="1200" dirty="0" err="1" smtClean="0"/>
              <a:t>Нийт</a:t>
            </a:r>
            <a:r>
              <a:rPr lang="en-US" sz="1200" dirty="0" smtClean="0"/>
              <a:t> 1578 </a:t>
            </a:r>
            <a:r>
              <a:rPr lang="en-US" sz="1200" dirty="0" err="1" smtClean="0"/>
              <a:t>машин</a:t>
            </a:r>
            <a:r>
              <a:rPr lang="en-US" sz="1200" dirty="0" smtClean="0"/>
              <a:t> </a:t>
            </a:r>
            <a:r>
              <a:rPr lang="en-US" sz="1200" dirty="0" err="1" smtClean="0"/>
              <a:t>орж</a:t>
            </a:r>
            <a:r>
              <a:rPr lang="en-US" sz="1200" dirty="0" smtClean="0"/>
              <a:t>, 1530  </a:t>
            </a:r>
            <a:r>
              <a:rPr lang="en-US" sz="1200" dirty="0" err="1" smtClean="0"/>
              <a:t>машин</a:t>
            </a:r>
            <a:r>
              <a:rPr lang="en-US" sz="1200" dirty="0" smtClean="0"/>
              <a:t> </a:t>
            </a:r>
            <a:r>
              <a:rPr lang="en-US" sz="1200" dirty="0" err="1" smtClean="0"/>
              <a:t>гарсан</a:t>
            </a:r>
            <a:r>
              <a:rPr lang="en-US" sz="1200" dirty="0" smtClean="0"/>
              <a:t> </a:t>
            </a:r>
            <a:r>
              <a:rPr lang="en-US" sz="1200" dirty="0" err="1" smtClean="0"/>
              <a:t>байна</a:t>
            </a:r>
            <a:r>
              <a:rPr lang="en-US" sz="1200" dirty="0" smtClean="0"/>
              <a:t>. </a:t>
            </a:r>
            <a:r>
              <a:rPr lang="en-US" sz="1200" dirty="0" err="1" smtClean="0"/>
              <a:t>Үүнээс</a:t>
            </a:r>
            <a:r>
              <a:rPr lang="en-US" sz="1200" dirty="0" smtClean="0"/>
              <a:t> </a:t>
            </a:r>
            <a:r>
              <a:rPr lang="en-US" sz="1200" dirty="0" err="1" smtClean="0"/>
              <a:t>суудлын</a:t>
            </a:r>
            <a:r>
              <a:rPr lang="en-US" sz="1200" dirty="0" smtClean="0"/>
              <a:t> </a:t>
            </a:r>
            <a:r>
              <a:rPr lang="en-US" sz="1200" dirty="0" err="1" smtClean="0"/>
              <a:t>машин</a:t>
            </a:r>
            <a:r>
              <a:rPr lang="en-US" sz="1200" dirty="0" smtClean="0"/>
              <a:t> 1459 </a:t>
            </a:r>
            <a:r>
              <a:rPr lang="en-US" sz="1200" dirty="0" err="1" smtClean="0"/>
              <a:t>орж</a:t>
            </a:r>
            <a:r>
              <a:rPr lang="en-US" sz="1200" dirty="0" smtClean="0"/>
              <a:t>, 1423 </a:t>
            </a:r>
            <a:r>
              <a:rPr lang="en-US" sz="1200" dirty="0" err="1" smtClean="0"/>
              <a:t>машин</a:t>
            </a:r>
            <a:r>
              <a:rPr lang="en-US" sz="1200" dirty="0" smtClean="0"/>
              <a:t>  </a:t>
            </a:r>
            <a:r>
              <a:rPr lang="en-US" sz="1200" dirty="0" err="1" smtClean="0"/>
              <a:t>гарсан</a:t>
            </a:r>
            <a:r>
              <a:rPr lang="en-US" sz="1200" dirty="0" smtClean="0"/>
              <a:t> </a:t>
            </a:r>
            <a:r>
              <a:rPr lang="en-US" sz="1200" dirty="0" err="1" smtClean="0"/>
              <a:t>бол</a:t>
            </a:r>
            <a:r>
              <a:rPr lang="en-US" sz="1200" dirty="0" smtClean="0"/>
              <a:t> </a:t>
            </a:r>
            <a:r>
              <a:rPr lang="en-US" sz="1200" dirty="0" err="1" smtClean="0"/>
              <a:t>ачааны</a:t>
            </a:r>
            <a:r>
              <a:rPr lang="en-US" sz="1200" dirty="0" smtClean="0"/>
              <a:t> 222 </a:t>
            </a:r>
            <a:r>
              <a:rPr lang="en-US" sz="1200" dirty="0" err="1" smtClean="0"/>
              <a:t>машин</a:t>
            </a:r>
            <a:r>
              <a:rPr lang="en-US" sz="1200" dirty="0" smtClean="0"/>
              <a:t> </a:t>
            </a:r>
            <a:r>
              <a:rPr lang="en-US" sz="1200" dirty="0" err="1" smtClean="0"/>
              <a:t>орж</a:t>
            </a:r>
            <a:r>
              <a:rPr lang="en-US" sz="1200" dirty="0" smtClean="0"/>
              <a:t> </a:t>
            </a:r>
            <a:r>
              <a:rPr lang="en-US" sz="1200" dirty="0" err="1" smtClean="0"/>
              <a:t>гарсан</a:t>
            </a:r>
            <a:r>
              <a:rPr lang="en-US" sz="1200" dirty="0" smtClean="0"/>
              <a:t> </a:t>
            </a:r>
            <a:r>
              <a:rPr lang="en-US" sz="1200" dirty="0" err="1" smtClean="0"/>
              <a:t>бол</a:t>
            </a:r>
            <a:r>
              <a:rPr lang="en-US" sz="1200" dirty="0" smtClean="0"/>
              <a:t> 573.6 </a:t>
            </a:r>
            <a:r>
              <a:rPr lang="en-US" sz="1200" dirty="0" err="1" smtClean="0"/>
              <a:t>тн</a:t>
            </a:r>
            <a:r>
              <a:rPr lang="en-US" sz="1200" dirty="0" smtClean="0"/>
              <a:t> </a:t>
            </a:r>
            <a:r>
              <a:rPr lang="en-US" sz="1200" dirty="0" err="1" smtClean="0"/>
              <a:t>ачаа</a:t>
            </a:r>
            <a:r>
              <a:rPr lang="en-US" sz="1200" dirty="0" smtClean="0"/>
              <a:t> </a:t>
            </a:r>
            <a:r>
              <a:rPr lang="en-US" sz="1200" dirty="0" err="1" smtClean="0"/>
              <a:t>орсон</a:t>
            </a:r>
            <a:r>
              <a:rPr lang="en-US" sz="1200" dirty="0" smtClean="0"/>
              <a:t> </a:t>
            </a:r>
            <a:r>
              <a:rPr lang="en-US" sz="1200" dirty="0" err="1" smtClean="0"/>
              <a:t>байна</a:t>
            </a:r>
            <a:r>
              <a:rPr lang="en-US" sz="1200" dirty="0" smtClean="0"/>
              <a:t>.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943600" y="5334000"/>
            <a:ext cx="3276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Эх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сурвалж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Арц</a:t>
            </a:r>
            <a:r>
              <a:rPr kumimoji="0" lang="mn-M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суурь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дахь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гаалийн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хороо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867400" y="1295396"/>
          <a:ext cx="5867400" cy="3962404"/>
        </p:xfrm>
        <a:graphic>
          <a:graphicData uri="http://schemas.openxmlformats.org/drawingml/2006/table">
            <a:tbl>
              <a:tblPr/>
              <a:tblGrid>
                <a:gridCol w="1101351"/>
                <a:gridCol w="1101351"/>
                <a:gridCol w="671940"/>
                <a:gridCol w="671940"/>
                <a:gridCol w="560124"/>
                <a:gridCol w="591623"/>
                <a:gridCol w="591623"/>
                <a:gridCol w="577448"/>
              </a:tblGrid>
              <a:tr h="158018">
                <a:tc rowSpan="2"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latin typeface="Arial"/>
                          <a:ea typeface="Times New Roman"/>
                          <a:cs typeface="Times New Roman"/>
                        </a:rPr>
                        <a:t>Үзүүлэлт</a:t>
                      </a: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2018 он өссөн дүнгээр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IX сар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801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latin typeface="Arial"/>
                          <a:ea typeface="Times New Roman"/>
                          <a:cs typeface="Times New Roman"/>
                        </a:rPr>
                        <a:t>Орсон</a:t>
                      </a: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latin typeface="Arial"/>
                          <a:ea typeface="Times New Roman"/>
                          <a:cs typeface="Times New Roman"/>
                        </a:rPr>
                        <a:t>Гарсан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latin typeface="Arial"/>
                          <a:ea typeface="Times New Roman"/>
                          <a:cs typeface="Times New Roman"/>
                        </a:rPr>
                        <a:t>Бүгд</a:t>
                      </a: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latin typeface="Arial"/>
                          <a:ea typeface="Times New Roman"/>
                          <a:cs typeface="Times New Roman"/>
                        </a:rPr>
                        <a:t>Орсон</a:t>
                      </a: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latin typeface="Arial"/>
                          <a:ea typeface="Times New Roman"/>
                          <a:cs typeface="Times New Roman"/>
                        </a:rPr>
                        <a:t>Гарсан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latin typeface="Arial"/>
                          <a:ea typeface="Times New Roman"/>
                          <a:cs typeface="Times New Roman"/>
                        </a:rPr>
                        <a:t>Бүгд</a:t>
                      </a: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74565"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latin typeface="Arial"/>
                          <a:ea typeface="Times New Roman"/>
                          <a:cs typeface="Times New Roman"/>
                        </a:rPr>
                        <a:t>Тээврийн</a:t>
                      </a: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dirty="0" err="1">
                          <a:latin typeface="Arial"/>
                          <a:ea typeface="Times New Roman"/>
                          <a:cs typeface="Times New Roman"/>
                        </a:rPr>
                        <a:t>хэрэгсэл</a:t>
                      </a: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 /</a:t>
                      </a:r>
                      <a:r>
                        <a:rPr lang="en-US" sz="1000" dirty="0" err="1">
                          <a:latin typeface="Arial"/>
                          <a:ea typeface="Times New Roman"/>
                          <a:cs typeface="Times New Roman"/>
                        </a:rPr>
                        <a:t>ширхэг</a:t>
                      </a: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/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latin typeface="Arial"/>
                          <a:ea typeface="Times New Roman"/>
                          <a:cs typeface="Times New Roman"/>
                        </a:rPr>
                        <a:t>Суудлын</a:t>
                      </a: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dirty="0" err="1">
                          <a:latin typeface="Arial"/>
                          <a:ea typeface="Times New Roman"/>
                          <a:cs typeface="Times New Roman"/>
                        </a:rPr>
                        <a:t>автомашин</a:t>
                      </a: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                      /</a:t>
                      </a:r>
                      <a:r>
                        <a:rPr lang="en-US" sz="1000" dirty="0" err="1">
                          <a:latin typeface="Arial"/>
                          <a:ea typeface="Times New Roman"/>
                          <a:cs typeface="Times New Roman"/>
                        </a:rPr>
                        <a:t>худалдааны</a:t>
                      </a: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dirty="0" err="1">
                          <a:latin typeface="Arial"/>
                          <a:ea typeface="Times New Roman"/>
                          <a:cs typeface="Times New Roman"/>
                        </a:rPr>
                        <a:t>бус</a:t>
                      </a: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/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1459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1423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2882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146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146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292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745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Ачааны автомашин     /худалдааны бус/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115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222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46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80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Автобус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745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Микроавтобус-фургон /худалдааны/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97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Мотоцикль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80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Times New Roman"/>
                        </a:rPr>
                        <a:t>Бүгд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1578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1530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Times New Roman"/>
                        </a:rPr>
                        <a:t>3108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169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169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rial"/>
                          <a:ea typeface="Times New Roman"/>
                          <a:cs typeface="Times New Roman"/>
                        </a:rPr>
                        <a:t>338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8018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Зорчигч                               /хүн/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Монгол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3357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3339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6696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471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452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923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80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Гадаад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2832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2429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5261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209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140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349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80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Times New Roman"/>
                        </a:rPr>
                        <a:t>Бүгд 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Times New Roman"/>
                        </a:rPr>
                        <a:t>6189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Times New Roman"/>
                        </a:rPr>
                        <a:t>5768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Times New Roman"/>
                        </a:rPr>
                        <a:t>11957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Times New Roman"/>
                        </a:rPr>
                        <a:t>680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Times New Roman"/>
                        </a:rPr>
                        <a:t>592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Times New Roman"/>
                        </a:rPr>
                        <a:t>1272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48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Ачаа тээш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Ачааны бохир жин /тн/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Times New Roman"/>
                        </a:rPr>
                        <a:t>573.60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Times New Roman"/>
                        </a:rPr>
                        <a:t>573.60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Times New Roman"/>
                        </a:rPr>
                        <a:t>4.77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Times New Roman"/>
                        </a:rPr>
                        <a:t>4.77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80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Times New Roman"/>
                        </a:rPr>
                        <a:t>Бүгд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Times New Roman"/>
                        </a:rPr>
                        <a:t>573.60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Times New Roman"/>
                        </a:rPr>
                        <a:t>573.60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Times New Roman"/>
                        </a:rPr>
                        <a:t>4.77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rial"/>
                          <a:ea typeface="Times New Roman"/>
                          <a:cs typeface="Times New Roman"/>
                        </a:rPr>
                        <a:t>4.77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867400" y="797868"/>
            <a:ext cx="579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АЙМГИЙН АРЦСУУРЬ ДАХЬ ГААЛИЙН ХОРООНЫ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2018 ОНЫ III </a:t>
            </a:r>
            <a:r>
              <a:rPr kumimoji="0" lang="mn-M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УЛИРЛЫН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ХИЛИЙН ХӨДӨЛГӨӨНИЙ МЭДЭЭ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Chart 14"/>
          <p:cNvGraphicFramePr/>
          <p:nvPr/>
        </p:nvGraphicFramePr>
        <p:xfrm>
          <a:off x="1143000" y="838200"/>
          <a:ext cx="43434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830997"/>
          </a:xfrm>
          <a:prstGeom prst="rect">
            <a:avLst/>
          </a:prstGeom>
          <a:solidFill>
            <a:srgbClr val="55823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ЗАВХАН АЙМГИЙН НИЙГЭМ</a:t>
            </a: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ЭДИЙН ЗАСГИЙН БАЙДАЛ - Үндсэн үзүүлэлт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39166281"/>
              </p:ext>
            </p:extLst>
          </p:nvPr>
        </p:nvGraphicFramePr>
        <p:xfrm>
          <a:off x="1219200" y="1371600"/>
          <a:ext cx="10744201" cy="3962401"/>
        </p:xfrm>
        <a:graphic>
          <a:graphicData uri="http://schemas.openxmlformats.org/drawingml/2006/table">
            <a:tbl>
              <a:tblPr/>
              <a:tblGrid>
                <a:gridCol w="35202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238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177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177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1779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6774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7896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736183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Үзүүлэлтүүд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2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хэмжих нэгж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2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2015 I-IX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2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2016 I-IX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2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2017 I-IX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2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2018 I-IX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2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2018 I-IX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/>
                      </a:r>
                      <a:b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</a:b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2017 I-IX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23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296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Arial"/>
                        </a:rPr>
                        <a:t>ХҮН АМ, НИЙГМИЙН СТАТИСТИКИЙН ҮЗҮҮЛЭЛТҮҮД</a:t>
                      </a:r>
                      <a:endParaRPr lang="ru-RU" sz="18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8092">
                <a:tc>
                  <a:txBody>
                    <a:bodyPr/>
                    <a:lstStyle/>
                    <a:p>
                      <a:pPr algn="l" fontAlgn="ctr"/>
                      <a:r>
                        <a:rPr lang="mn-MN" sz="1800" b="0" i="0" u="none" strike="noStrike">
                          <a:latin typeface="Arial"/>
                        </a:rPr>
                        <a:t>Төрсөн хүүхэд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0" i="0" u="none" strike="noStrike">
                          <a:latin typeface="Arial"/>
                        </a:rPr>
                        <a:t>хүн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1223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1124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1004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1094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108.9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22794">
                <a:tc>
                  <a:txBody>
                    <a:bodyPr/>
                    <a:lstStyle/>
                    <a:p>
                      <a:pPr algn="l" fontAlgn="ctr"/>
                      <a:r>
                        <a:rPr lang="mn-MN" sz="1800" b="0" i="0" u="none" strike="noStrike" dirty="0">
                          <a:latin typeface="Arial"/>
                        </a:rPr>
                        <a:t>Бүртгэлтэй ажилгүй иргэд,             </a:t>
                      </a:r>
                      <a:r>
                        <a:rPr lang="en-US" sz="1800" b="0" i="0" u="none" strike="noStrike" baseline="0" dirty="0" smtClean="0">
                          <a:latin typeface="Arial"/>
                        </a:rPr>
                        <a:t> 10 </a:t>
                      </a:r>
                      <a:r>
                        <a:rPr lang="mn-MN" sz="1800" b="0" i="0" u="none" strike="noStrike" baseline="0" dirty="0" smtClean="0">
                          <a:latin typeface="Arial"/>
                        </a:rPr>
                        <a:t>дугаар </a:t>
                      </a:r>
                      <a:r>
                        <a:rPr lang="mn-MN" sz="1800" b="0" i="0" u="none" strike="noStrike" dirty="0" smtClean="0">
                          <a:latin typeface="Arial"/>
                        </a:rPr>
                        <a:t>сарын </a:t>
                      </a:r>
                      <a:r>
                        <a:rPr lang="mn-MN" sz="1800" b="0" i="0" u="none" strike="noStrike" dirty="0">
                          <a:latin typeface="Arial"/>
                        </a:rPr>
                        <a:t>эцэст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0" i="0" u="none" strike="noStrike" dirty="0">
                          <a:latin typeface="Arial"/>
                        </a:rPr>
                        <a:t>хүн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993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641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1396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697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49.9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2964">
                <a:tc>
                  <a:txBody>
                    <a:bodyPr/>
                    <a:lstStyle/>
                    <a:p>
                      <a:pPr algn="l" fontAlgn="ctr"/>
                      <a:r>
                        <a:rPr lang="mn-MN" sz="1800" b="0" i="0" u="none" strike="noStrike">
                          <a:latin typeface="Arial"/>
                        </a:rPr>
                        <a:t>Халдварт өвчнөөр өвчлөгчид      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0" i="0" u="none" strike="noStrike">
                          <a:latin typeface="Arial"/>
                        </a:rPr>
                        <a:t>хүн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399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542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388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309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79.6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09404">
                <a:tc>
                  <a:txBody>
                    <a:bodyPr/>
                    <a:lstStyle/>
                    <a:p>
                      <a:pPr algn="l" fontAlgn="ctr"/>
                      <a:r>
                        <a:rPr lang="mn-MN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Бүртгэгдсэн гэмт хэрэг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0" i="0" u="none" strike="noStrike">
                          <a:latin typeface="Arial"/>
                        </a:rPr>
                        <a:t>тохиолдлын тоо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170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194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158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159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100.6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 Box 1">
            <a:extLst>
              <a:ext uri="{FF2B5EF4-FFF2-40B4-BE49-F238E27FC236}">
                <a16:creationId xmlns="" xmlns:a16="http://schemas.microsoft.com/office/drawing/2014/main" id="{A96AEFC2-56E1-42C5-BC4C-FD825177E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0" y="1676400"/>
            <a:ext cx="190500" cy="171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mn-MN" sz="1000" b="0" i="0" strike="noStrike" dirty="0">
                <a:solidFill>
                  <a:srgbClr val="000000"/>
                </a:solidFill>
              </a:rPr>
              <a:t>%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F60C0CC9-77C9-4D11-9C2F-903EDF477596}"/>
              </a:ext>
            </a:extLst>
          </p:cNvPr>
          <p:cNvCxnSpPr/>
          <p:nvPr/>
        </p:nvCxnSpPr>
        <p:spPr>
          <a:xfrm>
            <a:off x="10972800" y="1752600"/>
            <a:ext cx="83820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830997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ЗАВХАН АЙМГИЙН НИЙГЭМ</a:t>
            </a: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ЭДИЙН ЗАСГИЙН БАЙДАЛ - Үндсэн үзүүлэлт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18808683"/>
              </p:ext>
            </p:extLst>
          </p:nvPr>
        </p:nvGraphicFramePr>
        <p:xfrm>
          <a:off x="1143001" y="1219199"/>
          <a:ext cx="10820401" cy="5219647"/>
        </p:xfrm>
        <a:graphic>
          <a:graphicData uri="http://schemas.openxmlformats.org/drawingml/2006/table">
            <a:tbl>
              <a:tblPr/>
              <a:tblGrid>
                <a:gridCol w="35451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353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57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257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257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7532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8733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42124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Үзүүлэлтүүд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7D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хэмжих нэгж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7D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2015 I-IX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7D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2016 I-IX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7D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2017 I-IX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7D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2018 I-IX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7D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2018 I-IX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/>
                      </a:r>
                      <a:b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</a:b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2017 I-IX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7D0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467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mn-MN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ЭДИЙН ЗАСГИЙН СТАТИСТИКИЙН ҮЗҮҮЛЭЛТҮҮД</a:t>
                      </a:r>
                      <a:endParaRPr lang="mn-MN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10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latin typeface="Arial"/>
                        </a:rPr>
                        <a:t>Зүй бусаар хорогдсон том мал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мянган толгой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30.1</a:t>
                      </a:r>
                      <a:endParaRPr lang="en-US" sz="1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128.5</a:t>
                      </a:r>
                      <a:endParaRPr lang="en-US" sz="1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en-US" sz="16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36.5</a:t>
                      </a:r>
                      <a:endParaRPr lang="en-US" sz="1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176.9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4.8 </a:t>
                      </a:r>
                      <a:r>
                        <a:rPr lang="en-US" sz="1600" b="0" i="0" u="none" strike="noStrike" baseline="30000" dirty="0" smtClean="0">
                          <a:latin typeface="Arial"/>
                        </a:rPr>
                        <a:t>2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1062"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b="0" i="0" u="none" strike="noStrike">
                          <a:latin typeface="Arial"/>
                        </a:rPr>
                        <a:t>Үүнээс: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1062"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b="0" i="0" u="none" strike="noStrike">
                          <a:latin typeface="Arial"/>
                        </a:rPr>
                        <a:t>        - Өвчнөөр хорогдсон мал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latin typeface="Arial"/>
                        </a:rPr>
                        <a:t>толгой</a:t>
                      </a:r>
                      <a:endParaRPr lang="mn-MN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 </a:t>
                      </a:r>
                      <a:r>
                        <a:rPr lang="en-US" sz="1600" b="0" i="0" u="none" strike="noStrike" dirty="0" smtClean="0">
                          <a:latin typeface="Arial"/>
                        </a:rPr>
                        <a:t>1105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 </a:t>
                      </a:r>
                      <a:r>
                        <a:rPr lang="en-US" sz="1600" b="0" i="0" u="none" strike="noStrike" dirty="0" smtClean="0">
                          <a:latin typeface="Arial"/>
                        </a:rPr>
                        <a:t>436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 </a:t>
                      </a:r>
                      <a:r>
                        <a:rPr lang="en-US" sz="1600" b="0" i="0" u="none" strike="noStrike" dirty="0" smtClean="0">
                          <a:latin typeface="Arial"/>
                        </a:rPr>
                        <a:t>793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67</a:t>
                      </a:r>
                      <a:endParaRPr lang="en-US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8.4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2124"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b="0" i="0" u="none" strike="noStrike">
                          <a:latin typeface="Arial"/>
                        </a:rPr>
                        <a:t>Аж үйлдвэрийн салбарын нийт үйлдвэрлэл: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latin typeface="Arial"/>
                        </a:rPr>
                        <a:t>сая төгрөг</a:t>
                      </a:r>
                      <a:endParaRPr lang="mn-MN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7282.6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7866.9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8986.5 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8280.1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92.1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1062">
                <a:tc>
                  <a:txBody>
                    <a:bodyPr/>
                    <a:lstStyle/>
                    <a:p>
                      <a:pPr algn="l" fontAlgn="ctr"/>
                      <a:endParaRPr lang="mn-MN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4212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600" b="0" i="0" u="none" strike="noStrike" dirty="0" smtClean="0">
                          <a:latin typeface="Arial"/>
                        </a:rPr>
                        <a:t>Үүнээс: </a:t>
                      </a:r>
                    </a:p>
                    <a:p>
                      <a:pPr algn="l" fontAlgn="ctr"/>
                      <a:endParaRPr lang="mn-MN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n-MN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63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baseline="0" dirty="0" smtClean="0">
                          <a:latin typeface="Arial"/>
                        </a:rPr>
                        <a:t>      </a:t>
                      </a:r>
                      <a:r>
                        <a:rPr lang="mn-MN" sz="1600" b="0" i="0" u="none" strike="noStrike" dirty="0" smtClean="0">
                          <a:latin typeface="Arial"/>
                        </a:rPr>
                        <a:t> </a:t>
                      </a:r>
                      <a:r>
                        <a:rPr lang="mn-MN" sz="1600" b="0" i="0" u="none" strike="noStrike" dirty="0">
                          <a:latin typeface="Arial"/>
                        </a:rPr>
                        <a:t>- Боловсруулах аж үйлдвэр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latin typeface="Arial"/>
                        </a:rPr>
                        <a:t>сая </a:t>
                      </a:r>
                      <a:r>
                        <a:rPr lang="mn-MN" sz="1600" b="0" i="0" u="none" strike="noStrike" dirty="0">
                          <a:latin typeface="Arial"/>
                        </a:rPr>
                        <a:t>төгрөг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Arial"/>
                        </a:rPr>
                        <a:t> </a:t>
                      </a:r>
                      <a:r>
                        <a:rPr lang="en-US" sz="1600" b="0" i="0" u="none" strike="noStrike" dirty="0" smtClean="0">
                          <a:latin typeface="Arial"/>
                        </a:rPr>
                        <a:t>3490.8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Arial"/>
                        </a:rPr>
                        <a:t> </a:t>
                      </a:r>
                      <a:r>
                        <a:rPr lang="en-US" sz="1600" b="0" i="0" u="none" strike="noStrike" dirty="0" smtClean="0">
                          <a:latin typeface="Arial"/>
                        </a:rPr>
                        <a:t>4489.1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5733.6 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4213.2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73.5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42124"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600" b="0" i="0" u="none" strike="noStrike">
                          <a:latin typeface="Arial"/>
                        </a:rPr>
                        <a:t>     - Цахилгаан, дулааны эрчим хүч үйлдвэрлэл, усан хангамж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latin typeface="Arial"/>
                        </a:rPr>
                        <a:t>сая </a:t>
                      </a:r>
                      <a:r>
                        <a:rPr lang="mn-MN" sz="1600" b="0" i="0" u="none" strike="noStrike" dirty="0">
                          <a:latin typeface="Arial"/>
                        </a:rPr>
                        <a:t>төгрөг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Arial"/>
                        </a:rPr>
                        <a:t> </a:t>
                      </a:r>
                      <a:r>
                        <a:rPr lang="en-US" sz="1600" b="0" i="0" u="none" strike="noStrike" dirty="0" smtClean="0">
                          <a:latin typeface="Arial"/>
                        </a:rPr>
                        <a:t>3791.8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3377.8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3252.9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4066.9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125.0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1062">
                <a:tc>
                  <a:txBody>
                    <a:bodyPr/>
                    <a:lstStyle/>
                    <a:p>
                      <a:pPr algn="l" rtl="0" fontAlgn="ctr"/>
                      <a:endParaRPr lang="mn-MN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n-MN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8004">
                <a:tc>
                  <a:txBody>
                    <a:bodyPr/>
                    <a:lstStyle/>
                    <a:p>
                      <a:pPr algn="l" fontAlgn="ctr"/>
                      <a:endParaRPr lang="mn-MN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n-MN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1062">
                <a:tc>
                  <a:txBody>
                    <a:bodyPr/>
                    <a:lstStyle/>
                    <a:p>
                      <a:pPr algn="l" fontAlgn="ctr"/>
                      <a:endParaRPr lang="mn-MN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n-MN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8004">
                <a:tc>
                  <a:txBody>
                    <a:bodyPr/>
                    <a:lstStyle/>
                    <a:p>
                      <a:pPr algn="l" fontAlgn="b"/>
                      <a:endParaRPr lang="mn-MN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n-MN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Text Box 1">
            <a:extLst>
              <a:ext uri="{FF2B5EF4-FFF2-40B4-BE49-F238E27FC236}">
                <a16:creationId xmlns="" xmlns:a16="http://schemas.microsoft.com/office/drawing/2014/main" id="{A96AEFC2-56E1-42C5-BC4C-FD825177E1B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1811000" y="1371600"/>
            <a:ext cx="121918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mn-MN" sz="1000" b="0" i="0" strike="noStrike" dirty="0">
                <a:solidFill>
                  <a:srgbClr val="000000"/>
                </a:solidFill>
              </a:rPr>
              <a:t>%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F60C0CC9-77C9-4D11-9C2F-903EDF477596}"/>
              </a:ext>
            </a:extLst>
          </p:cNvPr>
          <p:cNvCxnSpPr/>
          <p:nvPr/>
        </p:nvCxnSpPr>
        <p:spPr>
          <a:xfrm>
            <a:off x="10972800" y="1447800"/>
            <a:ext cx="68580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295400" y="6019800"/>
          <a:ext cx="2006600" cy="335280"/>
        </p:xfrm>
        <a:graphic>
          <a:graphicData uri="http://schemas.openxmlformats.org/drawingml/2006/table">
            <a:tbl>
              <a:tblPr/>
              <a:tblGrid>
                <a:gridCol w="2006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endParaRPr lang="mn-MN" sz="1100" b="0" i="1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1" u="none" strike="noStrike" dirty="0">
                          <a:latin typeface="Arial"/>
                        </a:rPr>
                        <a:t>    </a:t>
                      </a:r>
                      <a:r>
                        <a:rPr lang="mn-MN" sz="1100" b="0" i="1" u="none" strike="noStrike" dirty="0" smtClean="0">
                          <a:latin typeface="Arial"/>
                        </a:rPr>
                        <a:t>2 Дахин </a:t>
                      </a:r>
                      <a:r>
                        <a:rPr lang="mn-MN" sz="1100" b="0" i="1" u="none" strike="noStrike" dirty="0">
                          <a:latin typeface="Arial"/>
                        </a:rPr>
                        <a:t>их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Хөдөлмөр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019800" y="992187"/>
            <a:ext cx="0" cy="5789613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656387" y="909935"/>
            <a:ext cx="4468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БҮРТГЭЛТЭЙ АЖИЛГҮЙ ИРГЭД</a:t>
            </a:r>
            <a:r>
              <a:rPr lang="en-US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mn-MN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боловсролын түвшнээр</a:t>
            </a:r>
            <a:r>
              <a:rPr lang="en-US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en-US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mn-MN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оны </a:t>
            </a:r>
            <a:r>
              <a:rPr lang="en-US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mn-MN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дүгээр 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сарын эцэст</a:t>
            </a:r>
            <a:r>
              <a:rPr lang="en-US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хувиар</a:t>
            </a:r>
            <a:endParaRPr lang="en-US" alt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741488" y="885825"/>
            <a:ext cx="3135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БҮРТГЭЛТЭЙ АЖИЛГҮЙ </a:t>
            </a:r>
            <a:r>
              <a:rPr lang="mn-MN" alt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ИРГЭД</a:t>
            </a:r>
            <a:r>
              <a:rPr lang="en-US" alt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mn-MN" altLang="en-US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/9 </a:t>
            </a:r>
            <a:r>
              <a:rPr lang="mn-MN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сарын эцэст</a:t>
            </a:r>
            <a:r>
              <a:rPr lang="en-US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mn-MN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4038600" cy="515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819400" y="5029200"/>
            <a:ext cx="2133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000" dirty="0" err="1" smtClean="0"/>
              <a:t>Аймгийн</a:t>
            </a:r>
            <a:r>
              <a:rPr lang="en-US" sz="1000" dirty="0" smtClean="0"/>
              <a:t> </a:t>
            </a:r>
            <a:r>
              <a:rPr lang="en-US" sz="1000" dirty="0" err="1" smtClean="0"/>
              <a:t>хөдөлмөр</a:t>
            </a:r>
            <a:r>
              <a:rPr lang="en-US" sz="1000" dirty="0" smtClean="0"/>
              <a:t>, </a:t>
            </a:r>
            <a:r>
              <a:rPr lang="en-US" sz="1000" dirty="0" err="1" smtClean="0"/>
              <a:t>халамжийн</a:t>
            </a:r>
            <a:r>
              <a:rPr lang="en-US" sz="1000" dirty="0" smtClean="0"/>
              <a:t> </a:t>
            </a:r>
            <a:r>
              <a:rPr lang="en-US" sz="1000" dirty="0" err="1" smtClean="0"/>
              <a:t>үйлчилгээний</a:t>
            </a:r>
            <a:r>
              <a:rPr lang="en-US" sz="1000" dirty="0" smtClean="0"/>
              <a:t> </a:t>
            </a:r>
            <a:r>
              <a:rPr lang="en-US" sz="1000" dirty="0" err="1" smtClean="0"/>
              <a:t>газарт</a:t>
            </a:r>
            <a:r>
              <a:rPr lang="en-US" sz="1000" dirty="0" smtClean="0"/>
              <a:t> </a:t>
            </a:r>
            <a:r>
              <a:rPr lang="en-US" sz="1000" dirty="0" err="1" smtClean="0"/>
              <a:t>бүртгүүлсэн</a:t>
            </a:r>
            <a:r>
              <a:rPr lang="en-US" sz="1000" dirty="0" smtClean="0"/>
              <a:t> </a:t>
            </a:r>
            <a:r>
              <a:rPr lang="en-US" sz="1000" dirty="0" err="1" smtClean="0"/>
              <a:t>ажил</a:t>
            </a:r>
            <a:r>
              <a:rPr lang="en-US" sz="1000" dirty="0" smtClean="0"/>
              <a:t> </a:t>
            </a:r>
            <a:r>
              <a:rPr lang="en-US" sz="1000" dirty="0" err="1" smtClean="0"/>
              <a:t>идэвхитэй</a:t>
            </a:r>
            <a:r>
              <a:rPr lang="en-US" sz="1000" dirty="0" smtClean="0"/>
              <a:t> </a:t>
            </a:r>
            <a:r>
              <a:rPr lang="en-US" sz="1000" dirty="0" err="1" smtClean="0"/>
              <a:t>хайж</a:t>
            </a:r>
            <a:r>
              <a:rPr lang="en-US" sz="1000" dirty="0" smtClean="0"/>
              <a:t> </a:t>
            </a:r>
            <a:r>
              <a:rPr lang="en-US" sz="1000" dirty="0" err="1" smtClean="0"/>
              <a:t>байгаа</a:t>
            </a:r>
            <a:r>
              <a:rPr lang="en-US" sz="1000" dirty="0" smtClean="0"/>
              <a:t> </a:t>
            </a:r>
            <a:r>
              <a:rPr lang="en-US" sz="1000" dirty="0" err="1" smtClean="0"/>
              <a:t>хүний</a:t>
            </a:r>
            <a:r>
              <a:rPr lang="en-US" sz="1000" dirty="0" smtClean="0"/>
              <a:t> </a:t>
            </a:r>
            <a:r>
              <a:rPr lang="en-US" sz="1000" dirty="0" err="1" smtClean="0"/>
              <a:t>тоо</a:t>
            </a:r>
            <a:r>
              <a:rPr lang="en-US" sz="1000" dirty="0" smtClean="0"/>
              <a:t> 697 </a:t>
            </a:r>
            <a:r>
              <a:rPr lang="en-US" sz="1000" dirty="0" err="1" smtClean="0"/>
              <a:t>болж</a:t>
            </a:r>
            <a:r>
              <a:rPr lang="en-US" sz="1000" dirty="0" smtClean="0"/>
              <a:t>, </a:t>
            </a:r>
            <a:r>
              <a:rPr lang="en-US" sz="1000" dirty="0" err="1" smtClean="0"/>
              <a:t>өнгөрсөн</a:t>
            </a:r>
            <a:r>
              <a:rPr lang="en-US" sz="1000" dirty="0" smtClean="0"/>
              <a:t> </a:t>
            </a:r>
            <a:r>
              <a:rPr lang="en-US" sz="1000" dirty="0" err="1" smtClean="0"/>
              <a:t>оны</a:t>
            </a:r>
            <a:r>
              <a:rPr lang="en-US" sz="1000" dirty="0" smtClean="0"/>
              <a:t> </a:t>
            </a:r>
            <a:r>
              <a:rPr lang="en-US" sz="1000" dirty="0" err="1" smtClean="0"/>
              <a:t>мөн</a:t>
            </a:r>
            <a:r>
              <a:rPr lang="en-US" sz="1000" dirty="0" smtClean="0"/>
              <a:t> </a:t>
            </a:r>
            <a:r>
              <a:rPr lang="en-US" sz="1000" dirty="0" err="1" smtClean="0"/>
              <a:t>үеэс</a:t>
            </a:r>
            <a:r>
              <a:rPr lang="en-US" sz="1000" dirty="0" smtClean="0"/>
              <a:t> 49.</a:t>
            </a:r>
            <a:r>
              <a:rPr lang="mn-MN" sz="1000" dirty="0" smtClean="0"/>
              <a:t>9</a:t>
            </a:r>
            <a:r>
              <a:rPr lang="en-US" sz="1000" dirty="0" smtClean="0"/>
              <a:t> </a:t>
            </a:r>
            <a:r>
              <a:rPr lang="en-US" sz="1000" dirty="0" err="1" smtClean="0"/>
              <a:t>хувиар</a:t>
            </a:r>
            <a:r>
              <a:rPr lang="en-US" sz="1000" dirty="0" smtClean="0"/>
              <a:t> </a:t>
            </a:r>
            <a:r>
              <a:rPr lang="en-US" sz="1000" dirty="0" err="1" smtClean="0"/>
              <a:t>буюу</a:t>
            </a:r>
            <a:r>
              <a:rPr lang="en-US" sz="1000" dirty="0" smtClean="0"/>
              <a:t> 699 </a:t>
            </a:r>
            <a:r>
              <a:rPr lang="en-US" sz="1000" dirty="0" err="1" smtClean="0"/>
              <a:t>хүнээр</a:t>
            </a:r>
            <a:r>
              <a:rPr lang="en-US" sz="1000" dirty="0" smtClean="0"/>
              <a:t> </a:t>
            </a:r>
            <a:r>
              <a:rPr lang="en-US" sz="1000" dirty="0" err="1" smtClean="0"/>
              <a:t>буурсан</a:t>
            </a:r>
            <a:r>
              <a:rPr lang="en-US" sz="1000" dirty="0" smtClean="0"/>
              <a:t> </a:t>
            </a:r>
            <a:r>
              <a:rPr lang="en-US" sz="1000" dirty="0" err="1" smtClean="0"/>
              <a:t>байна</a:t>
            </a:r>
            <a:r>
              <a:rPr lang="en-US" sz="1000" dirty="0" smtClean="0"/>
              <a:t>. </a:t>
            </a:r>
            <a:r>
              <a:rPr lang="en-US" sz="1000" dirty="0" err="1" smtClean="0"/>
              <a:t>Аймгийн</a:t>
            </a:r>
            <a:r>
              <a:rPr lang="en-US" sz="1000" dirty="0" smtClean="0"/>
              <a:t> </a:t>
            </a:r>
            <a:r>
              <a:rPr lang="en-US" sz="1000" dirty="0" err="1" smtClean="0"/>
              <a:t>хэмжээнд</a:t>
            </a:r>
            <a:r>
              <a:rPr lang="en-US" sz="1000" dirty="0" smtClean="0"/>
              <a:t> </a:t>
            </a:r>
            <a:r>
              <a:rPr lang="mn-MN" sz="1000" dirty="0" smtClean="0"/>
              <a:t>3</a:t>
            </a:r>
            <a:r>
              <a:rPr lang="en-US" sz="1000" dirty="0" smtClean="0"/>
              <a:t>73 </a:t>
            </a:r>
            <a:r>
              <a:rPr lang="en-US" sz="1000" dirty="0" err="1" smtClean="0"/>
              <a:t>эмэгтэй</a:t>
            </a:r>
            <a:r>
              <a:rPr lang="en-US" sz="1000" dirty="0" smtClean="0"/>
              <a:t> </a:t>
            </a:r>
            <a:r>
              <a:rPr lang="en-US" sz="1000" dirty="0" err="1" smtClean="0"/>
              <a:t>ажил</a:t>
            </a:r>
            <a:r>
              <a:rPr lang="en-US" sz="1000" dirty="0" smtClean="0"/>
              <a:t> </a:t>
            </a:r>
            <a:r>
              <a:rPr lang="en-US" sz="1000" dirty="0" err="1" smtClean="0"/>
              <a:t>идэвхитэй</a:t>
            </a:r>
            <a:r>
              <a:rPr lang="en-US" sz="1000" dirty="0" smtClean="0"/>
              <a:t> </a:t>
            </a:r>
            <a:r>
              <a:rPr lang="mn-MN" sz="1000" dirty="0" smtClean="0"/>
              <a:t>хайж</a:t>
            </a:r>
            <a:r>
              <a:rPr lang="en-US" sz="1000" dirty="0" smtClean="0"/>
              <a:t> </a:t>
            </a:r>
            <a:r>
              <a:rPr lang="en-US" sz="1000" dirty="0" err="1" smtClean="0"/>
              <a:t>байгаа</a:t>
            </a:r>
            <a:r>
              <a:rPr lang="en-US" sz="1000" dirty="0" smtClean="0"/>
              <a:t> </a:t>
            </a:r>
            <a:r>
              <a:rPr lang="en-US" sz="1000" dirty="0" err="1" smtClean="0"/>
              <a:t>нь</a:t>
            </a:r>
            <a:r>
              <a:rPr lang="en-US" sz="1000" dirty="0" smtClean="0"/>
              <a:t> </a:t>
            </a:r>
            <a:r>
              <a:rPr lang="en-US" sz="1000" dirty="0" err="1" smtClean="0"/>
              <a:t>ажилгүйчүүдийн</a:t>
            </a:r>
            <a:r>
              <a:rPr lang="en-US" sz="1000" dirty="0" smtClean="0"/>
              <a:t> 53.5 </a:t>
            </a:r>
            <a:r>
              <a:rPr lang="en-US" sz="1000" dirty="0" err="1" smtClean="0"/>
              <a:t>хувийг</a:t>
            </a:r>
            <a:r>
              <a:rPr lang="en-US" sz="1000" dirty="0" smtClean="0"/>
              <a:t> </a:t>
            </a:r>
            <a:r>
              <a:rPr lang="en-US" sz="1000" dirty="0" err="1" smtClean="0"/>
              <a:t>эзэлж</a:t>
            </a:r>
            <a:r>
              <a:rPr lang="en-US" sz="1000" dirty="0" smtClean="0"/>
              <a:t> </a:t>
            </a:r>
            <a:r>
              <a:rPr lang="en-US" sz="1000" dirty="0" err="1" smtClean="0"/>
              <a:t>байн</a:t>
            </a:r>
            <a:r>
              <a:rPr lang="mn-MN" sz="1000" dirty="0" smtClean="0"/>
              <a:t>а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4343400" y="1600200"/>
            <a:ext cx="1370012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1396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4343400" y="2514600"/>
            <a:ext cx="1370013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97</a:t>
            </a:r>
            <a:endParaRPr lang="mn-MN" altLang="en-US" sz="28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4191000" y="3505200"/>
            <a:ext cx="16129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579</a:t>
            </a:r>
            <a:endParaRPr lang="mn-MN" altLang="en-US" sz="32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752600" y="1719262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 IX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752600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2018 IX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1706563" y="42338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2018 I-IX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5297" name="Picture 1" descr="\\exchange_server\TAMGIIN GAZAR\OLON NIITTEI HARILTSAH HELTES\Khanui.L\icons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838200"/>
            <a:ext cx="685800" cy="685800"/>
          </a:xfrm>
          <a:prstGeom prst="rect">
            <a:avLst/>
          </a:prstGeom>
          <a:noFill/>
        </p:spPr>
      </p:pic>
      <p:pic>
        <p:nvPicPr>
          <p:cNvPr id="24" name="Picture 1" descr="\\exchange_server\TAMGIIN GAZAR\OLON NIITTEI HARILTSAH HELTES\Khanui.L\icons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838200"/>
            <a:ext cx="685800" cy="685800"/>
          </a:xfrm>
          <a:prstGeom prst="rect">
            <a:avLst/>
          </a:prstGeom>
          <a:noFill/>
        </p:spPr>
      </p:pic>
      <p:graphicFrame>
        <p:nvGraphicFramePr>
          <p:cNvPr id="25" name="Chart 24"/>
          <p:cNvGraphicFramePr/>
          <p:nvPr/>
        </p:nvGraphicFramePr>
        <p:xfrm>
          <a:off x="6248400" y="1676400"/>
          <a:ext cx="57150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Нийгмийн даатгал, халамж</a:t>
            </a:r>
            <a:endParaRPr lang="mn-MN" sz="2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333066" y="856191"/>
            <a:ext cx="1" cy="2497981"/>
          </a:xfrm>
          <a:prstGeom prst="line">
            <a:avLst/>
          </a:prstGeom>
          <a:ln w="1270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219200" y="3886200"/>
            <a:ext cx="10591802" cy="76200"/>
          </a:xfrm>
          <a:prstGeom prst="line">
            <a:avLst/>
          </a:prstGeom>
          <a:ln w="158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49" name="Picture 1" descr="\\exchange_server\TAMGIIN GAZAR\OLON NIITTEI HARILTSAH HELTES\Khanui.L\icons\Untitled-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276600"/>
            <a:ext cx="685800" cy="6858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524000" y="762000"/>
            <a:ext cx="426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Нийгмийн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даатгалын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сангийн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mn-MN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зарлага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,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сая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төгрө</a:t>
            </a:r>
            <a:r>
              <a:rPr kumimoji="0" lang="mn-MN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г</a:t>
            </a:r>
            <a:endParaRPr kumimoji="0" lang="mn-MN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781800" y="762000"/>
            <a:ext cx="457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Нийгмийн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даатгалын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сангийн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орлого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, 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                                                                   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төрлөөр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, хувиар</a:t>
            </a:r>
            <a:endParaRPr kumimoji="0" lang="mn-MN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143000" y="3960912"/>
            <a:ext cx="4800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Аймгийн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хэмжээгээр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нийгмийн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даатгалын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сангаас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эхний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IX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сарын байдлаар 10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.7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мянган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хүнд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33.2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тэрбум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төгрөгийн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тэтгэвэр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тэтгэмж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олгож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11.6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тэрбум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төгрөгийн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нийгмийн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даатгалын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шимтгэлийн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орлогыг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төвлөрүүл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эн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 байна. 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6553200" y="4114800"/>
            <a:ext cx="5105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Эхний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IX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сарын байдлаар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8832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хүн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нийгмийн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даатгалд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хамрагдсаны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7904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буюу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89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хувь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нь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төсөвт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байгууллаг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а,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ААНэгж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байгууллагын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даатгуулагч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928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 иргэн буюу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10.5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хувь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нь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сайн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дурын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даатгалд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хамрагдсан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байна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1219200" y="1295400"/>
          <a:ext cx="46482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6629400" y="1295400"/>
          <a:ext cx="4791075" cy="241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Нийгмийн даатгал, халамж</a:t>
            </a:r>
            <a:endParaRPr lang="mn-MN" sz="2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333066" y="856191"/>
            <a:ext cx="1" cy="2497981"/>
          </a:xfrm>
          <a:prstGeom prst="line">
            <a:avLst/>
          </a:prstGeom>
          <a:ln w="1270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219200" y="4724400"/>
            <a:ext cx="10591802" cy="76200"/>
          </a:xfrm>
          <a:prstGeom prst="line">
            <a:avLst/>
          </a:prstGeom>
          <a:ln w="158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49" name="Picture 1" descr="\\exchange_server\TAMGIIN GAZAR\OLON NIITTEI HARILTSAH HELTES\Khanui.L\icons\Untitled-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191000"/>
            <a:ext cx="685800" cy="6858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371600" y="730479"/>
            <a:ext cx="457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Халамжийн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сангийн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зарцуулалт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mn-MN" dirty="0" smtClean="0"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n-MN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сая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төгрөг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/</a:t>
            </a:r>
            <a:endParaRPr kumimoji="0" lang="mn-MN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6400800" y="1223666"/>
            <a:ext cx="533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Халамжийн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сангийн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 сангийн үйл ажиллагааны эхний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IX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сарын мэдээгээр Халамжийн тэтгэвэр 1648 хүнд 1678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3 сая төгрөг, нөхцөлд мөнгөн тэтгэмж, нийгмийн халамжийн үйлчилгээ болон хөнгөлөлт, тусламж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10413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 хүнд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4628.7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 сая төгрөг нийт 12061 хүнд 6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307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 сая төгрөгийн тэтгэвэр, тэтгэмж, хөнгөлөлтийг үзүүлсэн байна.</a:t>
            </a:r>
            <a:endParaRPr kumimoji="0" lang="mn-M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1295400" y="1371600"/>
          <a:ext cx="46482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Эрүүл мэнд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943600" y="1066800"/>
            <a:ext cx="5664" cy="551519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0" y="882883"/>
            <a:ext cx="5321300" cy="594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6607" y="842093"/>
            <a:ext cx="4251134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01762" y="1807368"/>
            <a:ext cx="1066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6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 IX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417638" y="3483708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7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 IX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428139" y="3856038"/>
            <a:ext cx="9588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8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 IX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819400" y="4724400"/>
            <a:ext cx="342068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mn-MN" sz="1200" b="1" dirty="0">
                <a:solidFill>
                  <a:schemeClr val="bg1"/>
                </a:solidFill>
                <a:latin typeface="Arial" pitchFamily="34" charset="0"/>
              </a:rPr>
              <a:t> </a:t>
            </a:r>
          </a:p>
          <a:p>
            <a:pPr algn="just"/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</a:rPr>
              <a:t>8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</a:rPr>
              <a:t>оны 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</a:rPr>
              <a:t>IX </a:t>
            </a: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</a:rPr>
              <a:t>сард 107 эх </a:t>
            </a:r>
            <a:r>
              <a:rPr lang="mn-MN" sz="1200" b="1" dirty="0">
                <a:solidFill>
                  <a:schemeClr val="bg1"/>
                </a:solidFill>
                <a:latin typeface="Arial" pitchFamily="34" charset="0"/>
              </a:rPr>
              <a:t>амаржиж, </a:t>
            </a: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</a:rPr>
              <a:t>107 хүүхэд </a:t>
            </a:r>
            <a:r>
              <a:rPr lang="mn-MN" sz="1200" b="1" dirty="0">
                <a:solidFill>
                  <a:schemeClr val="bg1"/>
                </a:solidFill>
                <a:latin typeface="Arial" pitchFamily="34" charset="0"/>
              </a:rPr>
              <a:t>төрүүлсэн нь өмнөх </a:t>
            </a: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</a:rPr>
              <a:t>оны мөн сараас амаржсан </a:t>
            </a:r>
            <a:r>
              <a:rPr lang="mn-MN" sz="1200" b="1" dirty="0">
                <a:solidFill>
                  <a:schemeClr val="bg1"/>
                </a:solidFill>
                <a:latin typeface="Arial" pitchFamily="34" charset="0"/>
              </a:rPr>
              <a:t>эх </a:t>
            </a: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</a:rPr>
              <a:t>1(0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</a:rPr>
              <a:t>.9</a:t>
            </a: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</a:rPr>
              <a:t>%)-ээр, нэмэгдэж амьд төрсөн хүүхэд өмнөх оны мөн сарын түвшинд байна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</a:rPr>
              <a:t>.</a:t>
            </a:r>
            <a:endParaRPr lang="en-US" sz="1200" b="1" dirty="0">
              <a:solidFill>
                <a:schemeClr val="bg1"/>
              </a:solidFill>
              <a:latin typeface="Arial" pitchFamily="34" charset="0"/>
            </a:endParaRPr>
          </a:p>
          <a:p>
            <a:pPr algn="just"/>
            <a:endParaRPr lang="en-US" sz="12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3762375" y="1998663"/>
            <a:ext cx="187642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116</a:t>
            </a:r>
            <a:endParaRPr lang="mn-MN" altLang="en-US" sz="28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3911600" y="2876550"/>
            <a:ext cx="153987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106</a:t>
            </a:r>
            <a:endParaRPr lang="mn-MN" altLang="en-US" sz="32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843337" y="4002088"/>
            <a:ext cx="1612900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107</a:t>
            </a:r>
            <a:endParaRPr lang="mn-MN" altLang="en-US" sz="36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9324975" y="1676400"/>
            <a:ext cx="187642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28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1</a:t>
            </a:r>
            <a:r>
              <a:rPr lang="en-US" altLang="en-US" sz="28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16</a:t>
            </a:r>
            <a:endParaRPr lang="mn-MN" altLang="en-US" sz="28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9367837" y="2495550"/>
            <a:ext cx="187642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107</a:t>
            </a:r>
            <a:endParaRPr lang="mn-MN" altLang="en-US" sz="32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9415462" y="3240088"/>
            <a:ext cx="1706563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107</a:t>
            </a:r>
            <a:endParaRPr lang="mn-MN" altLang="en-US" sz="36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7924800" y="4800600"/>
            <a:ext cx="2438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750"/>
              </a:spcBef>
            </a:pP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Нялхсын эндэгдэл аймгийн хэмжээгээр 2017 оны 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III </a:t>
            </a: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улиралд 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</a:t>
            </a: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болж, өмнөх оноос 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70</a:t>
            </a: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%)-аар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буурч, 5 хүртэлх насны хүүхдийн эндэгдэл 21 болж, өмнөх оны мөн үетэй адил түвшинд байна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mn-MN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6400800" y="177165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en-US" altLang="en-US" sz="1400" b="1" dirty="0">
                <a:solidFill>
                  <a:schemeClr val="bg1"/>
                </a:solidFill>
                <a:latin typeface="Arial" pitchFamily="34" charset="0"/>
              </a:rPr>
              <a:t>6</a:t>
            </a:r>
            <a:r>
              <a:rPr lang="en-US" altLang="en-US" sz="1400" b="1" dirty="0" smtClean="0">
                <a:solidFill>
                  <a:schemeClr val="bg1"/>
                </a:solidFill>
                <a:latin typeface="Arial" pitchFamily="34" charset="0"/>
              </a:rPr>
              <a:t> IX</a:t>
            </a:r>
            <a:endParaRPr lang="mn-MN" altLang="en-US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400800" y="220980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en-US" altLang="en-US" sz="1400" b="1" dirty="0">
                <a:solidFill>
                  <a:schemeClr val="bg1"/>
                </a:solidFill>
                <a:latin typeface="Arial" pitchFamily="34" charset="0"/>
              </a:rPr>
              <a:t>7</a:t>
            </a:r>
            <a:r>
              <a:rPr lang="en-US" altLang="en-US" sz="1400" b="1" dirty="0" smtClean="0">
                <a:solidFill>
                  <a:schemeClr val="bg1"/>
                </a:solidFill>
                <a:latin typeface="Arial" pitchFamily="34" charset="0"/>
              </a:rPr>
              <a:t> IX</a:t>
            </a:r>
            <a:endParaRPr lang="mn-MN" altLang="en-US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400800" y="381000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en-US" altLang="en-US" sz="1400" b="1" dirty="0">
                <a:solidFill>
                  <a:schemeClr val="bg1"/>
                </a:solidFill>
                <a:latin typeface="Arial" pitchFamily="34" charset="0"/>
              </a:rPr>
              <a:t>8</a:t>
            </a:r>
            <a:r>
              <a:rPr lang="en-US" altLang="en-US" sz="1400" b="1" dirty="0" smtClean="0">
                <a:solidFill>
                  <a:schemeClr val="bg1"/>
                </a:solidFill>
                <a:latin typeface="Arial" pitchFamily="34" charset="0"/>
              </a:rPr>
              <a:t> IX</a:t>
            </a:r>
            <a:endParaRPr lang="mn-MN" altLang="en-US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73729" name="Picture 1" descr="\\exchange_server\TAMGIIN GAZAR\OLON NIITTEI HARILTSAH HELTES\Khanui.L\icons\Untitled-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762000"/>
            <a:ext cx="990600" cy="990600"/>
          </a:xfrm>
          <a:prstGeom prst="rect">
            <a:avLst/>
          </a:prstGeom>
          <a:noFill/>
        </p:spPr>
      </p:pic>
      <p:pic>
        <p:nvPicPr>
          <p:cNvPr id="28" name="Picture 1" descr="\\exchange_server\TAMGIIN GAZAR\OLON NIITTEI HARILTSAH HELTES\Khanui.L\icons\Untitled-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762000"/>
            <a:ext cx="990600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072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Эрүүл мэнд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400800" y="1190410"/>
            <a:ext cx="15478" cy="2819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19200" y="3733800"/>
            <a:ext cx="10668000" cy="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\\exchange_server\TAMGIIN GAZAR\OLON NIITTEI HARILTSAH HELTES\Khanui.L\icons\Untitled-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427643"/>
            <a:ext cx="762000" cy="762000"/>
          </a:xfrm>
          <a:prstGeom prst="rect">
            <a:avLst/>
          </a:prstGeom>
          <a:noFill/>
        </p:spPr>
      </p:pic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03717841"/>
              </p:ext>
            </p:extLst>
          </p:nvPr>
        </p:nvGraphicFramePr>
        <p:xfrm>
          <a:off x="1447800" y="914401"/>
          <a:ext cx="4724400" cy="2793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10500619"/>
              </p:ext>
            </p:extLst>
          </p:nvPr>
        </p:nvGraphicFramePr>
        <p:xfrm>
          <a:off x="6644878" y="1068157"/>
          <a:ext cx="5013722" cy="2359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41397257"/>
              </p:ext>
            </p:extLst>
          </p:nvPr>
        </p:nvGraphicFramePr>
        <p:xfrm>
          <a:off x="1524001" y="4215212"/>
          <a:ext cx="10210799" cy="2031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33107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591800" y="6172200"/>
            <a:ext cx="1295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Гэмт хэрэг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443038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</a:rPr>
              <a:t>6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 I-II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443038" y="1719262"/>
            <a:ext cx="9604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</a:rPr>
              <a:t>5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 I-II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443038" y="3852862"/>
            <a:ext cx="9604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</a:rPr>
              <a:t>7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 I-II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479550" y="4881448"/>
            <a:ext cx="36639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Улсын хэмжээгээр 2017 оны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эхний 2 сард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4.1 мянган хүн эрүүлжүүлэгдэж, 1397 хүн баривчлагдсан нь өмнөх оноос эрүүлжүүлэгдсэн хүн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208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7.9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%)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-аар, баривчлагдсан хүн 501 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55.9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%)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-ээр буурсан байна.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943600" y="1047750"/>
            <a:ext cx="0" cy="291465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43600" y="3962400"/>
            <a:ext cx="57150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01" name="Picture 1" descr="\\exchange_server\TAMGIIN GAZAR\OLON NIITTEI HARILTSAH HELTES\Khanui.L\icons\Untitled-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657600"/>
            <a:ext cx="685800" cy="685800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>
            <a:off x="1066800" y="3962400"/>
            <a:ext cx="57150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324600" y="4343400"/>
            <a:ext cx="52578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 smtClean="0">
                <a:latin typeface="Arial" pitchFamily="34" charset="0"/>
                <a:cs typeface="Arial" pitchFamily="34" charset="0"/>
              </a:rPr>
              <a:t>Аймгийн хэмжээгээр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159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гэмт хэрэг бүртгэгдсэнээс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34.6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хувийг иргэдийн эрх чөлөө эрүүл мэндийн эсрэг гэмт хэрэг,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40.8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хувь нь бусдын өмчлөлийн эсрэг гэмт хэрэг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24.6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хувийг бусад гэмт хэрэг эзэлж, өнгөрсөн оны мөн үеэс гэмт хэргийн тоо 1-ээр өссөн байна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Chart 16"/>
          <p:cNvGraphicFramePr/>
          <p:nvPr/>
        </p:nvGraphicFramePr>
        <p:xfrm>
          <a:off x="1219200" y="4038600"/>
          <a:ext cx="46482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/>
          <p:cNvGraphicFramePr/>
          <p:nvPr/>
        </p:nvGraphicFramePr>
        <p:xfrm>
          <a:off x="6324600" y="990600"/>
          <a:ext cx="5181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Chart 25"/>
          <p:cNvGraphicFramePr/>
          <p:nvPr/>
        </p:nvGraphicFramePr>
        <p:xfrm>
          <a:off x="1066800" y="1066800"/>
          <a:ext cx="49530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5210</TotalTime>
  <Words>1557</Words>
  <Application>Microsoft Office PowerPoint</Application>
  <PresentationFormat>Custom</PresentationFormat>
  <Paragraphs>461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ЭДИЙН ЗАСГИЙН ҮЗҮҮЛЭЛТ- Хөдөө аж ахуй</vt:lpstr>
      <vt:lpstr>ЭДИЙН ЗАСГИЙН ҮЗҮҮЛЭЛТ- Хөдөө аж ахуй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МОНГОЛ УЛСЫН СТАТИСТИКИЙН СИСТЕМИЙН ТАНИЛЦУУЛГА</dc:title>
  <dc:creator>Enkhbaatar_L</dc:creator>
  <cp:lastModifiedBy>Unurbat</cp:lastModifiedBy>
  <cp:revision>658</cp:revision>
  <cp:lastPrinted>2016-10-18T07:11:49Z</cp:lastPrinted>
  <dcterms:created xsi:type="dcterms:W3CDTF">2016-10-10T07:15:58Z</dcterms:created>
  <dcterms:modified xsi:type="dcterms:W3CDTF">2018-10-12T02:11:03Z</dcterms:modified>
</cp:coreProperties>
</file>