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59" r:id="rId4"/>
    <p:sldId id="264" r:id="rId5"/>
    <p:sldId id="263" r:id="rId6"/>
    <p:sldId id="294" r:id="rId7"/>
    <p:sldId id="296" r:id="rId8"/>
    <p:sldId id="297" r:id="rId9"/>
    <p:sldId id="298" r:id="rId10"/>
    <p:sldId id="299" r:id="rId11"/>
    <p:sldId id="293" r:id="rId12"/>
    <p:sldId id="292" r:id="rId13"/>
    <p:sldId id="271" r:id="rId14"/>
    <p:sldId id="284" r:id="rId15"/>
  </p:sldIdLst>
  <p:sldSz cx="12192000" cy="68580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2882"/>
    <a:srgbClr val="0033CC"/>
    <a:srgbClr val="DC7D0F"/>
    <a:srgbClr val="558237"/>
    <a:srgbClr val="0A288C"/>
    <a:srgbClr val="0A2878"/>
    <a:srgbClr val="192887"/>
    <a:srgbClr val="003269"/>
    <a:srgbClr val="FFCC00"/>
    <a:srgbClr val="5482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7%20on\2017.07\uliral%202017.I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V1%20taniltsuulah%20medee%202017on\Aj%20infografik%202017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7%20on\2017.07\uliral%202017.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7%20on\2017.07\uliral%202017.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unur\unur%20document\unku%20emhetgel%20mede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%20DISK\unur\unur%20document\unku%20emhetgel%20medee.xlsx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unur\unur%20document\unku%20emhetgel%20mede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3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Sheet6!$G$5:$K$5</c:f>
              <c:strCache>
                <c:ptCount val="5"/>
                <c:pt idx="0">
                  <c:v>2013 I-VII</c:v>
                </c:pt>
                <c:pt idx="1">
                  <c:v>2014 I-VII</c:v>
                </c:pt>
                <c:pt idx="2">
                  <c:v>2015 I-VII</c:v>
                </c:pt>
                <c:pt idx="3">
                  <c:v>2016 I-VII</c:v>
                </c:pt>
                <c:pt idx="4">
                  <c:v>2017 I-VII</c:v>
                </c:pt>
              </c:strCache>
            </c:strRef>
          </c:cat>
          <c:val>
            <c:numRef>
              <c:f>Sheet6!$G$7:$K$7</c:f>
              <c:numCache>
                <c:formatCode>General</c:formatCode>
                <c:ptCount val="5"/>
                <c:pt idx="0">
                  <c:v>12986.9</c:v>
                </c:pt>
                <c:pt idx="1">
                  <c:v>15485.8</c:v>
                </c:pt>
                <c:pt idx="2" formatCode="0.0">
                  <c:v>18458</c:v>
                </c:pt>
                <c:pt idx="3">
                  <c:v>21307.5</c:v>
                </c:pt>
                <c:pt idx="4" formatCode="0.0">
                  <c:v>23386</c:v>
                </c:pt>
              </c:numCache>
            </c:numRef>
          </c:val>
        </c:ser>
        <c:axId val="50199552"/>
        <c:axId val="50266880"/>
      </c:barChart>
      <c:catAx>
        <c:axId val="50199552"/>
        <c:scaling>
          <c:orientation val="minMax"/>
        </c:scaling>
        <c:axPos val="b"/>
        <c:tickLblPos val="nextTo"/>
        <c:crossAx val="50266880"/>
        <c:crosses val="autoZero"/>
        <c:auto val="1"/>
        <c:lblAlgn val="ctr"/>
        <c:lblOffset val="100"/>
      </c:catAx>
      <c:valAx>
        <c:axId val="50266880"/>
        <c:scaling>
          <c:orientation val="minMax"/>
        </c:scaling>
        <c:delete val="1"/>
        <c:axPos val="l"/>
        <c:numFmt formatCode="General" sourceLinked="1"/>
        <c:tickLblPos val="none"/>
        <c:crossAx val="50199552"/>
        <c:crosses val="autoZero"/>
        <c:crossBetween val="between"/>
      </c:valAx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 b="1" dirty="0">
                <a:latin typeface="Arial" pitchFamily="34" charset="0"/>
                <a:cs typeface="Arial" pitchFamily="34" charset="0"/>
              </a:rPr>
              <a:t>БОЙЖСОН ТӨЛ</a:t>
            </a:r>
            <a:r>
              <a:rPr lang="mn-MN" sz="1400" b="0" dirty="0">
                <a:latin typeface="Arial" pitchFamily="34" charset="0"/>
                <a:cs typeface="Arial" pitchFamily="34" charset="0"/>
              </a:rPr>
              <a:t>, жил бүрийн эхний </a:t>
            </a:r>
            <a:r>
              <a:rPr lang="en-US" sz="1400" b="0" dirty="0">
                <a:latin typeface="Arial" pitchFamily="34" charset="0"/>
                <a:cs typeface="Arial" pitchFamily="34" charset="0"/>
              </a:rPr>
              <a:t>II </a:t>
            </a:r>
            <a:r>
              <a:rPr lang="mn-MN" sz="1400" b="0" dirty="0">
                <a:latin typeface="Arial" pitchFamily="34" charset="0"/>
                <a:cs typeface="Arial" pitchFamily="34" charset="0"/>
              </a:rPr>
              <a:t>улиралд, толгой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
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БОЙЖСОН ТӨЛ, жил бүрийн эхний II улиралд, толгой
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8832388921157695E-3"/>
                  <c:y val="-0.23053102882263571"/>
                </c:manualLayout>
              </c:layout>
              <c:showVal val="1"/>
            </c:dLbl>
            <c:dLbl>
              <c:idx val="1"/>
              <c:layout>
                <c:manualLayout>
                  <c:x val="8.8702339885589447E-3"/>
                  <c:y val="-0.26749840391572682"/>
                </c:manualLayout>
              </c:layout>
              <c:showVal val="1"/>
            </c:dLbl>
            <c:dLbl>
              <c:idx val="2"/>
              <c:layout>
                <c:manualLayout>
                  <c:x val="-4.0691305857125087E-3"/>
                  <c:y val="-0.26826487246369746"/>
                </c:manualLayout>
              </c:layout>
              <c:showVal val="1"/>
            </c:dLbl>
            <c:dLbl>
              <c:idx val="3"/>
              <c:layout>
                <c:manualLayout>
                  <c:x val="-2.0850568552786592E-3"/>
                  <c:y val="-0.30041555951016957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0.29424993702412583"/>
                </c:manualLayout>
              </c:layout>
              <c:showVal val="1"/>
            </c:dLbl>
            <c:dLbl>
              <c:idx val="5"/>
              <c:layout>
                <c:manualLayout>
                  <c:x val="-1.9840737304337823E-3"/>
                  <c:y val="-0.33591315017511358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Sheet1!$B$2:$G$2</c:f>
              <c:strCache>
                <c:ptCount val="6"/>
                <c:pt idx="0">
                  <c:v>2012 I-VI</c:v>
                </c:pt>
                <c:pt idx="1">
                  <c:v>2013 I-VI</c:v>
                </c:pt>
                <c:pt idx="2">
                  <c:v>2014 I-VI</c:v>
                </c:pt>
                <c:pt idx="3">
                  <c:v>2015 I-VI</c:v>
                </c:pt>
                <c:pt idx="4">
                  <c:v>2016 I-VI</c:v>
                </c:pt>
                <c:pt idx="5">
                  <c:v>2017 I-VI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749757</c:v>
                </c:pt>
                <c:pt idx="1">
                  <c:v>843864</c:v>
                </c:pt>
                <c:pt idx="2">
                  <c:v>967940</c:v>
                </c:pt>
                <c:pt idx="3">
                  <c:v>1068851</c:v>
                </c:pt>
                <c:pt idx="4">
                  <c:v>1041417</c:v>
                </c:pt>
                <c:pt idx="5">
                  <c:v>1214169</c:v>
                </c:pt>
              </c:numCache>
            </c:numRef>
          </c:val>
        </c:ser>
        <c:dLbls>
          <c:showVal val="1"/>
        </c:dLbls>
        <c:gapWidth val="75"/>
        <c:overlap val="100"/>
        <c:axId val="108391424"/>
        <c:axId val="108418176"/>
      </c:barChart>
      <c:catAx>
        <c:axId val="1083914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8418176"/>
        <c:crosses val="autoZero"/>
        <c:auto val="1"/>
        <c:lblAlgn val="ctr"/>
        <c:lblOffset val="100"/>
      </c:catAx>
      <c:valAx>
        <c:axId val="10841817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8391424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r>
              <a:rPr lang="mn-MN" sz="1400" b="0" i="0" u="none" strike="noStrike" baseline="0">
                <a:latin typeface="Arial" pitchFamily="34" charset="0"/>
                <a:cs typeface="Arial" pitchFamily="34" charset="0"/>
              </a:rPr>
              <a:t>ТОМ МАЛЫН ЗҮЙ БУС ХОРОГДОЛ, жил бүрийн эхний </a:t>
            </a:r>
            <a:r>
              <a:rPr lang="en-US" sz="1400" b="0" i="0" u="none" strike="noStrike" baseline="0">
                <a:latin typeface="Arial" pitchFamily="34" charset="0"/>
                <a:cs typeface="Arial" pitchFamily="34" charset="0"/>
              </a:rPr>
              <a:t>II </a:t>
            </a:r>
            <a:r>
              <a:rPr lang="mn-MN" sz="1400" b="0" i="0" u="none" strike="noStrike" baseline="0">
                <a:latin typeface="Arial" pitchFamily="34" charset="0"/>
                <a:cs typeface="Arial" pitchFamily="34" charset="0"/>
              </a:rPr>
              <a:t>улиралд, толгой</a:t>
            </a:r>
            <a:endParaRPr lang="en-US" sz="1400" b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Sheet2!$B$3:$G$3</c:f>
              <c:strCache>
                <c:ptCount val="6"/>
                <c:pt idx="0">
                  <c:v>2012 I-VI</c:v>
                </c:pt>
                <c:pt idx="1">
                  <c:v>2013 I-VI</c:v>
                </c:pt>
                <c:pt idx="2">
                  <c:v>2014 I-VI</c:v>
                </c:pt>
                <c:pt idx="3">
                  <c:v>2015 I-VI</c:v>
                </c:pt>
                <c:pt idx="4">
                  <c:v>2016 I-VI</c:v>
                </c:pt>
                <c:pt idx="5">
                  <c:v>2017 I-VI</c:v>
                </c:pt>
              </c:strCache>
            </c:strRef>
          </c:cat>
          <c:val>
            <c:numRef>
              <c:f>Sheet2!$B$4:$G$4</c:f>
              <c:numCache>
                <c:formatCode>General</c:formatCode>
                <c:ptCount val="6"/>
                <c:pt idx="0">
                  <c:v>14170</c:v>
                </c:pt>
                <c:pt idx="1">
                  <c:v>55925</c:v>
                </c:pt>
                <c:pt idx="2">
                  <c:v>22738</c:v>
                </c:pt>
                <c:pt idx="3">
                  <c:v>9727</c:v>
                </c:pt>
                <c:pt idx="4">
                  <c:v>126540</c:v>
                </c:pt>
                <c:pt idx="5">
                  <c:v>35330</c:v>
                </c:pt>
              </c:numCache>
            </c:numRef>
          </c:val>
        </c:ser>
        <c:dLbls>
          <c:showVal val="1"/>
        </c:dLbls>
        <c:gapWidth val="75"/>
        <c:axId val="94659712"/>
        <c:axId val="108101632"/>
      </c:barChart>
      <c:catAx>
        <c:axId val="946597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8101632"/>
        <c:crosses val="autoZero"/>
        <c:auto val="1"/>
        <c:lblAlgn val="ctr"/>
        <c:lblOffset val="100"/>
      </c:catAx>
      <c:valAx>
        <c:axId val="10810163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4659712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400" b="0">
                <a:latin typeface="Arial" panose="020B0604020202020204" pitchFamily="34" charset="0"/>
                <a:cs typeface="Arial" panose="020B0604020202020204" pitchFamily="34" charset="0"/>
              </a:rPr>
              <a:t>АЖ ҮЙЛДВЭРИЙН САЛБАРЫН НИЙТ БҮТЭЭГДЭХҮҮН /хувиар/</a:t>
            </a:r>
            <a:endParaRPr 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2254653282843476"/>
          <c:y val="3.6007014899968832E-2"/>
        </c:manualLayout>
      </c:layout>
      <c:overlay val="1"/>
    </c:title>
    <c:plotArea>
      <c:layout/>
      <c:barChart>
        <c:barDir val="col"/>
        <c:grouping val="stacked"/>
        <c:ser>
          <c:idx val="0"/>
          <c:order val="0"/>
          <c:tx>
            <c:strRef>
              <c:f>Sheet1!$A$53</c:f>
              <c:strCache>
                <c:ptCount val="1"/>
                <c:pt idx="0">
                  <c:v>Боловсруулах үйлдвэр</c:v>
                </c:pt>
              </c:strCache>
            </c:strRef>
          </c:tx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60.2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AB8-4A18-92C0-98FDABDFFB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Sheet1!$B$30:$F$31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Sheet1!$B$33:$F$33</c:f>
              <c:numCache>
                <c:formatCode>0.0</c:formatCode>
                <c:ptCount val="5"/>
                <c:pt idx="0">
                  <c:v>26.160983872155526</c:v>
                </c:pt>
                <c:pt idx="1">
                  <c:v>40.225727101721922</c:v>
                </c:pt>
                <c:pt idx="2">
                  <c:v>42.374694128895278</c:v>
                </c:pt>
                <c:pt idx="3">
                  <c:v>56.078215686558323</c:v>
                </c:pt>
                <c:pt idx="4" formatCode="General">
                  <c:v>60.162961769759441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B8-4A18-92C0-98FDABDFFBF3}"/>
            </c:ext>
          </c:extLst>
        </c:ser>
        <c:ser>
          <c:idx val="1"/>
          <c:order val="1"/>
          <c:tx>
            <c:strRef>
              <c:f>Sheet1!$A$54</c:f>
              <c:strCache>
                <c:ptCount val="1"/>
                <c:pt idx="0">
                  <c:v>Цахилгаан, дулааны эрчим хүч үйлдвэрлэл, усан хангамж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73.8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AB8-4A18-92C0-98FDABDFFBF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39.8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AB8-4A18-92C0-98FDABDFFB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Sheet1!$B$30:$F$31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Sheet1!$B$34:$F$34</c:f>
              <c:numCache>
                <c:formatCode>0.0</c:formatCode>
                <c:ptCount val="5"/>
                <c:pt idx="0" formatCode="General">
                  <c:v>73.839016127844459</c:v>
                </c:pt>
                <c:pt idx="1">
                  <c:v>59.774272898278113</c:v>
                </c:pt>
                <c:pt idx="2">
                  <c:v>57.62530587110475</c:v>
                </c:pt>
                <c:pt idx="3">
                  <c:v>43.92178431344167</c:v>
                </c:pt>
                <c:pt idx="4" formatCode="General">
                  <c:v>39.837038230240545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B8-4A18-92C0-98FDABDFFBF3}"/>
            </c:ext>
          </c:extLst>
        </c:ser>
        <c:dLbls>
          <c:showVal val="1"/>
        </c:dLbls>
        <c:gapWidth val="75"/>
        <c:overlap val="100"/>
        <c:axId val="54748672"/>
        <c:axId val="54750208"/>
      </c:barChart>
      <c:catAx>
        <c:axId val="5474867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750208"/>
        <c:crosses val="autoZero"/>
        <c:auto val="1"/>
        <c:lblAlgn val="ctr"/>
        <c:lblOffset val="100"/>
      </c:catAx>
      <c:valAx>
        <c:axId val="54750208"/>
        <c:scaling>
          <c:orientation val="minMax"/>
        </c:scaling>
        <c:axPos val="l"/>
        <c:numFmt formatCode="0.0" sourceLinked="1"/>
        <c:maj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7486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ln>
      <a:prstDash val="solid"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8790657991572494"/>
          <c:y val="0.2388301462317213"/>
          <c:w val="0.38055555555555581"/>
          <c:h val="0.63425925925925963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4.452928495600595E-2"/>
                  <c:y val="0.1070399057260701"/>
                </c:manualLayout>
              </c:layout>
              <c:tx>
                <c:rich>
                  <a:bodyPr/>
                  <a:lstStyle/>
                  <a:p>
                    <a:r>
                      <a:rPr lang="mn-MN" sz="800"/>
                      <a:t>Т</a:t>
                    </a:r>
                    <a:r>
                      <a:rPr lang="mn-MN"/>
                      <a:t>этгэвэрийн даатгалын сангийн орлого
</a:t>
                    </a:r>
                    <a:r>
                      <a:rPr lang="en-US"/>
                      <a:t>5</a:t>
                    </a:r>
                    <a:r>
                      <a:rPr lang="mn-MN"/>
                      <a:t>8</a:t>
                    </a:r>
                    <a:r>
                      <a:rPr lang="en-US"/>
                      <a:t>.6</a:t>
                    </a:r>
                    <a:r>
                      <a:rPr lang="mn-MN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9.625629302540672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mn-MN" sz="800"/>
                      <a:t>Т</a:t>
                    </a:r>
                    <a:r>
                      <a:rPr lang="mn-MN"/>
                      <a:t>этгэмжийн сангийн орлого
</a:t>
                    </a:r>
                    <a:r>
                      <a:rPr lang="en-US"/>
                      <a:t>6.</a:t>
                    </a:r>
                    <a:r>
                      <a:rPr lang="mn-MN"/>
                      <a:t>6%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3.9543416447944006E-2"/>
                  <c:y val="4.2905730533683413E-2"/>
                </c:manualLayout>
              </c:layout>
              <c:tx>
                <c:rich>
                  <a:bodyPr/>
                  <a:lstStyle/>
                  <a:p>
                    <a:r>
                      <a:rPr lang="mn-MN" sz="800"/>
                      <a:t>Э</a:t>
                    </a:r>
                    <a:r>
                      <a:rPr lang="mn-MN"/>
                      <a:t>рүүл мэндийн сангийн орлого
28</a:t>
                    </a:r>
                    <a:r>
                      <a:rPr lang="en-US"/>
                      <a:t>.</a:t>
                    </a:r>
                    <a:r>
                      <a:rPr lang="mn-MN"/>
                      <a:t>1%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4.2921259842519703E-2"/>
                  <c:y val="-3.6821959755030651E-3"/>
                </c:manualLayout>
              </c:layout>
              <c:tx>
                <c:rich>
                  <a:bodyPr/>
                  <a:lstStyle/>
                  <a:p>
                    <a:r>
                      <a:rPr lang="mn-MN" sz="800"/>
                      <a:t>Ү</a:t>
                    </a:r>
                    <a:r>
                      <a:rPr lang="mn-MN"/>
                      <a:t>ОМШӨ орлогын дүн
5</a:t>
                    </a:r>
                    <a:r>
                      <a:rPr lang="en-US"/>
                      <a:t>.</a:t>
                    </a:r>
                    <a:r>
                      <a:rPr lang="mn-MN"/>
                      <a:t>3%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2011712679835613"/>
                  <c:y val="4.3001767636188327E-2"/>
                </c:manualLayout>
              </c:layout>
              <c:tx>
                <c:rich>
                  <a:bodyPr/>
                  <a:lstStyle/>
                  <a:p>
                    <a:r>
                      <a:rPr lang="mn-MN" sz="800"/>
                      <a:t>А</a:t>
                    </a:r>
                    <a:r>
                      <a:rPr lang="mn-MN"/>
                      <a:t>жилгүйдлийн даатгалын сан орлого
</a:t>
                    </a:r>
                    <a:r>
                      <a:rPr lang="en-US"/>
                      <a:t>1.5</a:t>
                    </a:r>
                    <a:r>
                      <a:rPr lang="mn-MN"/>
                      <a:t>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Sheet6!$B$9:$B$13</c:f>
              <c:strCache>
                <c:ptCount val="5"/>
                <c:pt idx="0">
                  <c:v>Тэтгэвэрийн даатгалын сангийн орлого</c:v>
                </c:pt>
                <c:pt idx="1">
                  <c:v>Тэтгэмжийн сангийн орлого</c:v>
                </c:pt>
                <c:pt idx="2">
                  <c:v>Эрүүл мэндийн сангийн орлого</c:v>
                </c:pt>
                <c:pt idx="3">
                  <c:v>ҮОМШӨ орлогын дүн</c:v>
                </c:pt>
                <c:pt idx="4">
                  <c:v>Ажилгүйдлийн даатгалын сан орлого</c:v>
                </c:pt>
              </c:strCache>
            </c:strRef>
          </c:cat>
          <c:val>
            <c:numRef>
              <c:f>Sheet6!$N$27:$N$31</c:f>
              <c:numCache>
                <c:formatCode>0.0</c:formatCode>
                <c:ptCount val="5"/>
                <c:pt idx="0">
                  <c:v>58.5645115351752</c:v>
                </c:pt>
                <c:pt idx="1">
                  <c:v>6.5872970663628596</c:v>
                </c:pt>
                <c:pt idx="2">
                  <c:v>28.082027912275681</c:v>
                </c:pt>
                <c:pt idx="3">
                  <c:v>5.3147251495300445</c:v>
                </c:pt>
                <c:pt idx="4">
                  <c:v>1.4514383366562233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3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Sheet10!$L$27:$P$27</c:f>
              <c:strCache>
                <c:ptCount val="5"/>
                <c:pt idx="0">
                  <c:v>2013 I-VII</c:v>
                </c:pt>
                <c:pt idx="1">
                  <c:v>2014 I-VII</c:v>
                </c:pt>
                <c:pt idx="2">
                  <c:v>2015 I-VII</c:v>
                </c:pt>
                <c:pt idx="3">
                  <c:v>2016 I-VII</c:v>
                </c:pt>
                <c:pt idx="4">
                  <c:v>2017 I-VII</c:v>
                </c:pt>
              </c:strCache>
            </c:strRef>
          </c:cat>
          <c:val>
            <c:numRef>
              <c:f>Sheet10!$L$28:$P$28</c:f>
              <c:numCache>
                <c:formatCode>0.0</c:formatCode>
                <c:ptCount val="5"/>
                <c:pt idx="0">
                  <c:v>4426</c:v>
                </c:pt>
                <c:pt idx="1">
                  <c:v>3722.9</c:v>
                </c:pt>
                <c:pt idx="2">
                  <c:v>4429.7</c:v>
                </c:pt>
                <c:pt idx="3">
                  <c:v>3863</c:v>
                </c:pt>
                <c:pt idx="4">
                  <c:v>3517.9</c:v>
                </c:pt>
              </c:numCache>
            </c:numRef>
          </c:val>
        </c:ser>
        <c:axId val="50377088"/>
        <c:axId val="50753536"/>
      </c:barChart>
      <c:catAx>
        <c:axId val="50377088"/>
        <c:scaling>
          <c:orientation val="minMax"/>
        </c:scaling>
        <c:axPos val="b"/>
        <c:tickLblPos val="nextTo"/>
        <c:crossAx val="50753536"/>
        <c:crosses val="autoZero"/>
        <c:auto val="1"/>
        <c:lblAlgn val="ctr"/>
        <c:lblOffset val="100"/>
      </c:catAx>
      <c:valAx>
        <c:axId val="50753536"/>
        <c:scaling>
          <c:orientation val="minMax"/>
        </c:scaling>
        <c:delete val="1"/>
        <c:axPos val="l"/>
        <c:numFmt formatCode="0.0" sourceLinked="1"/>
        <c:tickLblPos val="none"/>
        <c:crossAx val="50377088"/>
        <c:crosses val="autoZero"/>
        <c:crossBetween val="between"/>
      </c:valAx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/>
              <a:t>АМЬД ТӨРӨЛТ, сараар, хүүхэд</a:t>
            </a:r>
            <a:endParaRPr lang="en-US" sz="120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ХБХурал!$C$2</c:f>
              <c:strCache>
                <c:ptCount val="1"/>
                <c:pt idx="0">
                  <c:v>2014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ХБХурал!$D$2:$O$2</c:f>
              <c:numCache>
                <c:formatCode>General</c:formatCode>
                <c:ptCount val="12"/>
                <c:pt idx="0">
                  <c:v>153</c:v>
                </c:pt>
                <c:pt idx="1">
                  <c:v>136</c:v>
                </c:pt>
                <c:pt idx="2">
                  <c:v>149</c:v>
                </c:pt>
                <c:pt idx="3">
                  <c:v>150</c:v>
                </c:pt>
                <c:pt idx="4">
                  <c:v>97</c:v>
                </c:pt>
                <c:pt idx="5">
                  <c:v>128</c:v>
                </c:pt>
                <c:pt idx="6">
                  <c:v>145</c:v>
                </c:pt>
                <c:pt idx="7">
                  <c:v>141</c:v>
                </c:pt>
                <c:pt idx="8">
                  <c:v>133</c:v>
                </c:pt>
                <c:pt idx="9">
                  <c:v>134</c:v>
                </c:pt>
                <c:pt idx="10">
                  <c:v>148</c:v>
                </c:pt>
                <c:pt idx="11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40-428C-AA0E-01FB2B7C91D5}"/>
            </c:ext>
          </c:extLst>
        </c:ser>
        <c:ser>
          <c:idx val="1"/>
          <c:order val="1"/>
          <c:tx>
            <c:strRef>
              <c:f>ХБХурал!$C$3</c:f>
              <c:strCache>
                <c:ptCount val="1"/>
                <c:pt idx="0">
                  <c:v>2015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ХБХурал!$D$3:$O$3</c:f>
              <c:numCache>
                <c:formatCode>General</c:formatCode>
                <c:ptCount val="12"/>
                <c:pt idx="0">
                  <c:v>144</c:v>
                </c:pt>
                <c:pt idx="1">
                  <c:v>120</c:v>
                </c:pt>
                <c:pt idx="2">
                  <c:v>154</c:v>
                </c:pt>
                <c:pt idx="3">
                  <c:v>145</c:v>
                </c:pt>
                <c:pt idx="4">
                  <c:v>118</c:v>
                </c:pt>
                <c:pt idx="5">
                  <c:v>128</c:v>
                </c:pt>
                <c:pt idx="6">
                  <c:v>146</c:v>
                </c:pt>
                <c:pt idx="7">
                  <c:v>149</c:v>
                </c:pt>
                <c:pt idx="8">
                  <c:v>119</c:v>
                </c:pt>
                <c:pt idx="9">
                  <c:v>113</c:v>
                </c:pt>
                <c:pt idx="10">
                  <c:v>151</c:v>
                </c:pt>
                <c:pt idx="11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40-428C-AA0E-01FB2B7C91D5}"/>
            </c:ext>
          </c:extLst>
        </c:ser>
        <c:ser>
          <c:idx val="2"/>
          <c:order val="2"/>
          <c:tx>
            <c:strRef>
              <c:f>ХБХурал!$C$4</c:f>
              <c:strCache>
                <c:ptCount val="1"/>
                <c:pt idx="0">
                  <c:v>2016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ХБХурал!$D$4:$O$4</c:f>
              <c:numCache>
                <c:formatCode>General</c:formatCode>
                <c:ptCount val="12"/>
                <c:pt idx="0">
                  <c:v>106</c:v>
                </c:pt>
                <c:pt idx="1">
                  <c:v>134</c:v>
                </c:pt>
                <c:pt idx="2">
                  <c:v>133</c:v>
                </c:pt>
                <c:pt idx="3">
                  <c:v>120</c:v>
                </c:pt>
                <c:pt idx="4">
                  <c:v>131</c:v>
                </c:pt>
                <c:pt idx="5">
                  <c:v>120</c:v>
                </c:pt>
                <c:pt idx="6">
                  <c:v>124</c:v>
                </c:pt>
                <c:pt idx="7">
                  <c:v>139</c:v>
                </c:pt>
                <c:pt idx="8">
                  <c:v>117</c:v>
                </c:pt>
                <c:pt idx="9">
                  <c:v>95</c:v>
                </c:pt>
                <c:pt idx="10">
                  <c:v>103</c:v>
                </c:pt>
                <c:pt idx="11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40-428C-AA0E-01FB2B7C91D5}"/>
            </c:ext>
          </c:extLst>
        </c:ser>
        <c:ser>
          <c:idx val="3"/>
          <c:order val="3"/>
          <c:tx>
            <c:strRef>
              <c:f>ХБХурал!$C$5</c:f>
              <c:strCache>
                <c:ptCount val="1"/>
                <c:pt idx="0">
                  <c:v>2017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ХБХурал!$D$5:$O$5</c:f>
              <c:numCache>
                <c:formatCode>General</c:formatCode>
                <c:ptCount val="12"/>
                <c:pt idx="0">
                  <c:v>97</c:v>
                </c:pt>
                <c:pt idx="1">
                  <c:v>98</c:v>
                </c:pt>
                <c:pt idx="2">
                  <c:v>113</c:v>
                </c:pt>
                <c:pt idx="3">
                  <c:v>95</c:v>
                </c:pt>
                <c:pt idx="4">
                  <c:v>100</c:v>
                </c:pt>
                <c:pt idx="5">
                  <c:v>158</c:v>
                </c:pt>
                <c:pt idx="6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B40-428C-AA0E-01FB2B7C91D5}"/>
            </c:ext>
          </c:extLst>
        </c:ser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61454976"/>
        <c:axId val="61211008"/>
      </c:lineChart>
      <c:catAx>
        <c:axId val="6145497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211008"/>
        <c:crosses val="autoZero"/>
        <c:auto val="1"/>
        <c:lblAlgn val="ctr"/>
        <c:lblOffset val="100"/>
      </c:catAx>
      <c:valAx>
        <c:axId val="612110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45497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dirty="0"/>
              <a:t>НЯЛХСЫН ЭНДЭГДЭЛ, сараар, хүүхэд</a:t>
            </a:r>
            <a:endParaRPr lang="en-US" sz="1200" dirty="0"/>
          </a:p>
        </c:rich>
      </c:tx>
      <c:layout/>
      <c:overlay val="1"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1793963254593252E-2"/>
          <c:y val="5.1400554097404488E-2"/>
          <c:w val="0.9115393700787402"/>
          <c:h val="0.7211245990084576"/>
        </c:manualLayout>
      </c:layout>
      <c:lineChart>
        <c:grouping val="standard"/>
        <c:ser>
          <c:idx val="0"/>
          <c:order val="0"/>
          <c:tx>
            <c:strRef>
              <c:f>ХБХурал!$C$6</c:f>
              <c:strCache>
                <c:ptCount val="1"/>
                <c:pt idx="0">
                  <c:v>2014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ХБХурал!$D$6:$O$6</c:f>
              <c:numCache>
                <c:formatCode>General</c:formatCode>
                <c:ptCount val="12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59-45E5-9564-BEC814689131}"/>
            </c:ext>
          </c:extLst>
        </c:ser>
        <c:ser>
          <c:idx val="1"/>
          <c:order val="1"/>
          <c:tx>
            <c:strRef>
              <c:f>ХБХурал!$C$7</c:f>
              <c:strCache>
                <c:ptCount val="1"/>
                <c:pt idx="0">
                  <c:v>2015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ХБХурал!$D$7:$O$7</c:f>
              <c:numCache>
                <c:formatCode>General</c:formatCode>
                <c:ptCount val="12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7</c:v>
                </c:pt>
                <c:pt idx="9">
                  <c:v>3</c:v>
                </c:pt>
                <c:pt idx="10">
                  <c:v>0</c:v>
                </c:pt>
                <c:pt idx="1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59-45E5-9564-BEC814689131}"/>
            </c:ext>
          </c:extLst>
        </c:ser>
        <c:ser>
          <c:idx val="2"/>
          <c:order val="2"/>
          <c:tx>
            <c:strRef>
              <c:f>ХБХурал!$C$8</c:f>
              <c:strCache>
                <c:ptCount val="1"/>
                <c:pt idx="0">
                  <c:v>2016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ХБХурал!$D$8:$O$8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59-45E5-9564-BEC814689131}"/>
            </c:ext>
          </c:extLst>
        </c:ser>
        <c:ser>
          <c:idx val="3"/>
          <c:order val="3"/>
          <c:tx>
            <c:strRef>
              <c:f>ХБХурал!$C$9</c:f>
              <c:strCache>
                <c:ptCount val="1"/>
                <c:pt idx="0">
                  <c:v>2017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ХБХурал!$D$9:$O$9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59-45E5-9564-BEC814689131}"/>
            </c:ext>
          </c:extLst>
        </c:ser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70246784"/>
        <c:axId val="70248320"/>
      </c:lineChart>
      <c:catAx>
        <c:axId val="7024678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248320"/>
        <c:crosses val="autoZero"/>
        <c:auto val="1"/>
        <c:lblAlgn val="ctr"/>
        <c:lblOffset val="100"/>
      </c:catAx>
      <c:valAx>
        <c:axId val="70248320"/>
        <c:scaling>
          <c:orientation val="minMax"/>
          <c:max val="8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24678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ХАЛДВАРТ ӨВЧНӨӨР ӨВЧЛӨГЧИД, сараар,</a:t>
            </a:r>
            <a:r>
              <a:rPr lang="mn-MN" sz="120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хүн</a:t>
            </a:r>
            <a:endParaRPr lang="mn-MN" sz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'ХБХурал-2'!$A$7:$AQ$7</c:f>
              <c:strCache>
                <c:ptCount val="43"/>
                <c:pt idx="0">
                  <c:v>2014.I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2015.I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V</c:v>
                </c:pt>
                <c:pt idx="17">
                  <c:v>VI</c:v>
                </c:pt>
                <c:pt idx="18">
                  <c:v>VII</c:v>
                </c:pt>
                <c:pt idx="19">
                  <c:v>VIII</c:v>
                </c:pt>
                <c:pt idx="20">
                  <c:v>IX</c:v>
                </c:pt>
                <c:pt idx="21">
                  <c:v>X</c:v>
                </c:pt>
                <c:pt idx="22">
                  <c:v>XI</c:v>
                </c:pt>
                <c:pt idx="23">
                  <c:v>XII</c:v>
                </c:pt>
                <c:pt idx="24">
                  <c:v>2016.I</c:v>
                </c:pt>
                <c:pt idx="25">
                  <c:v>II</c:v>
                </c:pt>
                <c:pt idx="26">
                  <c:v>III</c:v>
                </c:pt>
                <c:pt idx="27">
                  <c:v>IV</c:v>
                </c:pt>
                <c:pt idx="28">
                  <c:v>V</c:v>
                </c:pt>
                <c:pt idx="29">
                  <c:v>VI</c:v>
                </c:pt>
                <c:pt idx="30">
                  <c:v>VII</c:v>
                </c:pt>
                <c:pt idx="31">
                  <c:v>VIII</c:v>
                </c:pt>
                <c:pt idx="32">
                  <c:v>IX</c:v>
                </c:pt>
                <c:pt idx="33">
                  <c:v>X</c:v>
                </c:pt>
                <c:pt idx="34">
                  <c:v>XI</c:v>
                </c:pt>
                <c:pt idx="35">
                  <c:v>XII</c:v>
                </c:pt>
                <c:pt idx="36">
                  <c:v>2017.I</c:v>
                </c:pt>
                <c:pt idx="37">
                  <c:v>II</c:v>
                </c:pt>
                <c:pt idx="38">
                  <c:v>III</c:v>
                </c:pt>
                <c:pt idx="39">
                  <c:v>IV</c:v>
                </c:pt>
                <c:pt idx="40">
                  <c:v>V</c:v>
                </c:pt>
                <c:pt idx="41">
                  <c:v>VI</c:v>
                </c:pt>
                <c:pt idx="42">
                  <c:v>VII</c:v>
                </c:pt>
              </c:strCache>
            </c:strRef>
          </c:cat>
          <c:val>
            <c:numRef>
              <c:f>'ХБХурал-2'!$A$6:$AQ$6</c:f>
              <c:numCache>
                <c:formatCode>General</c:formatCode>
                <c:ptCount val="43"/>
                <c:pt idx="0">
                  <c:v>19</c:v>
                </c:pt>
                <c:pt idx="1">
                  <c:v>24</c:v>
                </c:pt>
                <c:pt idx="2">
                  <c:v>35</c:v>
                </c:pt>
                <c:pt idx="3">
                  <c:v>49</c:v>
                </c:pt>
                <c:pt idx="4">
                  <c:v>33</c:v>
                </c:pt>
                <c:pt idx="5">
                  <c:v>53</c:v>
                </c:pt>
                <c:pt idx="6">
                  <c:v>16</c:v>
                </c:pt>
                <c:pt idx="7">
                  <c:v>34</c:v>
                </c:pt>
                <c:pt idx="8">
                  <c:v>31</c:v>
                </c:pt>
                <c:pt idx="9">
                  <c:v>48</c:v>
                </c:pt>
                <c:pt idx="10">
                  <c:v>44</c:v>
                </c:pt>
                <c:pt idx="11">
                  <c:v>45</c:v>
                </c:pt>
                <c:pt idx="12">
                  <c:v>59</c:v>
                </c:pt>
                <c:pt idx="13">
                  <c:v>37</c:v>
                </c:pt>
                <c:pt idx="14">
                  <c:v>45</c:v>
                </c:pt>
                <c:pt idx="15">
                  <c:v>49</c:v>
                </c:pt>
                <c:pt idx="16">
                  <c:v>51</c:v>
                </c:pt>
                <c:pt idx="17">
                  <c:v>75</c:v>
                </c:pt>
                <c:pt idx="18">
                  <c:v>15</c:v>
                </c:pt>
                <c:pt idx="19">
                  <c:v>29</c:v>
                </c:pt>
                <c:pt idx="20">
                  <c:v>39</c:v>
                </c:pt>
                <c:pt idx="21">
                  <c:v>44</c:v>
                </c:pt>
                <c:pt idx="22">
                  <c:v>25</c:v>
                </c:pt>
                <c:pt idx="23">
                  <c:v>37</c:v>
                </c:pt>
                <c:pt idx="24">
                  <c:v>28</c:v>
                </c:pt>
                <c:pt idx="25">
                  <c:v>33</c:v>
                </c:pt>
                <c:pt idx="26">
                  <c:v>65</c:v>
                </c:pt>
                <c:pt idx="27">
                  <c:v>144</c:v>
                </c:pt>
                <c:pt idx="28">
                  <c:v>120</c:v>
                </c:pt>
                <c:pt idx="29">
                  <c:v>48</c:v>
                </c:pt>
                <c:pt idx="30">
                  <c:v>30</c:v>
                </c:pt>
                <c:pt idx="31">
                  <c:v>40</c:v>
                </c:pt>
                <c:pt idx="32">
                  <c:v>34</c:v>
                </c:pt>
                <c:pt idx="33">
                  <c:v>93</c:v>
                </c:pt>
                <c:pt idx="34">
                  <c:v>80</c:v>
                </c:pt>
                <c:pt idx="35">
                  <c:v>76</c:v>
                </c:pt>
                <c:pt idx="36">
                  <c:v>70</c:v>
                </c:pt>
                <c:pt idx="37">
                  <c:v>36</c:v>
                </c:pt>
                <c:pt idx="38">
                  <c:v>52</c:v>
                </c:pt>
                <c:pt idx="39">
                  <c:v>47</c:v>
                </c:pt>
                <c:pt idx="40">
                  <c:v>49</c:v>
                </c:pt>
                <c:pt idx="41">
                  <c:v>52</c:v>
                </c:pt>
                <c:pt idx="4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60-43B0-A915-CB37390EAA6F}"/>
            </c:ext>
          </c:extLst>
        </c:ser>
        <c:dLbls>
          <c:showVal val="1"/>
        </c:dLbls>
        <c:marker val="1"/>
        <c:axId val="68756992"/>
        <c:axId val="68758528"/>
      </c:lineChart>
      <c:catAx>
        <c:axId val="68756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758528"/>
        <c:crosses val="autoZero"/>
        <c:auto val="1"/>
        <c:lblAlgn val="ctr"/>
        <c:lblOffset val="100"/>
      </c:catAx>
      <c:valAx>
        <c:axId val="687585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875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 dirty="0">
                <a:latin typeface="Arial" pitchFamily="34" charset="0"/>
                <a:cs typeface="Arial" pitchFamily="34" charset="0"/>
              </a:rPr>
              <a:t>Гэмт хэргийн улмаас  учирсан хохирол, жил бүрийн эхний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VII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сард, 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сая төг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0"/>
                  <c:y val="-0.1944444444444454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E2-4FA7-B368-23AEC30D79F4}"/>
                </c:ext>
              </c:extLst>
            </c:dLbl>
            <c:dLbl>
              <c:idx val="1"/>
              <c:layout>
                <c:manualLayout>
                  <c:x val="0"/>
                  <c:y val="-0.171296296296296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E2-4FA7-B368-23AEC30D79F4}"/>
                </c:ext>
              </c:extLst>
            </c:dLbl>
            <c:dLbl>
              <c:idx val="2"/>
              <c:layout>
                <c:manualLayout>
                  <c:x val="0"/>
                  <c:y val="-0.3472222222222223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E2-4FA7-B368-23AEC30D79F4}"/>
                </c:ext>
              </c:extLst>
            </c:dLbl>
            <c:dLbl>
              <c:idx val="3"/>
              <c:layout>
                <c:manualLayout>
                  <c:x val="0"/>
                  <c:y val="-0.2777777777777782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E2-4FA7-B368-23AEC30D79F4}"/>
                </c:ext>
              </c:extLst>
            </c:dLbl>
            <c:dLbl>
              <c:idx val="4"/>
              <c:layout>
                <c:manualLayout>
                  <c:x val="2.4737167594310514E-3"/>
                  <c:y val="-0.3194444444444449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E2-4FA7-B368-23AEC30D79F4}"/>
                </c:ext>
              </c:extLst>
            </c:dLbl>
            <c:dLbl>
              <c:idx val="5"/>
              <c:layout>
                <c:manualLayout>
                  <c:x val="0"/>
                  <c:y val="-0.2685185185185184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E2-4FA7-B368-23AEC30D7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 5 jileer'!$P$48:$U$48</c:f>
              <c:strCache>
                <c:ptCount val="6"/>
                <c:pt idx="0">
                  <c:v>2012 I-VII</c:v>
                </c:pt>
                <c:pt idx="1">
                  <c:v>2013 I-VII</c:v>
                </c:pt>
                <c:pt idx="2">
                  <c:v>2014 I-VII</c:v>
                </c:pt>
                <c:pt idx="3">
                  <c:v>2015 I-VII</c:v>
                </c:pt>
                <c:pt idx="4">
                  <c:v>2016 I-VII</c:v>
                </c:pt>
                <c:pt idx="5">
                  <c:v>2017 I-VII</c:v>
                </c:pt>
              </c:strCache>
            </c:strRef>
          </c:cat>
          <c:val>
            <c:numRef>
              <c:f>'gemt hereg 5 jileer'!$P$47:$U$47</c:f>
              <c:numCache>
                <c:formatCode>General</c:formatCode>
                <c:ptCount val="6"/>
                <c:pt idx="0">
                  <c:v>140.80000000000001</c:v>
                </c:pt>
                <c:pt idx="1">
                  <c:v>97.9</c:v>
                </c:pt>
                <c:pt idx="2">
                  <c:v>332.9</c:v>
                </c:pt>
                <c:pt idx="3">
                  <c:v>210.2</c:v>
                </c:pt>
                <c:pt idx="4">
                  <c:v>252.3</c:v>
                </c:pt>
                <c:pt idx="5">
                  <c:v>172.9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4E2-4FA7-B368-23AEC30D79F4}"/>
            </c:ext>
          </c:extLst>
        </c:ser>
        <c:dLbls>
          <c:showVal val="1"/>
        </c:dLbls>
        <c:gapWidth val="95"/>
        <c:overlap val="100"/>
        <c:axId val="53890432"/>
        <c:axId val="53896320"/>
      </c:barChart>
      <c:catAx>
        <c:axId val="538904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3896320"/>
        <c:crosses val="autoZero"/>
        <c:auto val="1"/>
        <c:lblAlgn val="ctr"/>
        <c:lblOffset val="100"/>
      </c:catAx>
      <c:valAx>
        <c:axId val="538963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3890432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mn-MN" sz="1400" baseline="0" dirty="0"/>
              <a:t>Гэмт хэргийн улмаас гэмтсэн,</a:t>
            </a:r>
            <a:r>
              <a:rPr lang="en-US" sz="1400" baseline="0" dirty="0"/>
              <a:t> </a:t>
            </a:r>
            <a:r>
              <a:rPr lang="mn-MN" sz="1400" baseline="0" dirty="0"/>
              <a:t>нас барсан  хүн, </a:t>
            </a:r>
            <a:r>
              <a:rPr lang="en-US" sz="1400" baseline="0" dirty="0"/>
              <a:t> </a:t>
            </a:r>
            <a:r>
              <a:rPr lang="mn-MN" sz="1400" baseline="0" dirty="0"/>
              <a:t>жил бүрийн  эхний </a:t>
            </a:r>
            <a:r>
              <a:rPr lang="en-US" sz="1400" baseline="0" dirty="0" smtClean="0"/>
              <a:t>VII </a:t>
            </a:r>
            <a:r>
              <a:rPr lang="mn-MN" sz="1400" baseline="0" dirty="0"/>
              <a:t>сард</a:t>
            </a:r>
          </a:p>
        </c:rich>
      </c:tx>
      <c:layout>
        <c:manualLayout>
          <c:xMode val="edge"/>
          <c:yMode val="edge"/>
          <c:x val="0.1431771653543307"/>
          <c:y val="6.9020122484689417E-2"/>
        </c:manualLayout>
      </c:layout>
    </c:title>
    <c:plotArea>
      <c:layout>
        <c:manualLayout>
          <c:layoutTarget val="inner"/>
          <c:xMode val="edge"/>
          <c:yMode val="edge"/>
          <c:x val="7.2279090113735803E-2"/>
          <c:y val="0.33482429279673537"/>
          <c:w val="0.89988623435722359"/>
          <c:h val="0.40740178490352535"/>
        </c:manualLayout>
      </c:layout>
      <c:barChart>
        <c:barDir val="col"/>
        <c:grouping val="clustered"/>
        <c:ser>
          <c:idx val="2"/>
          <c:order val="2"/>
          <c:tx>
            <c:strRef>
              <c:f>'gemt hereg 5 jileer'!$L$22</c:f>
              <c:strCache>
                <c:ptCount val="1"/>
                <c:pt idx="0">
                  <c:v>Гэмтсэн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 5 jileer'!$Q$13:$S$13</c:f>
              <c:strCache>
                <c:ptCount val="3"/>
                <c:pt idx="0">
                  <c:v>2015 I-VII</c:v>
                </c:pt>
                <c:pt idx="1">
                  <c:v>2016 I-VII</c:v>
                </c:pt>
                <c:pt idx="2">
                  <c:v>2017 I-VII</c:v>
                </c:pt>
              </c:strCache>
            </c:strRef>
          </c:cat>
          <c:val>
            <c:numRef>
              <c:f>'gemt hereg 5 jileer'!$N$27:$P$27</c:f>
              <c:numCache>
                <c:formatCode>General</c:formatCode>
                <c:ptCount val="3"/>
                <c:pt idx="0">
                  <c:v>52</c:v>
                </c:pt>
                <c:pt idx="1">
                  <c:v>58</c:v>
                </c:pt>
                <c:pt idx="2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74-4584-98FC-8619F335E517}"/>
            </c:ext>
          </c:extLst>
        </c:ser>
        <c:ser>
          <c:idx val="3"/>
          <c:order val="3"/>
          <c:tx>
            <c:strRef>
              <c:f>'gemt hereg 5 jileer'!$L$24</c:f>
              <c:strCache>
                <c:ptCount val="1"/>
                <c:pt idx="0">
                  <c:v>Нас барсан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 5 jileer'!$Q$13:$S$13</c:f>
              <c:strCache>
                <c:ptCount val="3"/>
                <c:pt idx="0">
                  <c:v>2015 I-VII</c:v>
                </c:pt>
                <c:pt idx="1">
                  <c:v>2016 I-VII</c:v>
                </c:pt>
                <c:pt idx="2">
                  <c:v>2017 I-VII</c:v>
                </c:pt>
              </c:strCache>
            </c:strRef>
          </c:cat>
          <c:val>
            <c:numRef>
              <c:f>'gemt hereg 5 jileer'!$N$28:$P$28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74-4584-98FC-8619F335E517}"/>
            </c:ext>
          </c:extLst>
        </c:ser>
        <c:ser>
          <c:idx val="0"/>
          <c:order val="0"/>
          <c:tx>
            <c:strRef>
              <c:f>[1]taniltsuulga!$M$31</c:f>
              <c:strCache>
                <c:ptCount val="1"/>
                <c:pt idx="0">
                  <c:v>#REF!</c:v>
                </c:pt>
              </c:strCache>
            </c:strRef>
          </c:tx>
          <c:dLbls>
            <c:delete val="1"/>
          </c:dLbls>
          <c:cat>
            <c:strRef>
              <c:f>'gemt hereg 5 jileer'!$Q$13:$S$13</c:f>
              <c:strCache>
                <c:ptCount val="3"/>
                <c:pt idx="0">
                  <c:v>2015 I-VII</c:v>
                </c:pt>
                <c:pt idx="1">
                  <c:v>2016 I-VII</c:v>
                </c:pt>
                <c:pt idx="2">
                  <c:v>2017 I-VII</c:v>
                </c:pt>
              </c:strCache>
            </c:strRef>
          </c:cat>
          <c:val>
            <c:numRef>
              <c:f>[1]taniltsuulga!$N$31:$P$31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74-4584-98FC-8619F335E517}"/>
            </c:ext>
          </c:extLst>
        </c:ser>
        <c:ser>
          <c:idx val="1"/>
          <c:order val="1"/>
          <c:tx>
            <c:strRef>
              <c:f>[1]taniltsuulga!$M$32</c:f>
              <c:strCache>
                <c:ptCount val="1"/>
                <c:pt idx="0">
                  <c:v>#REF!</c:v>
                </c:pt>
              </c:strCache>
            </c:strRef>
          </c:tx>
          <c:dLbls>
            <c:delete val="1"/>
          </c:dLbls>
          <c:cat>
            <c:strRef>
              <c:f>'gemt hereg 5 jileer'!$Q$13:$S$13</c:f>
              <c:strCache>
                <c:ptCount val="3"/>
                <c:pt idx="0">
                  <c:v>2015 I-VII</c:v>
                </c:pt>
                <c:pt idx="1">
                  <c:v>2016 I-VII</c:v>
                </c:pt>
                <c:pt idx="2">
                  <c:v>2017 I-VII</c:v>
                </c:pt>
              </c:strCache>
            </c:strRef>
          </c:cat>
          <c:val>
            <c:numRef>
              <c:f>[1]taniltsuulga!$N$32:$P$32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74-4584-98FC-8619F335E517}"/>
            </c:ext>
          </c:extLst>
        </c:ser>
        <c:dLbls>
          <c:showVal val="1"/>
        </c:dLbls>
        <c:gapWidth val="50"/>
        <c:overlap val="-25"/>
        <c:axId val="53978240"/>
        <c:axId val="53979776"/>
      </c:barChart>
      <c:catAx>
        <c:axId val="539782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979776"/>
        <c:crosses val="autoZero"/>
        <c:auto val="1"/>
        <c:lblAlgn val="ctr"/>
        <c:lblOffset val="100"/>
      </c:catAx>
      <c:valAx>
        <c:axId val="53979776"/>
        <c:scaling>
          <c:orientation val="minMax"/>
        </c:scaling>
        <c:delete val="1"/>
        <c:axPos val="l"/>
        <c:numFmt formatCode="General" sourceLinked="1"/>
        <c:tickLblPos val="none"/>
        <c:crossAx val="53978240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mn-MN" sz="1600">
                <a:latin typeface="Arial" pitchFamily="34" charset="0"/>
                <a:cs typeface="Arial" pitchFamily="34" charset="0"/>
              </a:rPr>
              <a:t>Бүртгэгдсэн гэмт хэрэг, жил бүрийн эхний </a:t>
            </a:r>
            <a:r>
              <a:rPr lang="en-US" sz="1600">
                <a:latin typeface="Arial" pitchFamily="34" charset="0"/>
                <a:cs typeface="Arial" pitchFamily="34" charset="0"/>
              </a:rPr>
              <a:t>VII</a:t>
            </a:r>
            <a:r>
              <a:rPr lang="en-US" sz="1600" baseline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baseline="0">
                <a:latin typeface="Arial" pitchFamily="34" charset="0"/>
                <a:cs typeface="Arial" pitchFamily="34" charset="0"/>
              </a:rPr>
              <a:t>сарын</a:t>
            </a:r>
            <a:r>
              <a:rPr lang="mn-MN" sz="1600">
                <a:latin typeface="Arial" pitchFamily="34" charset="0"/>
                <a:cs typeface="Arial" pitchFamily="34" charset="0"/>
              </a:rPr>
              <a:t> байдлаар</a:t>
            </a:r>
            <a:endParaRPr lang="en-US" sz="16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 5 jileer'!$P$13:$S$13</c:f>
              <c:strCache>
                <c:ptCount val="4"/>
                <c:pt idx="0">
                  <c:v>2014 I-VII</c:v>
                </c:pt>
                <c:pt idx="1">
                  <c:v>2015 I-VII</c:v>
                </c:pt>
                <c:pt idx="2">
                  <c:v>2016 I-VII</c:v>
                </c:pt>
                <c:pt idx="3">
                  <c:v>2017 I-VII</c:v>
                </c:pt>
              </c:strCache>
            </c:strRef>
          </c:cat>
          <c:val>
            <c:numRef>
              <c:f>'gemt hereg 5 jileer'!$P$14:$S$14</c:f>
              <c:numCache>
                <c:formatCode>General</c:formatCode>
                <c:ptCount val="4"/>
                <c:pt idx="0">
                  <c:v>171</c:v>
                </c:pt>
                <c:pt idx="1">
                  <c:v>142</c:v>
                </c:pt>
                <c:pt idx="2">
                  <c:v>165</c:v>
                </c:pt>
                <c:pt idx="3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DC-4604-8AE6-2F04475BDD5C}"/>
            </c:ext>
          </c:extLst>
        </c:ser>
        <c:dLbls>
          <c:showVal val="1"/>
        </c:dLbls>
        <c:gapWidth val="95"/>
        <c:overlap val="100"/>
        <c:axId val="53878784"/>
        <c:axId val="53880320"/>
      </c:barChart>
      <c:catAx>
        <c:axId val="538787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3880320"/>
        <c:crosses val="autoZero"/>
        <c:auto val="1"/>
        <c:lblAlgn val="ctr"/>
        <c:lblOffset val="100"/>
      </c:catAx>
      <c:valAx>
        <c:axId val="53880320"/>
        <c:scaling>
          <c:orientation val="minMax"/>
        </c:scaling>
        <c:delete val="1"/>
        <c:axPos val="l"/>
        <c:numFmt formatCode="General" sourceLinked="1"/>
        <c:tickLblPos val="none"/>
        <c:crossAx val="53878784"/>
        <c:crosses val="autoZero"/>
        <c:crossBetween val="between"/>
      </c:valAx>
    </c:plotArea>
    <c:plotVisOnly val="1"/>
    <c:dispBlanksAs val="gap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474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474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74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566" y="3271686"/>
            <a:ext cx="8017176" cy="309983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74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299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AFDBB-8DB3-448B-BA3C-0DD2AF2CB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80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49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4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vlel hu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05467" y="3505200"/>
            <a:ext cx="2409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4000" b="1" dirty="0" smtClean="0">
                <a:solidFill>
                  <a:srgbClr val="0A2882"/>
                </a:solidFill>
                <a:latin typeface="Arial"/>
              </a:rPr>
              <a:t>2017 I-VII</a:t>
            </a:r>
            <a:endParaRPr lang="mn-MN" sz="4000" b="1" dirty="0">
              <a:solidFill>
                <a:srgbClr val="0A288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marR="0" lvl="0" indent="-5143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mn-M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МАКРО ЭДИЙН ЗАСГИЙН ҮЗҮҮЛЭЛТ- Хэрэглээний үнийн индекс</a:t>
            </a: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1219200"/>
            <a:ext cx="792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ХЭРЭГЛЭЭНИЙ БАРАА, ҮЙЛЧИЛГЭЭНИЙ ҮНИЙН ИНДЕКС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82464" y="990600"/>
            <a:ext cx="70536" cy="457200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05400" y="1905000"/>
          <a:ext cx="6388101" cy="3352801"/>
        </p:xfrm>
        <a:graphic>
          <a:graphicData uri="http://schemas.openxmlformats.org/drawingml/2006/table">
            <a:tbl>
              <a:tblPr/>
              <a:tblGrid>
                <a:gridCol w="110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0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465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2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2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2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3585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Завхан аймгийн хэрэглээний үнийн индекс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2017 VII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sng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 VII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sng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 VII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868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 VII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 XII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 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8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ЕРӨНХИЙ ИНДЕКС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868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01.   ХYНСНИЙ БАРАА, СОГТУУРУУЛАХ БУС УНДАА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108.0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868">
                <a:tc gridSpan="4"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02.   СОГТУУРУУЛАХ УНДАА, ТАМХИ, МАНСУУРУУЛАХ БОДИС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868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03.    ХУВЦАС, БӨС БАРАА, ГУТАЛ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868">
                <a:tc gridSpan="4"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04.    ОРОН СУУЦ, УС, ЦАХИЛГААН, ХИЙН БОЛОН БУСАД Т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ЛШ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868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05.    ГЭР АХУЙН ТАВИЛГА, ГЭР АХУЙН БАРАА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868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06.    ЭМ, ТАРИА, ЭМНЭЛГИЙН YЙЛЧИЛГЭЭ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0868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07.    ТЭЭВЭР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3366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0868">
                <a:tc gridSpan="4"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08.    ХОЛБООНЫ ХЭРЭГСЭЛ, ШУУДАНГИЙН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0868">
                <a:tc gridSpan="4"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09.    АМРАЛТ, ЧӨЛӨӨТ ЦАГ, СОЁЛЫН БАРАА,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0868">
                <a:tc gridSpan="4"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    БОЛОВСРОЛЫН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79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    ЗОЧИД БУУДАЛ, НИЙТИЙН ХООЛ, ДОТУУР БАЙРНЫ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0868">
                <a:tc gridSpan="4"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    БУСАД БАРАА,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90600"/>
            <a:ext cx="3486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5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10766"/>
            <a:ext cx="990600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Хөдөө аж ахуй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990600"/>
            <a:ext cx="533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latin typeface="Arial" pitchFamily="34" charset="0"/>
                <a:cs typeface="Arial" pitchFamily="34" charset="0"/>
              </a:rPr>
              <a:t>Аймгийн хэмжээнд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сарын 1-ний байдлаар оны эхний төллөх насны 1379.8 мянган хээлтэгч малын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1242.9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мянга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(90.1%)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нь төллөжээ. Гүүний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80.9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хувь, үнээний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83.4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хувь, ингэний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56.5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хувь, эм хонины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92.0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хувь, эм ямааны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89.3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хувь нь төллөж байна. Төллөлтийн хувь өмнөх оноос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2.8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пунктээр өссөн байна. Г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арсан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төлийн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9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.6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1214.2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төл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бойжиж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бай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на. Төл бойжилтын хувь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2.9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пунктээр өссөн байна.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762000"/>
            <a:ext cx="449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БОЙЖУУЛСАН ТӨЛ</a:t>
            </a:r>
            <a:r>
              <a:rPr lang="mn-MN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төрлөөр, аймгийн дүнгээр,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жил бүрийн эхний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улиралд, толгой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362200" y="762000"/>
          <a:ext cx="2895600" cy="253365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МАЛ ТӨЛЛӨЛТ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0" y="1371600"/>
          <a:ext cx="4800597" cy="1981199"/>
        </p:xfrm>
        <a:graphic>
          <a:graphicData uri="http://schemas.openxmlformats.org/drawingml/2006/table">
            <a:tbl>
              <a:tblPr/>
              <a:tblGrid>
                <a:gridCol w="685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5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9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95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95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05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1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583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Бүгд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843864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967940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1068851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1041417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1214169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43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Унага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25550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29205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33477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36130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41453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43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Тугал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30283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35537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43412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45599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51773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43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Ботго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43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Хурга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451235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521064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574372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566931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652670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43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Ишиг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335834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381357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416661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391916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467215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295400" y="3505200"/>
          <a:ext cx="10363199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89361"/>
            <a:ext cx="975360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Хөдөө аж ахуй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295400"/>
            <a:ext cx="510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	</a:t>
            </a:r>
            <a:r>
              <a:rPr lang="en-US" sz="1600" dirty="0" err="1" smtClean="0"/>
              <a:t>Эхний</a:t>
            </a:r>
            <a:r>
              <a:rPr lang="en-US" sz="1600" dirty="0" smtClean="0"/>
              <a:t> 6 </a:t>
            </a:r>
            <a:r>
              <a:rPr lang="en-US" sz="1600" dirty="0" err="1" smtClean="0"/>
              <a:t>сард</a:t>
            </a:r>
            <a:r>
              <a:rPr lang="en-US" sz="1600" dirty="0" smtClean="0"/>
              <a:t> </a:t>
            </a:r>
            <a:r>
              <a:rPr lang="en-US" sz="1600" dirty="0" err="1" smtClean="0"/>
              <a:t>аймгийн</a:t>
            </a:r>
            <a:r>
              <a:rPr lang="en-US" sz="1600" dirty="0" smtClean="0"/>
              <a:t> </a:t>
            </a:r>
            <a:r>
              <a:rPr lang="en-US" sz="1600" dirty="0" err="1" smtClean="0"/>
              <a:t>дүнгээр</a:t>
            </a:r>
            <a:r>
              <a:rPr lang="en-US" sz="1600" dirty="0" smtClean="0"/>
              <a:t> 35.3 </a:t>
            </a:r>
            <a:r>
              <a:rPr lang="en-US" sz="1600" dirty="0" err="1" smtClean="0"/>
              <a:t>мянган</a:t>
            </a:r>
            <a:r>
              <a:rPr lang="en-US" sz="1600" dirty="0" smtClean="0"/>
              <a:t> </a:t>
            </a:r>
            <a:r>
              <a:rPr lang="en-US" sz="1600" dirty="0" err="1" smtClean="0"/>
              <a:t>том</a:t>
            </a:r>
            <a:r>
              <a:rPr lang="en-US" sz="1600" dirty="0" smtClean="0"/>
              <a:t> </a:t>
            </a:r>
            <a:r>
              <a:rPr lang="en-US" sz="1600" dirty="0" err="1" smtClean="0"/>
              <a:t>мал</a:t>
            </a:r>
            <a:r>
              <a:rPr lang="en-US" sz="1600" dirty="0" smtClean="0"/>
              <a:t> </a:t>
            </a:r>
            <a:r>
              <a:rPr lang="en-US" sz="1600" dirty="0" err="1" smtClean="0"/>
              <a:t>зүй</a:t>
            </a:r>
            <a:r>
              <a:rPr lang="en-US" sz="1600" dirty="0" smtClean="0"/>
              <a:t> </a:t>
            </a:r>
            <a:r>
              <a:rPr lang="en-US" sz="1600" dirty="0" err="1" smtClean="0"/>
              <a:t>бусаар</a:t>
            </a:r>
            <a:r>
              <a:rPr lang="en-US" sz="1600" dirty="0" smtClean="0"/>
              <a:t> </a:t>
            </a:r>
            <a:r>
              <a:rPr lang="en-US" sz="1600" dirty="0" err="1" smtClean="0"/>
              <a:t>хорогдсон</a:t>
            </a:r>
            <a:r>
              <a:rPr lang="en-US" sz="1600" dirty="0" smtClean="0"/>
              <a:t> </a:t>
            </a:r>
            <a:r>
              <a:rPr lang="en-US" sz="1600" dirty="0" err="1" smtClean="0"/>
              <a:t>нь</a:t>
            </a:r>
            <a:r>
              <a:rPr lang="en-US" sz="1600" dirty="0" smtClean="0"/>
              <a:t> </a:t>
            </a:r>
            <a:r>
              <a:rPr lang="en-US" sz="1600" dirty="0" err="1" smtClean="0"/>
              <a:t>оны</a:t>
            </a:r>
            <a:r>
              <a:rPr lang="en-US" sz="1600" dirty="0" smtClean="0"/>
              <a:t> </a:t>
            </a:r>
            <a:r>
              <a:rPr lang="en-US" sz="1600" dirty="0" err="1" smtClean="0"/>
              <a:t>эхний</a:t>
            </a:r>
            <a:r>
              <a:rPr lang="en-US" sz="1600" dirty="0" smtClean="0"/>
              <a:t> </a:t>
            </a:r>
            <a:r>
              <a:rPr lang="en-US" sz="1600" dirty="0" err="1" smtClean="0"/>
              <a:t>малын</a:t>
            </a:r>
            <a:r>
              <a:rPr lang="en-US" sz="1600" dirty="0" smtClean="0"/>
              <a:t> 1.0 </a:t>
            </a:r>
            <a:r>
              <a:rPr lang="en-US" sz="1600" dirty="0" err="1" smtClean="0"/>
              <a:t>хувь</a:t>
            </a:r>
            <a:r>
              <a:rPr lang="en-US" sz="1600" dirty="0" smtClean="0"/>
              <a:t>, </a:t>
            </a:r>
            <a:r>
              <a:rPr lang="en-US" sz="1600" dirty="0" err="1" smtClean="0"/>
              <a:t>нийт</a:t>
            </a:r>
            <a:r>
              <a:rPr lang="en-US" sz="1600" dirty="0" smtClean="0"/>
              <a:t> </a:t>
            </a:r>
            <a:r>
              <a:rPr lang="en-US" sz="1600" dirty="0" err="1" smtClean="0"/>
              <a:t>хорогдолд</a:t>
            </a:r>
            <a:r>
              <a:rPr lang="en-US" sz="1600" dirty="0" smtClean="0"/>
              <a:t> </a:t>
            </a:r>
            <a:r>
              <a:rPr lang="en-US" sz="1600" dirty="0" err="1" smtClean="0"/>
              <a:t>өвчний</a:t>
            </a:r>
            <a:r>
              <a:rPr lang="en-US" sz="1600" dirty="0" smtClean="0"/>
              <a:t> </a:t>
            </a:r>
            <a:r>
              <a:rPr lang="en-US" sz="1600" dirty="0" err="1" smtClean="0"/>
              <a:t>хорогдол</a:t>
            </a:r>
            <a:r>
              <a:rPr lang="en-US" sz="1600" dirty="0" smtClean="0"/>
              <a:t> 2.2 </a:t>
            </a:r>
            <a:r>
              <a:rPr lang="en-US" sz="1600" dirty="0" err="1" smtClean="0"/>
              <a:t>хувь</a:t>
            </a:r>
            <a:r>
              <a:rPr lang="en-US" sz="1600" dirty="0" smtClean="0"/>
              <a:t>,  </a:t>
            </a:r>
            <a:r>
              <a:rPr lang="mn-MN" sz="1600" dirty="0" smtClean="0"/>
              <a:t>хээлтэгч малын хорогдол 1</a:t>
            </a:r>
            <a:r>
              <a:rPr lang="en-US" sz="1600" dirty="0" smtClean="0"/>
              <a:t>6.1</a:t>
            </a:r>
            <a:r>
              <a:rPr lang="mn-MN" sz="1600" dirty="0" smtClean="0"/>
              <a:t> хувь, </a:t>
            </a:r>
            <a:r>
              <a:rPr lang="en-US" sz="1600" dirty="0" err="1" smtClean="0"/>
              <a:t>бог</a:t>
            </a:r>
            <a:r>
              <a:rPr lang="en-US" sz="1600" dirty="0" smtClean="0"/>
              <a:t> </a:t>
            </a:r>
            <a:r>
              <a:rPr lang="en-US" sz="1600" dirty="0" err="1" smtClean="0"/>
              <a:t>малын</a:t>
            </a:r>
            <a:r>
              <a:rPr lang="en-US" sz="1600" dirty="0" smtClean="0"/>
              <a:t> </a:t>
            </a:r>
            <a:r>
              <a:rPr lang="en-US" sz="1600" dirty="0" err="1" smtClean="0"/>
              <a:t>хорогдол</a:t>
            </a:r>
            <a:r>
              <a:rPr lang="en-US" sz="1600" dirty="0" smtClean="0"/>
              <a:t> 89.6 </a:t>
            </a:r>
            <a:r>
              <a:rPr lang="mn-MN" sz="1600" dirty="0" smtClean="0"/>
              <a:t>хувийг тус тус </a:t>
            </a:r>
            <a:r>
              <a:rPr lang="en-US" sz="1600" dirty="0" err="1" smtClean="0"/>
              <a:t>эзэлж</a:t>
            </a:r>
            <a:r>
              <a:rPr lang="en-US" sz="1600" dirty="0" smtClean="0"/>
              <a:t> </a:t>
            </a:r>
            <a:r>
              <a:rPr lang="en-US" sz="1600" dirty="0" err="1" smtClean="0"/>
              <a:t>байна</a:t>
            </a:r>
            <a:r>
              <a:rPr lang="en-US" sz="1600" dirty="0" smtClean="0"/>
              <a:t>. </a:t>
            </a:r>
            <a:r>
              <a:rPr lang="en-US" sz="1600" dirty="0" err="1" smtClean="0"/>
              <a:t>Том</a:t>
            </a:r>
            <a:r>
              <a:rPr lang="en-US" sz="1600" dirty="0" smtClean="0"/>
              <a:t> </a:t>
            </a:r>
            <a:r>
              <a:rPr lang="en-US" sz="1600" dirty="0" err="1" smtClean="0"/>
              <a:t>малын</a:t>
            </a:r>
            <a:r>
              <a:rPr lang="en-US" sz="1600" dirty="0" smtClean="0"/>
              <a:t> </a:t>
            </a:r>
            <a:r>
              <a:rPr lang="en-US" sz="1600" dirty="0" err="1" smtClean="0"/>
              <a:t>зүй</a:t>
            </a:r>
            <a:r>
              <a:rPr lang="en-US" sz="1600" dirty="0" smtClean="0"/>
              <a:t> </a:t>
            </a:r>
            <a:r>
              <a:rPr lang="en-US" sz="1600" dirty="0" err="1" smtClean="0"/>
              <a:t>бусын</a:t>
            </a:r>
            <a:r>
              <a:rPr lang="en-US" sz="1600" dirty="0" smtClean="0"/>
              <a:t> </a:t>
            </a:r>
            <a:r>
              <a:rPr lang="en-US" sz="1600" dirty="0" err="1" smtClean="0"/>
              <a:t>хорогдлыг</a:t>
            </a:r>
            <a:r>
              <a:rPr lang="en-US" sz="1600" dirty="0" smtClean="0"/>
              <a:t> </a:t>
            </a:r>
            <a:r>
              <a:rPr lang="en-US" sz="1600" dirty="0" err="1" smtClean="0"/>
              <a:t>өнгөрсөн</a:t>
            </a:r>
            <a:r>
              <a:rPr lang="en-US" sz="1600" dirty="0" smtClean="0"/>
              <a:t> </a:t>
            </a:r>
            <a:r>
              <a:rPr lang="en-US" sz="1600" dirty="0" err="1" smtClean="0"/>
              <a:t>оны</a:t>
            </a:r>
            <a:r>
              <a:rPr lang="en-US" sz="1600" dirty="0" smtClean="0"/>
              <a:t> </a:t>
            </a:r>
            <a:r>
              <a:rPr lang="en-US" sz="1600" dirty="0" err="1" smtClean="0"/>
              <a:t>мөн</a:t>
            </a:r>
            <a:r>
              <a:rPr lang="en-US" sz="1600" dirty="0" smtClean="0"/>
              <a:t> </a:t>
            </a:r>
            <a:r>
              <a:rPr lang="en-US" sz="1600" dirty="0" err="1" smtClean="0"/>
              <a:t>үетэй</a:t>
            </a:r>
            <a:r>
              <a:rPr lang="en-US" sz="1600" dirty="0" smtClean="0"/>
              <a:t> </a:t>
            </a:r>
            <a:r>
              <a:rPr lang="en-US" sz="1600" dirty="0" err="1" smtClean="0"/>
              <a:t>харьцуулахад</a:t>
            </a:r>
            <a:r>
              <a:rPr lang="en-US" sz="1600" dirty="0" smtClean="0"/>
              <a:t> 91.2 </a:t>
            </a:r>
            <a:r>
              <a:rPr lang="en-US" sz="1600" dirty="0" err="1" smtClean="0"/>
              <a:t>мянгаар</a:t>
            </a:r>
            <a:r>
              <a:rPr lang="en-US" sz="1600" dirty="0" smtClean="0"/>
              <a:t> </a:t>
            </a:r>
            <a:r>
              <a:rPr lang="en-US" sz="1600" dirty="0" err="1" smtClean="0"/>
              <a:t>буюу</a:t>
            </a:r>
            <a:r>
              <a:rPr lang="en-US" sz="1600" dirty="0" smtClean="0"/>
              <a:t> 3.6 </a:t>
            </a:r>
            <a:r>
              <a:rPr lang="en-US" sz="1600" dirty="0" err="1" smtClean="0"/>
              <a:t>дахин</a:t>
            </a:r>
            <a:r>
              <a:rPr lang="en-US" sz="1600" dirty="0" smtClean="0"/>
              <a:t> </a:t>
            </a:r>
            <a:r>
              <a:rPr lang="mn-MN" sz="1600" dirty="0" smtClean="0"/>
              <a:t>буурсан байна.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2200" y="990601"/>
          <a:ext cx="3124200" cy="30480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ТОМ МАЛЫН ЗҮЙ БУС ХОРОГДОЛ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629400" y="9144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400" b="1" dirty="0" smtClean="0">
                <a:latin typeface="Arial" pitchFamily="34" charset="0"/>
                <a:cs typeface="Arial" pitchFamily="34" charset="0"/>
              </a:rPr>
              <a:t>ЗҮЙ БУСААР ХОРОГДСОН ТОМ МАЛ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, төрлөөр, аймгийн дүнгээр, жил бүрийн эхний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II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 улиралд, толгой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553200" y="1524000"/>
          <a:ext cx="4840689" cy="1752596"/>
        </p:xfrm>
        <a:graphic>
          <a:graphicData uri="http://schemas.openxmlformats.org/drawingml/2006/table">
            <a:tbl>
              <a:tblPr/>
              <a:tblGrid>
                <a:gridCol w="893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6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9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20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20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71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033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Бүгд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55925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22738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9727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126540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35330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34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Адуу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34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Үхэр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7889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34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Тэмээ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34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Хонь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10148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53747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18433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934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Ямаа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24066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11024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62537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13207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219200" y="3352800"/>
          <a:ext cx="10363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838200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dirty="0" smtClean="0">
                <a:latin typeface="Arial" pitchFamily="34" charset="0"/>
                <a:cs typeface="Arial" pitchFamily="34" charset="0"/>
              </a:rPr>
              <a:t>АЖ ҮЙЛДВЭРИЙН НИЙТ ҮЙЛДВЭРЛЭЛ, салбараар, өссөн дүнгээр,сая төгрөг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\\exchange_server\TAMGIIN GAZAR\OLON NIITTEI HARILTSAH HELTES\Khanui.L\icons\Untitled-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802172"/>
            <a:ext cx="838200" cy="8382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95400" y="1316102"/>
            <a:ext cx="37338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	                </a:t>
            </a: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АЖ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ҮЙЛДВЭР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бүтээгдэхүүний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8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сарын 1-ний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байдлаар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үнээр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7449.6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болж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оос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7.8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540.5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сая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төгрөгөөр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буурсан байна. Нийт үйлдвэрлэлээс ААНэгжийн үйлдвэрлэл нь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3671.5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сая төгрөг, иргэдийн үйлдвэрлэл нь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3778.1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сая төгрөг болсон байна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81600" y="1447800"/>
            <a:ext cx="0" cy="198120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1600" y="3429000"/>
            <a:ext cx="9982200" cy="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xmlns="" val="666556533"/>
              </p:ext>
            </p:extLst>
          </p:nvPr>
        </p:nvGraphicFramePr>
        <p:xfrm>
          <a:off x="1371600" y="3557766"/>
          <a:ext cx="9982200" cy="261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5982717"/>
              </p:ext>
            </p:extLst>
          </p:nvPr>
        </p:nvGraphicFramePr>
        <p:xfrm>
          <a:off x="5226055" y="1316102"/>
          <a:ext cx="6127743" cy="2036698"/>
        </p:xfrm>
        <a:graphic>
          <a:graphicData uri="http://schemas.openxmlformats.org/drawingml/2006/table">
            <a:tbl>
              <a:tblPr/>
              <a:tblGrid>
                <a:gridCol w="1704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04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Аж үйлдвэрийн 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3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49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Нийт 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6789.5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6170.9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6909.1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7449.6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666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Боловсруулах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1776.2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2614.9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3874.5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4481.9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079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5013.3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3034.6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2967.7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44200" y="1460048"/>
            <a:ext cx="457200" cy="418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830997"/>
          </a:xfrm>
          <a:prstGeom prst="rect">
            <a:avLst/>
          </a:prstGeom>
          <a:solidFill>
            <a:srgbClr val="5582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ЗАВХАН АЙМГИЙН НИЙГЭМ</a:t>
            </a: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9224127"/>
              </p:ext>
            </p:extLst>
          </p:nvPr>
        </p:nvGraphicFramePr>
        <p:xfrm>
          <a:off x="1219199" y="1371600"/>
          <a:ext cx="10624038" cy="4724399"/>
        </p:xfrm>
        <a:graphic>
          <a:graphicData uri="http://schemas.openxmlformats.org/drawingml/2006/table">
            <a:tbl>
              <a:tblPr/>
              <a:tblGrid>
                <a:gridCol w="3480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5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5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52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52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58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57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77756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2014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I-VII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2015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I-VII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2016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I-VII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2017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I-VII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2017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I-VII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/>
                      </a:r>
                      <a:b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2016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I-VII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22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"/>
                        </a:rPr>
                        <a:t>ХҮН АМ, НИЙГМИЙН СТАТИСТИКИЙН ҮЗҮҮЛЭЛТҮҮД</a:t>
                      </a:r>
                      <a:endParaRPr lang="ru-RU" sz="18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87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latin typeface="Arial"/>
                        </a:rPr>
                        <a:t>Төрсөн хүүхэд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958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955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868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790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91.0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10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 dirty="0">
                          <a:latin typeface="Arial"/>
                        </a:rPr>
                        <a:t>Бүртгэлтэй ажилгүй иргэд,             </a:t>
                      </a:r>
                      <a:r>
                        <a:rPr lang="en-US" sz="1800" b="0" i="0" u="none" strike="noStrike" baseline="0" dirty="0" smtClean="0">
                          <a:latin typeface="Arial"/>
                        </a:rPr>
                        <a:t> 7 </a:t>
                      </a:r>
                      <a:r>
                        <a:rPr lang="mn-MN" sz="1800" b="0" i="0" u="none" strike="noStrike" baseline="0" dirty="0" smtClean="0">
                          <a:latin typeface="Arial"/>
                        </a:rPr>
                        <a:t>дугаар </a:t>
                      </a:r>
                      <a:r>
                        <a:rPr lang="mn-MN" sz="1800" b="0" i="0" u="none" strike="noStrike" dirty="0" smtClean="0">
                          <a:latin typeface="Arial"/>
                        </a:rPr>
                        <a:t>сарын </a:t>
                      </a:r>
                      <a:r>
                        <a:rPr lang="mn-MN" sz="1800" b="0" i="0" u="none" strike="noStrike" dirty="0">
                          <a:latin typeface="Arial"/>
                        </a:rPr>
                        <a:t>эцэст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1449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1150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1321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1288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97.5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12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latin typeface="Arial"/>
                        </a:rPr>
                        <a:t>Халдварт өвчнөөр өвчлөгчид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219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331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467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338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72.4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428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Бүртгэгдсэн гэмт хэрэг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/>
                        </a:rPr>
                        <a:t>тохиолдлын 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171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142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165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106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64.2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A96AEFC2-56E1-42C5-BC4C-FD825177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738" y="1750035"/>
            <a:ext cx="190499" cy="1956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mn-MN" sz="1000" b="0" i="0" strike="noStrike" dirty="0">
                <a:solidFill>
                  <a:srgbClr val="000000"/>
                </a:solidFill>
              </a:rPr>
              <a:t>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60C0CC9-77C9-4D11-9C2F-903EDF477596}"/>
              </a:ext>
            </a:extLst>
          </p:cNvPr>
          <p:cNvCxnSpPr>
            <a:endCxn id="5" idx="1"/>
          </p:cNvCxnSpPr>
          <p:nvPr/>
        </p:nvCxnSpPr>
        <p:spPr>
          <a:xfrm>
            <a:off x="10629900" y="1847850"/>
            <a:ext cx="1022838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830997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ЗАВХАН АЙМГИЙН НИЙГЭМ</a:t>
            </a: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1" y="1219201"/>
          <a:ext cx="10820401" cy="4731920"/>
        </p:xfrm>
        <a:graphic>
          <a:graphicData uri="http://schemas.openxmlformats.org/drawingml/2006/table">
            <a:tbl>
              <a:tblPr/>
              <a:tblGrid>
                <a:gridCol w="3545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5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5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5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5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5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73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8384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2014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I-VII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2015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I-VII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2016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I-VII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2017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I-VII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2017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I-VII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2016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I-VII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83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ЭДИЙН ЗАСГИЙН СТАТИСТИКИЙН ҮЗҮҮЛЭЛТҮҮД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1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Зүй бусаар хорогдсон том мал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>
                          <a:latin typeface="Arial"/>
                        </a:rPr>
                        <a:t>мянган толгой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22.7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9.7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126.5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latin typeface="Arial"/>
                        </a:rPr>
                        <a:t>  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35.3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27.9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19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latin typeface="Arial"/>
                        </a:rPr>
                        <a:t>Үүнээс: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19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latin typeface="Arial"/>
                        </a:rPr>
                        <a:t>        - Өвчнөөр хорогдсон мал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>
                          <a:latin typeface="Arial"/>
                        </a:rPr>
                        <a:t>мянган толгой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600" b="0" i="0" u="none" strike="noStrike" dirty="0" smtClean="0">
                          <a:latin typeface="Arial"/>
                        </a:rPr>
                        <a:t>1.2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0.8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0.4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0.8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2.</a:t>
                      </a:r>
                      <a:r>
                        <a:rPr lang="mn-MN" sz="1600" b="0" i="0" u="none" strike="noStrike" dirty="0" smtClean="0">
                          <a:latin typeface="Arial"/>
                        </a:rPr>
                        <a:t>0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en-US" sz="1600" b="0" i="0" u="none" strike="noStrike" baseline="30000" dirty="0">
                          <a:latin typeface="Arial"/>
                        </a:rPr>
                        <a:t>2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384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latin typeface="Arial"/>
                        </a:rPr>
                        <a:t>Аж үйлдвэрийн салбарын нийт үйлдвэрлэл: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төгрөг</a:t>
                      </a:r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6911.0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6170.9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6909.1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7449.6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 smtClean="0">
                        <a:latin typeface="Arial"/>
                      </a:endParaRPr>
                    </a:p>
                    <a:p>
                      <a:pPr algn="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107.8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192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1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484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latin typeface="Arial"/>
                        </a:rPr>
                        <a:t>Үүнээс: </a:t>
                      </a:r>
                    </a:p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33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baseline="0" dirty="0" smtClean="0">
                          <a:latin typeface="Arial"/>
                        </a:rPr>
                        <a:t>      </a:t>
                      </a:r>
                      <a:r>
                        <a:rPr lang="mn-MN" sz="16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- Боловсруулах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2780.0</a:t>
                      </a:r>
                      <a:endParaRPr lang="en-US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2614.9</a:t>
                      </a:r>
                      <a:endParaRPr lang="en-US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3874.5</a:t>
                      </a:r>
                      <a:endParaRPr lang="en-US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4481.9</a:t>
                      </a:r>
                      <a:endParaRPr lang="en-US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115.6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8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>
                          <a:latin typeface="Arial"/>
                        </a:rPr>
                        <a:t>     - 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4131.0</a:t>
                      </a:r>
                      <a:endParaRPr lang="en-US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3556.0</a:t>
                      </a:r>
                      <a:endParaRPr lang="en-US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3034.6</a:t>
                      </a:r>
                      <a:endParaRPr lang="en-US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2967.7</a:t>
                      </a:r>
                      <a:endParaRPr lang="en-US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 smtClean="0">
                        <a:latin typeface="Arial"/>
                      </a:endParaRPr>
                    </a:p>
                    <a:p>
                      <a:pPr algn="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97.7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9303">
                <a:tc>
                  <a:txBody>
                    <a:bodyPr/>
                    <a:lstStyle/>
                    <a:p>
                      <a:pPr algn="l" rtl="0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3929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9192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3929">
                <a:tc>
                  <a:txBody>
                    <a:bodyPr/>
                    <a:lstStyle/>
                    <a:p>
                      <a:pPr algn="l" fontAlgn="b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Text Box 1">
            <a:extLst>
              <a:ext uri="{FF2B5EF4-FFF2-40B4-BE49-F238E27FC236}">
                <a16:creationId xmlns:a16="http://schemas.microsoft.com/office/drawing/2014/main" xmlns="" id="{A96AEFC2-56E1-42C5-BC4C-FD825177E1B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811000" y="1371600"/>
            <a:ext cx="121918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mn-MN" sz="1000" b="0" i="0" strike="noStrike" dirty="0">
                <a:solidFill>
                  <a:srgbClr val="000000"/>
                </a:solidFill>
              </a:rPr>
              <a:t>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60C0CC9-77C9-4D11-9C2F-903EDF477596}"/>
              </a:ext>
            </a:extLst>
          </p:cNvPr>
          <p:cNvCxnSpPr/>
          <p:nvPr/>
        </p:nvCxnSpPr>
        <p:spPr>
          <a:xfrm>
            <a:off x="10972800" y="1447800"/>
            <a:ext cx="8382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6019800"/>
          <a:ext cx="2006600" cy="335280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mn-MN" sz="1100" b="0" i="1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1" u="none" strike="noStrike" dirty="0">
                          <a:latin typeface="Arial"/>
                        </a:rPr>
                        <a:t>    </a:t>
                      </a:r>
                      <a:r>
                        <a:rPr lang="mn-MN" sz="1100" b="0" i="1" u="none" strike="noStrike" dirty="0" smtClean="0">
                          <a:latin typeface="Arial"/>
                        </a:rPr>
                        <a:t>2 Дахин </a:t>
                      </a:r>
                      <a:r>
                        <a:rPr lang="mn-MN" sz="1100" b="0" i="1" u="none" strike="noStrike" dirty="0">
                          <a:latin typeface="Arial"/>
                        </a:rPr>
                        <a:t>их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921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656387" y="909935"/>
            <a:ext cx="446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боловсролын түвшнээр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2017 оны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дугаар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хувиар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41488" y="885825"/>
            <a:ext cx="313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 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4038600" cy="51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хэмжээнд бүртгэлтэй ажилгүй иргэдийн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хувийг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343400" y="1600200"/>
            <a:ext cx="137001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1321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43400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1288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191000" y="3505200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445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6764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38862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76600"/>
            <a:ext cx="685800" cy="6858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24000" y="653534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Нийгмийн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даатгалын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сангийн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mn-M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зарлага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сая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төгрө</a:t>
            </a:r>
            <a:r>
              <a:rPr kumimoji="0" lang="mn-M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г</a:t>
            </a:r>
            <a:endParaRPr kumimoji="0" lang="mn-M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705600" y="700445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Нийгмийн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даатгалын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сангийн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орлого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                                                                   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төрлөөр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хувиар</a:t>
            </a:r>
            <a:endParaRPr kumimoji="0" lang="mn-MN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143000" y="4191002"/>
            <a:ext cx="480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 smtClean="0"/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хэмжээгээр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сангаас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эхний 7 сард 10.0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хүнд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23.4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бум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тэтгэвэр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тэтгэмж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олгож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8.8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бум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шимтгэлийн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орлогыг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төвлөрүүл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эн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байна.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553200" y="4191002"/>
            <a:ext cx="510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7 сард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105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хамрагдсаны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8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төсөвт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байгууллаг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ААНэгж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байгууллагын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даатгуулагч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67 иргэн буюу 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0.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дурын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хамрагдсан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kumimoji="0" lang="mn-M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1219200" y="1371600"/>
          <a:ext cx="4612327" cy="214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7010400" y="1371600"/>
          <a:ext cx="3838575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47244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91000"/>
            <a:ext cx="685800" cy="6858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71600" y="730479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Халамжийн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сангийн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зарцуулалт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/</a:t>
            </a:r>
            <a:endParaRPr kumimoji="0" lang="mn-MN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400800" y="915890"/>
            <a:ext cx="533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Халамжийн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сангийн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сангийн үйл ажиллагааны эхний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сарын мэдээгээр Халамжийн тэтгэвэр 1746 хүнд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1340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сая төгрөг, нөхцөлд мөнгөн тэтгэмж 9703 хүнд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1634.8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сая төгрөг, нийгмийн халамжийн үйлчилгээ болон хөнгөлөлт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5629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хүнд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542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сая төгрөг нийт 17078 хүнд 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17.8 сая төгрөгийн тэтгэвэр, тэтгэмж, хөнгөлөлтийг үзүүлсэн байна.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. </a:t>
            </a:r>
            <a:endParaRPr kumimoji="0" lang="mn-M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143000" y="1371600"/>
          <a:ext cx="4800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11690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0542" y="866990"/>
            <a:ext cx="425113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01762" y="1807368"/>
            <a:ext cx="1066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VII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17638" y="3483708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VII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28139" y="3856038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VII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19400" y="4724400"/>
            <a:ext cx="2667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just"/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7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оны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 дугаар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сард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783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 эх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амаржиж,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790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 хүүхэд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төрүүлсэн нь өмнөх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оноос амаржсан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эх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83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(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9.6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%)-аар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,  хүүхэд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78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(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9.0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%)-аар буурчээ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. </a:t>
            </a:r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  <a:p>
            <a:pPr algn="just"/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762375" y="1998663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147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126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123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955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868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790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924800" y="4800600"/>
            <a:ext cx="243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Нялхсын эндэгдэл аймгийн хэмжээгээр 2017 оны 7 дугаар сард 15 болж, өмнөх оноос 1(6.3%)-ээр, 5 хүртэлх насны хүүхдийн эндэгдэл 16 болж, өмнөх оноос 3(15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.8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%)-аар буурчээ.</a:t>
            </a:r>
            <a:endParaRPr lang="mn-MN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 I</a:t>
            </a:r>
            <a:r>
              <a:rPr lang="mn-MN" altLang="en-US" sz="1400" b="1" dirty="0" smtClean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VII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 I-VII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 I-VII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5861" y="911690"/>
            <a:ext cx="754969" cy="754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7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00800" y="1190410"/>
            <a:ext cx="15478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3733800"/>
            <a:ext cx="10668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9819797"/>
              </p:ext>
            </p:extLst>
          </p:nvPr>
        </p:nvGraphicFramePr>
        <p:xfrm>
          <a:off x="1447800" y="1190410"/>
          <a:ext cx="4953000" cy="2543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8184446"/>
              </p:ext>
            </p:extLst>
          </p:nvPr>
        </p:nvGraphicFramePr>
        <p:xfrm>
          <a:off x="6476999" y="1045734"/>
          <a:ext cx="5256747" cy="261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97566361"/>
              </p:ext>
            </p:extLst>
          </p:nvPr>
        </p:nvGraphicFramePr>
        <p:xfrm>
          <a:off x="1421423" y="4000532"/>
          <a:ext cx="10312323" cy="228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5245" y="3390867"/>
            <a:ext cx="76206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10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591800" y="61722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79550" y="4881448"/>
            <a:ext cx="3663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Улсын хэмжээгээр 2017 оны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эхний 2 сард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4.1 мянган хүн эрүүлжүүлэгдэж, 1397 хүн баривчлагдсан нь өмнөх оноос эрүүлжүүлэгдсэн хүн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208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7.9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%)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-аар, баривчлагдсан хүн 501 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55.9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%)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-ээр буурсан байна.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1047750"/>
            <a:ext cx="0" cy="2914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1" name="Picture 1" descr="\\exchange_server\TAMGIIN GAZAR\OLON NIITTEI HARILTSAH HELTES\Khanui.L\icons\Untitled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657600"/>
            <a:ext cx="685800" cy="685800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>
            <a:off x="10668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24600" y="4419600"/>
            <a:ext cx="525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latin typeface="Arial" pitchFamily="34" charset="0"/>
                <a:cs typeface="Arial" pitchFamily="34" charset="0"/>
              </a:rPr>
              <a:t>Аймгийн хэмжээгээр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106 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гэмт хэрэг бүртгэгдсэнээс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36.8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хувийг иргэдийн эрх чөлөө эрүүл мэндийн эсрэг гэмт хэрэг, 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1.1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хувь нь бусдын өмчлөлийн эсрэг гэмт хэрэг эзэлж, өнгөрсөн оны мөн үеэс гэмт хэргийн тоо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59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-өөр буурсан байна.</a:t>
            </a:r>
            <a:endParaRPr lang="en-US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914400" y="1066800"/>
          <a:ext cx="51339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6248400" y="1066800"/>
          <a:ext cx="533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1066800" y="4114800"/>
          <a:ext cx="48291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252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4303</TotalTime>
  <Words>1156</Words>
  <Application>Microsoft Office PowerPoint</Application>
  <PresentationFormat>Custom</PresentationFormat>
  <Paragraphs>351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ЭДИЙН ЗАСГИЙН ҮЗҮҮЛЭЛТ- Хөдөө аж ахуй</vt:lpstr>
      <vt:lpstr>ЭДИЙН ЗАСГИЙН ҮЗҮҮЛЭЛТ- Хөдөө аж ахуй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Batnasan</cp:lastModifiedBy>
  <cp:revision>574</cp:revision>
  <cp:lastPrinted>2016-10-18T07:11:49Z</cp:lastPrinted>
  <dcterms:created xsi:type="dcterms:W3CDTF">2016-10-10T07:15:58Z</dcterms:created>
  <dcterms:modified xsi:type="dcterms:W3CDTF">2017-10-10T06:52:41Z</dcterms:modified>
</cp:coreProperties>
</file>