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59" r:id="rId4"/>
    <p:sldId id="264" r:id="rId5"/>
    <p:sldId id="263" r:id="rId6"/>
    <p:sldId id="294" r:id="rId7"/>
    <p:sldId id="282" r:id="rId8"/>
    <p:sldId id="261" r:id="rId9"/>
    <p:sldId id="296" r:id="rId10"/>
    <p:sldId id="285" r:id="rId11"/>
    <p:sldId id="267" r:id="rId12"/>
    <p:sldId id="271" r:id="rId13"/>
    <p:sldId id="299" r:id="rId14"/>
    <p:sldId id="300" r:id="rId15"/>
    <p:sldId id="284" r:id="rId16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3269"/>
    <a:srgbClr val="DC7D0F"/>
    <a:srgbClr val="558237"/>
    <a:srgbClr val="0A2882"/>
    <a:srgbClr val="0A288C"/>
    <a:srgbClr val="0A2878"/>
    <a:srgbClr val="192887"/>
    <a:srgbClr val="FFCC00"/>
    <a:srgbClr val="5482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8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7%20on\2017.05\uliral%202017.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7%20on\2017.05\uliral%202017.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2016.11.04%20sainaa\SARiin%20medee\2016.10%20sar%20Ervvl%20mend%20taniltsuulga\3%20sar%20taniltsuulga\3%20sar%20taniltsuulg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%20DISK\unur\unur%20document\unku%20emhetgel%20medee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Y%20taniltsuulah%20medee%202016%20on\Aj%20infografik%202016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Sheet6!$G$5:$K$5</c:f>
              <c:strCache>
                <c:ptCount val="5"/>
                <c:pt idx="0">
                  <c:v>2013 I-V</c:v>
                </c:pt>
                <c:pt idx="1">
                  <c:v>2014 I-V</c:v>
                </c:pt>
                <c:pt idx="2">
                  <c:v>2015 I-V</c:v>
                </c:pt>
                <c:pt idx="3">
                  <c:v>2016 I-V</c:v>
                </c:pt>
                <c:pt idx="4">
                  <c:v>2017 I-V</c:v>
                </c:pt>
              </c:strCache>
            </c:strRef>
          </c:cat>
          <c:val>
            <c:numRef>
              <c:f>Sheet6!$G$7:$K$7</c:f>
              <c:numCache>
                <c:formatCode>General</c:formatCode>
                <c:ptCount val="5"/>
                <c:pt idx="0">
                  <c:v>9259.6</c:v>
                </c:pt>
                <c:pt idx="1">
                  <c:v>10722.4</c:v>
                </c:pt>
                <c:pt idx="2">
                  <c:v>13023.3</c:v>
                </c:pt>
                <c:pt idx="3">
                  <c:v>13836.9</c:v>
                </c:pt>
                <c:pt idx="4">
                  <c:v>15300.4</c:v>
                </c:pt>
              </c:numCache>
            </c:numRef>
          </c:val>
        </c:ser>
        <c:axId val="78437376"/>
        <c:axId val="78443264"/>
      </c:barChart>
      <c:catAx>
        <c:axId val="78437376"/>
        <c:scaling>
          <c:orientation val="minMax"/>
        </c:scaling>
        <c:axPos val="b"/>
        <c:tickLblPos val="nextTo"/>
        <c:crossAx val="78443264"/>
        <c:crosses val="autoZero"/>
        <c:auto val="1"/>
        <c:lblAlgn val="ctr"/>
        <c:lblOffset val="100"/>
      </c:catAx>
      <c:valAx>
        <c:axId val="78443264"/>
        <c:scaling>
          <c:orientation val="minMax"/>
        </c:scaling>
        <c:delete val="1"/>
        <c:axPos val="l"/>
        <c:numFmt formatCode="General" sourceLinked="1"/>
        <c:tickLblPos val="none"/>
        <c:crossAx val="78437376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Sheet10!$L$27:$P$27</c:f>
              <c:strCache>
                <c:ptCount val="5"/>
                <c:pt idx="0">
                  <c:v>2013 I-V</c:v>
                </c:pt>
                <c:pt idx="1">
                  <c:v>2014 I-V</c:v>
                </c:pt>
                <c:pt idx="2">
                  <c:v>2015 I-V</c:v>
                </c:pt>
                <c:pt idx="3">
                  <c:v>2016 I-V</c:v>
                </c:pt>
                <c:pt idx="4">
                  <c:v>2017 I-V</c:v>
                </c:pt>
              </c:strCache>
            </c:strRef>
          </c:cat>
          <c:val>
            <c:numRef>
              <c:f>Sheet10!$L$28:$P$28</c:f>
              <c:numCache>
                <c:formatCode>0.0</c:formatCode>
                <c:ptCount val="5"/>
                <c:pt idx="0">
                  <c:v>1639.2</c:v>
                </c:pt>
                <c:pt idx="1">
                  <c:v>2812.3</c:v>
                </c:pt>
                <c:pt idx="2">
                  <c:v>3202.5</c:v>
                </c:pt>
                <c:pt idx="3">
                  <c:v>3371.3</c:v>
                </c:pt>
                <c:pt idx="4">
                  <c:v>3317.8</c:v>
                </c:pt>
              </c:numCache>
            </c:numRef>
          </c:val>
        </c:ser>
        <c:axId val="77192192"/>
        <c:axId val="78275328"/>
      </c:barChart>
      <c:catAx>
        <c:axId val="77192192"/>
        <c:scaling>
          <c:orientation val="minMax"/>
        </c:scaling>
        <c:axPos val="b"/>
        <c:tickLblPos val="nextTo"/>
        <c:crossAx val="78275328"/>
        <c:crosses val="autoZero"/>
        <c:auto val="1"/>
        <c:lblAlgn val="ctr"/>
        <c:lblOffset val="100"/>
      </c:catAx>
      <c:valAx>
        <c:axId val="78275328"/>
        <c:scaling>
          <c:orientation val="minMax"/>
        </c:scaling>
        <c:delete val="1"/>
        <c:axPos val="l"/>
        <c:numFmt formatCode="0.0" sourceLinked="1"/>
        <c:tickLblPos val="none"/>
        <c:crossAx val="77192192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 ТӨРӨЛТ, сараар, хүүхэд</a:t>
            </a: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ХБХурал!$C$2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ХБХурал!$D$2:$O$2</c:f>
              <c:numCache>
                <c:formatCode>General</c:formatCode>
                <c:ptCount val="12"/>
                <c:pt idx="0">
                  <c:v>153</c:v>
                </c:pt>
                <c:pt idx="1">
                  <c:v>136</c:v>
                </c:pt>
                <c:pt idx="2">
                  <c:v>149</c:v>
                </c:pt>
                <c:pt idx="3">
                  <c:v>150</c:v>
                </c:pt>
                <c:pt idx="4">
                  <c:v>97</c:v>
                </c:pt>
                <c:pt idx="5">
                  <c:v>128</c:v>
                </c:pt>
                <c:pt idx="6">
                  <c:v>145</c:v>
                </c:pt>
                <c:pt idx="7">
                  <c:v>141</c:v>
                </c:pt>
                <c:pt idx="8">
                  <c:v>133</c:v>
                </c:pt>
                <c:pt idx="9">
                  <c:v>134</c:v>
                </c:pt>
                <c:pt idx="10">
                  <c:v>148</c:v>
                </c:pt>
                <c:pt idx="11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D4-47A3-8A7C-6758F3A3AC91}"/>
            </c:ext>
          </c:extLst>
        </c:ser>
        <c:ser>
          <c:idx val="1"/>
          <c:order val="1"/>
          <c:tx>
            <c:strRef>
              <c:f>ХБХурал!$C$3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ХБХурал!$D$3:$O$3</c:f>
              <c:numCache>
                <c:formatCode>General</c:formatCode>
                <c:ptCount val="12"/>
                <c:pt idx="0">
                  <c:v>144</c:v>
                </c:pt>
                <c:pt idx="1">
                  <c:v>120</c:v>
                </c:pt>
                <c:pt idx="2">
                  <c:v>154</c:v>
                </c:pt>
                <c:pt idx="3">
                  <c:v>145</c:v>
                </c:pt>
                <c:pt idx="4">
                  <c:v>118</c:v>
                </c:pt>
                <c:pt idx="5">
                  <c:v>128</c:v>
                </c:pt>
                <c:pt idx="6">
                  <c:v>146</c:v>
                </c:pt>
                <c:pt idx="7">
                  <c:v>149</c:v>
                </c:pt>
                <c:pt idx="8">
                  <c:v>119</c:v>
                </c:pt>
                <c:pt idx="9">
                  <c:v>113</c:v>
                </c:pt>
                <c:pt idx="10">
                  <c:v>151</c:v>
                </c:pt>
                <c:pt idx="11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D4-47A3-8A7C-6758F3A3AC91}"/>
            </c:ext>
          </c:extLst>
        </c:ser>
        <c:ser>
          <c:idx val="2"/>
          <c:order val="2"/>
          <c:tx>
            <c:strRef>
              <c:f>ХБХурал!$C$4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ХБХурал!$D$4:$O$4</c:f>
              <c:numCache>
                <c:formatCode>General</c:formatCode>
                <c:ptCount val="12"/>
                <c:pt idx="0">
                  <c:v>106</c:v>
                </c:pt>
                <c:pt idx="1">
                  <c:v>134</c:v>
                </c:pt>
                <c:pt idx="2">
                  <c:v>133</c:v>
                </c:pt>
                <c:pt idx="3">
                  <c:v>120</c:v>
                </c:pt>
                <c:pt idx="4">
                  <c:v>131</c:v>
                </c:pt>
                <c:pt idx="5">
                  <c:v>120</c:v>
                </c:pt>
                <c:pt idx="6">
                  <c:v>124</c:v>
                </c:pt>
                <c:pt idx="7">
                  <c:v>139</c:v>
                </c:pt>
                <c:pt idx="8">
                  <c:v>117</c:v>
                </c:pt>
                <c:pt idx="9">
                  <c:v>95</c:v>
                </c:pt>
                <c:pt idx="10">
                  <c:v>103</c:v>
                </c:pt>
                <c:pt idx="1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D4-47A3-8A7C-6758F3A3AC91}"/>
            </c:ext>
          </c:extLst>
        </c:ser>
        <c:ser>
          <c:idx val="3"/>
          <c:order val="3"/>
          <c:tx>
            <c:strRef>
              <c:f>ХБХурал!$C$5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ХБХурал!$D$5:$O$5</c:f>
              <c:numCache>
                <c:formatCode>General</c:formatCode>
                <c:ptCount val="12"/>
                <c:pt idx="0">
                  <c:v>97</c:v>
                </c:pt>
                <c:pt idx="1">
                  <c:v>98</c:v>
                </c:pt>
                <c:pt idx="2">
                  <c:v>113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D4-47A3-8A7C-6758F3A3AC91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80043392"/>
        <c:axId val="80049280"/>
      </c:lineChart>
      <c:catAx>
        <c:axId val="800433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49280"/>
        <c:crosses val="autoZero"/>
        <c:auto val="1"/>
        <c:lblAlgn val="ctr"/>
        <c:lblOffset val="100"/>
      </c:catAx>
      <c:valAx>
        <c:axId val="800492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4339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НЯЛХСЫН ЭНДЭГДЭЛ, сараар, хүүхэд</a:t>
            </a: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1793963254593279E-2"/>
          <c:y val="5.1400554097404488E-2"/>
          <c:w val="0.9115393700787402"/>
          <c:h val="0.7211245990084576"/>
        </c:manualLayout>
      </c:layout>
      <c:lineChart>
        <c:grouping val="standard"/>
        <c:ser>
          <c:idx val="0"/>
          <c:order val="0"/>
          <c:tx>
            <c:strRef>
              <c:f>ХБХурал!$C$6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ХБХурал!$D$6:$O$6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05-4FF5-8AAF-24E925584DB6}"/>
            </c:ext>
          </c:extLst>
        </c:ser>
        <c:ser>
          <c:idx val="1"/>
          <c:order val="1"/>
          <c:tx>
            <c:strRef>
              <c:f>ХБХурал!$C$7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ХБХурал!$D$7:$O$7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05-4FF5-8AAF-24E925584DB6}"/>
            </c:ext>
          </c:extLst>
        </c:ser>
        <c:ser>
          <c:idx val="2"/>
          <c:order val="2"/>
          <c:tx>
            <c:strRef>
              <c:f>ХБХурал!$C$8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ХБХурал!$D$8:$O$8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05-4FF5-8AAF-24E925584DB6}"/>
            </c:ext>
          </c:extLst>
        </c:ser>
        <c:ser>
          <c:idx val="3"/>
          <c:order val="3"/>
          <c:tx>
            <c:strRef>
              <c:f>ХБХурал!$C$9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ХБХурал!$D$9:$O$9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05-4FF5-8AAF-24E925584DB6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78324864"/>
        <c:axId val="78326400"/>
      </c:lineChart>
      <c:catAx>
        <c:axId val="7832486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26400"/>
        <c:crosses val="autoZero"/>
        <c:auto val="1"/>
        <c:lblAlgn val="ctr"/>
        <c:lblOffset val="100"/>
      </c:catAx>
      <c:valAx>
        <c:axId val="78326400"/>
        <c:scaling>
          <c:orientation val="minMax"/>
          <c:max val="8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248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ХАЛДВАРТ ӨВЧНӨӨР ӨВЧЛӨГЧИД, </a:t>
            </a:r>
            <a:r>
              <a:rPr lang="mn-MN" sz="1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сараар, хүн</a:t>
            </a:r>
            <a:endParaRPr lang="en-US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24370174531104E-2"/>
          <c:y val="5.1400554097404488E-2"/>
          <c:w val="0.95738643983370697"/>
          <c:h val="0.7718788276465457"/>
        </c:manualLayout>
      </c:layout>
      <c:lineChart>
        <c:grouping val="standard"/>
        <c:ser>
          <c:idx val="0"/>
          <c:order val="0"/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'ХБХурал-2'!$A$7:$AO$7</c:f>
              <c:strCache>
                <c:ptCount val="41"/>
                <c:pt idx="0">
                  <c:v>2014.I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2015.I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2016.I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2017.I</c:v>
                </c:pt>
                <c:pt idx="37">
                  <c:v>II</c:v>
                </c:pt>
                <c:pt idx="38">
                  <c:v>III</c:v>
                </c:pt>
                <c:pt idx="39">
                  <c:v>IV</c:v>
                </c:pt>
                <c:pt idx="40">
                  <c:v>V</c:v>
                </c:pt>
              </c:strCache>
            </c:strRef>
          </c:cat>
          <c:val>
            <c:numRef>
              <c:f>'ХБХурал-2'!$A$6:$AO$6</c:f>
              <c:numCache>
                <c:formatCode>General</c:formatCode>
                <c:ptCount val="41"/>
                <c:pt idx="0">
                  <c:v>19</c:v>
                </c:pt>
                <c:pt idx="1">
                  <c:v>24</c:v>
                </c:pt>
                <c:pt idx="2">
                  <c:v>35</c:v>
                </c:pt>
                <c:pt idx="3">
                  <c:v>49</c:v>
                </c:pt>
                <c:pt idx="4">
                  <c:v>33</c:v>
                </c:pt>
                <c:pt idx="5">
                  <c:v>53</c:v>
                </c:pt>
                <c:pt idx="6">
                  <c:v>16</c:v>
                </c:pt>
                <c:pt idx="7">
                  <c:v>34</c:v>
                </c:pt>
                <c:pt idx="8">
                  <c:v>31</c:v>
                </c:pt>
                <c:pt idx="9">
                  <c:v>48</c:v>
                </c:pt>
                <c:pt idx="10">
                  <c:v>44</c:v>
                </c:pt>
                <c:pt idx="11">
                  <c:v>45</c:v>
                </c:pt>
                <c:pt idx="12">
                  <c:v>59</c:v>
                </c:pt>
                <c:pt idx="13">
                  <c:v>37</c:v>
                </c:pt>
                <c:pt idx="14">
                  <c:v>45</c:v>
                </c:pt>
                <c:pt idx="15">
                  <c:v>49</c:v>
                </c:pt>
                <c:pt idx="16">
                  <c:v>51</c:v>
                </c:pt>
                <c:pt idx="17">
                  <c:v>75</c:v>
                </c:pt>
                <c:pt idx="18">
                  <c:v>15</c:v>
                </c:pt>
                <c:pt idx="19">
                  <c:v>29</c:v>
                </c:pt>
                <c:pt idx="20">
                  <c:v>39</c:v>
                </c:pt>
                <c:pt idx="21">
                  <c:v>44</c:v>
                </c:pt>
                <c:pt idx="22">
                  <c:v>25</c:v>
                </c:pt>
                <c:pt idx="23">
                  <c:v>37</c:v>
                </c:pt>
                <c:pt idx="24">
                  <c:v>28</c:v>
                </c:pt>
                <c:pt idx="25">
                  <c:v>33</c:v>
                </c:pt>
                <c:pt idx="26">
                  <c:v>65</c:v>
                </c:pt>
                <c:pt idx="27">
                  <c:v>144</c:v>
                </c:pt>
                <c:pt idx="28">
                  <c:v>120</c:v>
                </c:pt>
                <c:pt idx="29">
                  <c:v>48</c:v>
                </c:pt>
                <c:pt idx="30">
                  <c:v>30</c:v>
                </c:pt>
                <c:pt idx="31">
                  <c:v>40</c:v>
                </c:pt>
                <c:pt idx="32">
                  <c:v>34</c:v>
                </c:pt>
                <c:pt idx="33">
                  <c:v>93</c:v>
                </c:pt>
                <c:pt idx="34">
                  <c:v>80</c:v>
                </c:pt>
                <c:pt idx="35">
                  <c:v>76</c:v>
                </c:pt>
                <c:pt idx="36">
                  <c:v>70</c:v>
                </c:pt>
                <c:pt idx="37">
                  <c:v>36</c:v>
                </c:pt>
                <c:pt idx="38">
                  <c:v>52</c:v>
                </c:pt>
                <c:pt idx="39">
                  <c:v>47</c:v>
                </c:pt>
                <c:pt idx="4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9-4DA6-B28E-D89DBD59FE60}"/>
            </c:ext>
          </c:extLst>
        </c:ser>
        <c:dLbls>
          <c:showVal val="1"/>
        </c:dLbls>
        <c:marker val="1"/>
        <c:axId val="79707520"/>
        <c:axId val="79709312"/>
      </c:lineChart>
      <c:catAx>
        <c:axId val="7970752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709312"/>
        <c:crosses val="autoZero"/>
        <c:auto val="1"/>
        <c:lblAlgn val="ctr"/>
        <c:lblOffset val="100"/>
      </c:catAx>
      <c:valAx>
        <c:axId val="797093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970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 sz="1100" baseline="0" dirty="0"/>
              <a:t>Гэмт хэргийн улмаас гэмтсэн,</a:t>
            </a:r>
            <a:r>
              <a:rPr lang="en-US" sz="1100" baseline="0" dirty="0"/>
              <a:t> </a:t>
            </a:r>
            <a:r>
              <a:rPr lang="mn-MN" sz="1100" baseline="0" dirty="0"/>
              <a:t>нас барсан  хүн, </a:t>
            </a:r>
            <a:r>
              <a:rPr lang="en-US" sz="1100" baseline="0" dirty="0"/>
              <a:t> </a:t>
            </a:r>
            <a:r>
              <a:rPr lang="mn-MN" sz="1100" baseline="0" dirty="0"/>
              <a:t>жил бүрийн  эхний </a:t>
            </a:r>
            <a:r>
              <a:rPr lang="en-US" sz="1100" baseline="0" dirty="0"/>
              <a:t>V </a:t>
            </a:r>
            <a:r>
              <a:rPr lang="mn-MN" sz="1100" baseline="0" dirty="0"/>
              <a:t>сард</a:t>
            </a:r>
          </a:p>
        </c:rich>
      </c:tx>
      <c:layout>
        <c:manualLayout>
          <c:xMode val="edge"/>
          <c:yMode val="edge"/>
          <c:x val="0.1431771653543307"/>
          <c:y val="6.9020122484689417E-2"/>
        </c:manualLayout>
      </c:layout>
    </c:title>
    <c:plotArea>
      <c:layout>
        <c:manualLayout>
          <c:layoutTarget val="inner"/>
          <c:xMode val="edge"/>
          <c:yMode val="edge"/>
          <c:x val="7.2279090113735803E-2"/>
          <c:y val="0.33482429279673465"/>
          <c:w val="0.89988623435722359"/>
          <c:h val="0.40740178490352535"/>
        </c:manualLayout>
      </c:layout>
      <c:barChart>
        <c:barDir val="col"/>
        <c:grouping val="clustered"/>
        <c:ser>
          <c:idx val="2"/>
          <c:order val="2"/>
          <c:tx>
            <c:strRef>
              <c:f>'gemt hereg 5 jileer'!$L$22</c:f>
              <c:strCache>
                <c:ptCount val="1"/>
                <c:pt idx="0">
                  <c:v>Гэмтсэн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'gemt hereg 5 jileer'!$Q$13:$S$13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'gemt hereg 5 jileer'!$N$27:$P$27</c:f>
              <c:numCache>
                <c:formatCode>General</c:formatCode>
                <c:ptCount val="3"/>
                <c:pt idx="0">
                  <c:v>28</c:v>
                </c:pt>
                <c:pt idx="1">
                  <c:v>41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'gemt hereg 5 jileer'!$L$24</c:f>
              <c:strCache>
                <c:ptCount val="1"/>
                <c:pt idx="0">
                  <c:v>Нас барсан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'gemt hereg 5 jileer'!$Q$13:$S$13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'gemt hereg 5 jileer'!$N$28:$P$28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16</c:v>
                </c:pt>
              </c:numCache>
            </c:numRef>
          </c:val>
        </c:ser>
        <c:ser>
          <c:idx val="0"/>
          <c:order val="0"/>
          <c:tx>
            <c:strRef>
              <c:f>[2]taniltsuulga!$M$31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'gemt hereg 5 jileer'!$Q$13:$S$13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[2]taniltsuulga!$N$31:$P$31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[2]taniltsuulga!$M$32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'gemt hereg 5 jileer'!$Q$13:$S$13</c:f>
              <c:strCache>
                <c:ptCount val="3"/>
                <c:pt idx="0">
                  <c:v>2015 I-V</c:v>
                </c:pt>
                <c:pt idx="1">
                  <c:v>2016 I-V</c:v>
                </c:pt>
                <c:pt idx="2">
                  <c:v>2017 I-V</c:v>
                </c:pt>
              </c:strCache>
            </c:strRef>
          </c:cat>
          <c:val>
            <c:numRef>
              <c:f>[2]taniltsuulga!$N$32:$P$32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50"/>
        <c:overlap val="-25"/>
        <c:axId val="88621824"/>
        <c:axId val="88623360"/>
      </c:barChart>
      <c:catAx>
        <c:axId val="88621824"/>
        <c:scaling>
          <c:orientation val="minMax"/>
        </c:scaling>
        <c:axPos val="b"/>
        <c:numFmt formatCode="0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623360"/>
        <c:crosses val="autoZero"/>
        <c:auto val="1"/>
        <c:lblAlgn val="ctr"/>
        <c:lblOffset val="100"/>
      </c:catAx>
      <c:valAx>
        <c:axId val="88623360"/>
        <c:scaling>
          <c:orientation val="minMax"/>
        </c:scaling>
        <c:delete val="1"/>
        <c:axPos val="l"/>
        <c:numFmt formatCode="General" sourceLinked="1"/>
        <c:tickLblPos val="none"/>
        <c:crossAx val="88621824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>
                <a:latin typeface="Arial" pitchFamily="34" charset="0"/>
                <a:cs typeface="Arial" pitchFamily="34" charset="0"/>
              </a:rPr>
              <a:t>Бүртгэгдсэн гэмт хэрэг, жил бүрийн эхний </a:t>
            </a:r>
            <a:r>
              <a:rPr lang="en-US" sz="1600">
                <a:latin typeface="Arial" pitchFamily="34" charset="0"/>
                <a:cs typeface="Arial" pitchFamily="34" charset="0"/>
              </a:rPr>
              <a:t>V</a:t>
            </a:r>
            <a:r>
              <a:rPr lang="en-US" sz="1600" baseline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aseline="0">
                <a:latin typeface="Arial" pitchFamily="34" charset="0"/>
                <a:cs typeface="Arial" pitchFamily="34" charset="0"/>
              </a:rPr>
              <a:t>сарын</a:t>
            </a:r>
            <a:r>
              <a:rPr lang="mn-MN" sz="1600">
                <a:latin typeface="Arial" pitchFamily="34" charset="0"/>
                <a:cs typeface="Arial" pitchFamily="34" charset="0"/>
              </a:rPr>
              <a:t> байдлаар</a:t>
            </a:r>
            <a:endParaRPr lang="en-US" sz="16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'gemt hereg 5 jileer'!$P$13:$S$13</c:f>
              <c:strCache>
                <c:ptCount val="4"/>
                <c:pt idx="0">
                  <c:v>2014 I-V</c:v>
                </c:pt>
                <c:pt idx="1">
                  <c:v>2015 I-V</c:v>
                </c:pt>
                <c:pt idx="2">
                  <c:v>2016 I-V</c:v>
                </c:pt>
                <c:pt idx="3">
                  <c:v>2017 I-V</c:v>
                </c:pt>
              </c:strCache>
            </c:strRef>
          </c:cat>
          <c:val>
            <c:numRef>
              <c:f>'gemt hereg 5 jileer'!$P$14:$S$14</c:f>
              <c:numCache>
                <c:formatCode>General</c:formatCode>
                <c:ptCount val="4"/>
                <c:pt idx="0">
                  <c:v>131</c:v>
                </c:pt>
                <c:pt idx="1">
                  <c:v>113</c:v>
                </c:pt>
                <c:pt idx="2">
                  <c:v>109</c:v>
                </c:pt>
                <c:pt idx="3">
                  <c:v>71</c:v>
                </c:pt>
              </c:numCache>
            </c:numRef>
          </c:val>
        </c:ser>
        <c:dLbls>
          <c:showVal val="1"/>
        </c:dLbls>
        <c:gapWidth val="95"/>
        <c:overlap val="100"/>
        <c:axId val="88648704"/>
        <c:axId val="88666880"/>
      </c:barChart>
      <c:catAx>
        <c:axId val="88648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8666880"/>
        <c:crosses val="autoZero"/>
        <c:auto val="1"/>
        <c:lblAlgn val="ctr"/>
        <c:lblOffset val="100"/>
      </c:catAx>
      <c:valAx>
        <c:axId val="88666880"/>
        <c:scaling>
          <c:orientation val="minMax"/>
        </c:scaling>
        <c:delete val="1"/>
        <c:axPos val="l"/>
        <c:numFmt formatCode="General" sourceLinked="1"/>
        <c:tickLblPos val="none"/>
        <c:crossAx val="8864870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Татварын орлого </a:t>
            </a:r>
            <a:r>
              <a:rPr lang="mn-MN" sz="1100">
                <a:latin typeface="Arial" pitchFamily="34" charset="0"/>
                <a:cs typeface="Arial" pitchFamily="34" charset="0"/>
              </a:rPr>
              <a:t>/сая.төг/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dLbls>
            <c:dLbl>
              <c:idx val="0"/>
              <c:layout>
                <c:manualLayout>
                  <c:x val="-4.7222222222222297E-2"/>
                  <c:y val="-7.4829931972789268E-2"/>
                </c:manualLayout>
              </c:layout>
              <c:showVal val="1"/>
            </c:dLbl>
            <c:dLbl>
              <c:idx val="1"/>
              <c:layout>
                <c:manualLayout>
                  <c:x val="-2.7777777777777861E-3"/>
                  <c:y val="-8.8435374149660073E-2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-9.5238095238095247E-2"/>
                </c:manualLayout>
              </c:layout>
              <c:showVal val="1"/>
            </c:dLbl>
            <c:dLbl>
              <c:idx val="3"/>
              <c:layout>
                <c:manualLayout>
                  <c:x val="-5.8333333333333431E-2"/>
                  <c:y val="-7.4829931972789129E-2"/>
                </c:manualLayout>
              </c:layout>
              <c:showVal val="1"/>
            </c:dLbl>
            <c:dLbl>
              <c:idx val="4"/>
              <c:layout>
                <c:manualLayout>
                  <c:x val="-1.6666666666666687E-2"/>
                  <c:y val="-8.163265306122449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'tatvarin medee 5 jileer'!$P$39:$S$39</c:f>
              <c:strCache>
                <c:ptCount val="4"/>
                <c:pt idx="0">
                  <c:v>2014 I-V</c:v>
                </c:pt>
                <c:pt idx="1">
                  <c:v>2015 I-V</c:v>
                </c:pt>
                <c:pt idx="2">
                  <c:v>2016 I-V</c:v>
                </c:pt>
                <c:pt idx="3">
                  <c:v>2017 I-V</c:v>
                </c:pt>
              </c:strCache>
            </c:strRef>
          </c:cat>
          <c:val>
            <c:numRef>
              <c:f>'tatvarin medee 5 jileer'!$P$38:$S$38</c:f>
              <c:numCache>
                <c:formatCode>General</c:formatCode>
                <c:ptCount val="4"/>
                <c:pt idx="0">
                  <c:v>2926.7</c:v>
                </c:pt>
                <c:pt idx="1">
                  <c:v>2823.7</c:v>
                </c:pt>
                <c:pt idx="2">
                  <c:v>3451.9</c:v>
                </c:pt>
                <c:pt idx="3">
                  <c:v>3828.4</c:v>
                </c:pt>
              </c:numCache>
            </c:numRef>
          </c:val>
        </c:ser>
        <c:dLbls>
          <c:showVal val="1"/>
        </c:dLbls>
        <c:marker val="1"/>
        <c:axId val="88790912"/>
        <c:axId val="88792448"/>
      </c:lineChart>
      <c:catAx>
        <c:axId val="88790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8792448"/>
        <c:crosses val="autoZero"/>
        <c:auto val="1"/>
        <c:lblAlgn val="ctr"/>
        <c:lblOffset val="100"/>
      </c:catAx>
      <c:valAx>
        <c:axId val="88792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879091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/>
            </a:pPr>
            <a:r>
              <a:rPr lang="mn-MN"/>
              <a:t>АЖ ҮЙЛДВЭРИЙН САЛБАРЫН НИЙТ БҮТЭЭГДЭХҮҮН /хувиар/</a:t>
            </a:r>
            <a:endParaRPr lang="en-US"/>
          </a:p>
        </c:rich>
      </c:tx>
      <c:layout>
        <c:manualLayout>
          <c:xMode val="edge"/>
          <c:yMode val="edge"/>
          <c:x val="0.26917989097516681"/>
          <c:y val="2.6995500562429723E-2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Sheet1!$B$33:$F$33</c:f>
              <c:numCache>
                <c:formatCode>0.0</c:formatCode>
                <c:ptCount val="5"/>
                <c:pt idx="0">
                  <c:v>19.600000000000001</c:v>
                </c:pt>
                <c:pt idx="1">
                  <c:v>29.2</c:v>
                </c:pt>
                <c:pt idx="2">
                  <c:v>37.200000000000003</c:v>
                </c:pt>
                <c:pt idx="3">
                  <c:v>48.9</c:v>
                </c:pt>
                <c:pt idx="4" formatCode="General">
                  <c:v>46.4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75-4290-A74E-428613D0A4B0}"/>
            </c:ext>
          </c:extLst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Sheet1!$B$30:$F$31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Sheet1!$B$34:$F$34</c:f>
              <c:numCache>
                <c:formatCode>0.0</c:formatCode>
                <c:ptCount val="5"/>
                <c:pt idx="0" formatCode="General">
                  <c:v>80.400000000000006</c:v>
                </c:pt>
                <c:pt idx="1">
                  <c:v>70.8</c:v>
                </c:pt>
                <c:pt idx="2">
                  <c:v>62.8</c:v>
                </c:pt>
                <c:pt idx="3">
                  <c:v>51.1</c:v>
                </c:pt>
                <c:pt idx="4" formatCode="General">
                  <c:v>53.6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75-4290-A74E-428613D0A4B0}"/>
            </c:ext>
          </c:extLst>
        </c:ser>
        <c:dLbls>
          <c:showVal val="1"/>
        </c:dLbls>
        <c:gapWidth val="75"/>
        <c:overlap val="100"/>
        <c:axId val="73134848"/>
        <c:axId val="73136384"/>
      </c:barChart>
      <c:catAx>
        <c:axId val="731348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136384"/>
        <c:crosses val="autoZero"/>
        <c:auto val="1"/>
        <c:lblAlgn val="ctr"/>
        <c:lblOffset val="100"/>
      </c:catAx>
      <c:valAx>
        <c:axId val="73136384"/>
        <c:scaling>
          <c:orientation val="minMax"/>
        </c:scaling>
        <c:axPos val="l"/>
        <c:numFmt formatCode="0.0" sourceLinked="1"/>
        <c:majorTickMark val="none"/>
        <c:tickLblPos val="nextTo"/>
        <c:crossAx val="731348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02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622" y="3657600"/>
            <a:ext cx="1733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3200" b="1" dirty="0" smtClean="0">
                <a:solidFill>
                  <a:srgbClr val="0033CC"/>
                </a:solidFill>
                <a:latin typeface="Arial"/>
              </a:rPr>
              <a:t>2017 I-V</a:t>
            </a:r>
          </a:p>
        </p:txBody>
      </p:sp>
    </p:spTree>
    <p:extLst>
      <p:ext uri="{BB962C8B-B14F-4D97-AF65-F5344CB8AC3E}">
        <p14:creationId xmlns=""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Мөнгө зээл, татварын орлого </a:t>
            </a:r>
            <a:endParaRPr lang="mn-MN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41762" y="1319213"/>
            <a:ext cx="56388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БАНКНЫ МЭДЭЭ, </a:t>
            </a:r>
            <a:r>
              <a:rPr lang="mn-M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203450"/>
          <a:ext cx="8559800" cy="1103630"/>
        </p:xfrm>
        <a:graphic>
          <a:graphicData uri="http://schemas.openxmlformats.org/drawingml/2006/table">
            <a:tbl>
              <a:tblPr/>
              <a:tblGrid>
                <a:gridCol w="4256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1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5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66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Гүйлгээнд</a:t>
                      </a:r>
                      <a:r>
                        <a:rPr lang="mn-MN" sz="18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байгаа бэлэн мөнгө </a:t>
                      </a:r>
                      <a:r>
                        <a:rPr lang="mn-MN" sz="14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/сая.төг/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910.9  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8001.7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2698.3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Иргэдийн мөнгөн хадгаламж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45.7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65.8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Олгосон зээл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46.0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52.0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3657600"/>
            <a:ext cx="74295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ТАТВАРЫН ХЭЛТСИЙН МЭДЭЭ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1575" y="1739900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16812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01100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65862" y="1717675"/>
            <a:ext cx="1011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5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V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527925" y="1717675"/>
            <a:ext cx="1017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6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V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839200" y="1719262"/>
            <a:ext cx="104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7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V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1981200" y="4191000"/>
          <a:ext cx="868680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1219200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990600"/>
            <a:ext cx="0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10200" y="2133600"/>
          <a:ext cx="6273800" cy="3048006"/>
        </p:xfrm>
        <a:graphic>
          <a:graphicData uri="http://schemas.openxmlformats.org/drawingml/2006/table">
            <a:tbl>
              <a:tblPr/>
              <a:tblGrid>
                <a:gridCol w="952500"/>
                <a:gridCol w="333375"/>
                <a:gridCol w="276225"/>
                <a:gridCol w="2882900"/>
                <a:gridCol w="609600"/>
                <a:gridCol w="609600"/>
                <a:gridCol w="609600"/>
              </a:tblGrid>
              <a:tr h="21694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Дэд</a:t>
                      </a:r>
                      <a:r>
                        <a:rPr lang="mn-MN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бүлгээр 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үнийн 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индекс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16940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XII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69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33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mn-MN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3409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9144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салбараар, өссөн дүнгээр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10200" y="1662080"/>
          <a:ext cx="6136006" cy="1540725"/>
        </p:xfrm>
        <a:graphic>
          <a:graphicData uri="http://schemas.openxmlformats.org/drawingml/2006/table">
            <a:tbl>
              <a:tblPr/>
              <a:tblGrid>
                <a:gridCol w="2468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91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91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67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76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29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5773.4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5265.4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5529.9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5218.6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938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1132.4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1601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1957.2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2703.3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2423.9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581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4641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3877.9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3308.2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2826.6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2794.7</a:t>
                      </a:r>
                      <a:endParaRPr lang="en-US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0" y="1676400"/>
            <a:ext cx="533400" cy="342305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1524253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АЖ ҮЙЛДВЭР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6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 1-ний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5218.6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оос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311.3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буурсан байна. Нийт үйлдвэрлэлээс ААНэгжийн үйлдвэрлэл нь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3210.4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төгрөг, иргэдийн үйлдвэрлэл нь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2008.2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 болсон байна.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8288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32766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1600200" y="3429000"/>
          <a:ext cx="99060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1219200" y="211138"/>
            <a:ext cx="9906000" cy="461962"/>
          </a:xfrm>
          <a:solidFill>
            <a:srgbClr val="DC7D0F"/>
          </a:solidFill>
        </p:spPr>
        <p:txBody>
          <a:bodyPr rtlCol="0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95400" y="990600"/>
            <a:ext cx="533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600" dirty="0">
                <a:latin typeface="Arial" charset="0"/>
                <a:cs typeface="Arial" charset="0"/>
              </a:rPr>
              <a:t>       </a:t>
            </a:r>
            <a:r>
              <a:rPr lang="mn-MN" sz="1600" dirty="0">
                <a:latin typeface="Arial" charset="0"/>
                <a:cs typeface="Arial" charset="0"/>
              </a:rPr>
              <a:t>Аймгийн хэмжээнд </a:t>
            </a:r>
            <a:r>
              <a:rPr lang="en-US" sz="1600" dirty="0">
                <a:latin typeface="Arial" charset="0"/>
                <a:cs typeface="Arial" charset="0"/>
              </a:rPr>
              <a:t>6</a:t>
            </a:r>
            <a:r>
              <a:rPr lang="mn-MN" sz="1600" dirty="0">
                <a:latin typeface="Arial" charset="0"/>
                <a:cs typeface="Arial" charset="0"/>
              </a:rPr>
              <a:t> сарын 1-ний байдлаар оны эхний төллөх насны 1379.8 мянган хээлтэгч малын </a:t>
            </a:r>
            <a:r>
              <a:rPr lang="en-US" sz="1600" dirty="0">
                <a:latin typeface="Arial" charset="0"/>
                <a:cs typeface="Arial" charset="0"/>
              </a:rPr>
              <a:t>1182.1</a:t>
            </a:r>
            <a:r>
              <a:rPr lang="mn-MN" sz="1600" dirty="0">
                <a:latin typeface="Arial" charset="0"/>
                <a:cs typeface="Arial" charset="0"/>
              </a:rPr>
              <a:t> мянга </a:t>
            </a:r>
            <a:r>
              <a:rPr lang="en-US" sz="1600" dirty="0">
                <a:latin typeface="Arial" charset="0"/>
                <a:cs typeface="Arial" charset="0"/>
              </a:rPr>
              <a:t>(85.7%) </a:t>
            </a:r>
            <a:r>
              <a:rPr lang="mn-MN" sz="1600" dirty="0">
                <a:latin typeface="Arial" charset="0"/>
                <a:cs typeface="Arial" charset="0"/>
              </a:rPr>
              <a:t>нь төллөжээ. Гүүний </a:t>
            </a:r>
            <a:r>
              <a:rPr lang="en-US" sz="1600" dirty="0">
                <a:latin typeface="Arial" charset="0"/>
                <a:cs typeface="Arial" charset="0"/>
              </a:rPr>
              <a:t>66.2%</a:t>
            </a:r>
            <a:r>
              <a:rPr lang="mn-MN" sz="1600" dirty="0">
                <a:latin typeface="Arial" charset="0"/>
                <a:cs typeface="Arial" charset="0"/>
              </a:rPr>
              <a:t>, үнээний </a:t>
            </a:r>
            <a:r>
              <a:rPr lang="en-US" sz="1600" dirty="0">
                <a:latin typeface="Arial" charset="0"/>
                <a:cs typeface="Arial" charset="0"/>
              </a:rPr>
              <a:t>71.2%</a:t>
            </a:r>
            <a:r>
              <a:rPr lang="mn-MN" sz="1600" dirty="0">
                <a:latin typeface="Arial" charset="0"/>
                <a:cs typeface="Arial" charset="0"/>
              </a:rPr>
              <a:t>, ингэний </a:t>
            </a:r>
            <a:r>
              <a:rPr lang="en-US" sz="1600" dirty="0">
                <a:latin typeface="Arial" charset="0"/>
                <a:cs typeface="Arial" charset="0"/>
              </a:rPr>
              <a:t>53.2%</a:t>
            </a:r>
            <a:r>
              <a:rPr lang="mn-MN" sz="1600" dirty="0">
                <a:latin typeface="Arial" charset="0"/>
                <a:cs typeface="Arial" charset="0"/>
              </a:rPr>
              <a:t>, эм хонины </a:t>
            </a:r>
            <a:r>
              <a:rPr lang="en-US" sz="1600" dirty="0">
                <a:latin typeface="Arial" charset="0"/>
                <a:cs typeface="Arial" charset="0"/>
              </a:rPr>
              <a:t>88.3%</a:t>
            </a:r>
            <a:r>
              <a:rPr lang="mn-MN" sz="1600" dirty="0">
                <a:latin typeface="Arial" charset="0"/>
                <a:cs typeface="Arial" charset="0"/>
              </a:rPr>
              <a:t>, эм ямааны </a:t>
            </a:r>
            <a:r>
              <a:rPr lang="en-US" sz="1600" dirty="0">
                <a:latin typeface="Arial" charset="0"/>
                <a:cs typeface="Arial" charset="0"/>
              </a:rPr>
              <a:t>85.9%</a:t>
            </a:r>
            <a:r>
              <a:rPr lang="mn-MN" sz="1600" dirty="0">
                <a:latin typeface="Arial" charset="0"/>
                <a:cs typeface="Arial" charset="0"/>
              </a:rPr>
              <a:t> нь төллөж байна. Төллөлтийн хувь өмнөх оноос </a:t>
            </a:r>
            <a:r>
              <a:rPr lang="en-US" sz="1600" dirty="0">
                <a:latin typeface="Arial" charset="0"/>
                <a:cs typeface="Arial" charset="0"/>
              </a:rPr>
              <a:t>2.3</a:t>
            </a:r>
            <a:r>
              <a:rPr lang="mn-MN" sz="1600" dirty="0">
                <a:latin typeface="Arial" charset="0"/>
                <a:cs typeface="Arial" charset="0"/>
              </a:rPr>
              <a:t> пунктээр өссөн байна. Г</a:t>
            </a:r>
            <a:r>
              <a:rPr lang="en-US" sz="1600" dirty="0" err="1">
                <a:latin typeface="Arial" charset="0"/>
                <a:cs typeface="Arial" charset="0"/>
              </a:rPr>
              <a:t>арсан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төлийн</a:t>
            </a:r>
            <a:r>
              <a:rPr lang="en-US" sz="1600" dirty="0">
                <a:latin typeface="Arial" charset="0"/>
                <a:cs typeface="Arial" charset="0"/>
              </a:rPr>
              <a:t> 98.</a:t>
            </a:r>
            <a:r>
              <a:rPr lang="mn-MN" sz="1600" dirty="0">
                <a:latin typeface="Arial" charset="0"/>
                <a:cs typeface="Arial" charset="0"/>
              </a:rPr>
              <a:t>1</a:t>
            </a:r>
            <a:r>
              <a:rPr lang="en-US" sz="1600" dirty="0">
                <a:latin typeface="Arial" charset="0"/>
                <a:cs typeface="Arial" charset="0"/>
              </a:rPr>
              <a:t>% </a:t>
            </a:r>
            <a:r>
              <a:rPr lang="en-US" sz="1600" dirty="0" err="1">
                <a:latin typeface="Arial" charset="0"/>
                <a:cs typeface="Arial" charset="0"/>
              </a:rPr>
              <a:t>буюу</a:t>
            </a:r>
            <a:r>
              <a:rPr lang="en-US" sz="1600" dirty="0">
                <a:latin typeface="Arial" charset="0"/>
                <a:cs typeface="Arial" charset="0"/>
              </a:rPr>
              <a:t> 865.9 </a:t>
            </a:r>
            <a:r>
              <a:rPr lang="en-US" sz="1600" dirty="0" err="1">
                <a:latin typeface="Arial" charset="0"/>
                <a:cs typeface="Arial" charset="0"/>
              </a:rPr>
              <a:t>мянган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төл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бойжиж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бай</a:t>
            </a:r>
            <a:r>
              <a:rPr lang="mn-MN" sz="1600" dirty="0">
                <a:latin typeface="Arial" charset="0"/>
                <a:cs typeface="Arial" charset="0"/>
              </a:rPr>
              <a:t>на. Төл бойжилтын хувь </a:t>
            </a:r>
            <a:r>
              <a:rPr lang="en-US" sz="1600" dirty="0">
                <a:latin typeface="Arial" charset="0"/>
                <a:cs typeface="Arial" charset="0"/>
              </a:rPr>
              <a:t>3.3</a:t>
            </a:r>
            <a:r>
              <a:rPr lang="mn-MN" sz="1600" dirty="0">
                <a:latin typeface="Arial" charset="0"/>
                <a:cs typeface="Arial" charset="0"/>
              </a:rPr>
              <a:t> пунктээр өссөн байна. 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010400" y="762000"/>
            <a:ext cx="449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mn-MN" sz="1600" b="1">
                <a:latin typeface="Arial" charset="0"/>
                <a:cs typeface="Arial" charset="0"/>
              </a:rPr>
              <a:t>БОЙЖУУЛСАН ТӨЛ</a:t>
            </a:r>
            <a:r>
              <a:rPr lang="mn-MN" sz="1400" b="1">
                <a:latin typeface="Arial" charset="0"/>
                <a:cs typeface="Arial" charset="0"/>
              </a:rPr>
              <a:t>, </a:t>
            </a:r>
            <a:r>
              <a:rPr lang="mn-MN" sz="1400">
                <a:latin typeface="Arial" charset="0"/>
                <a:cs typeface="Arial" charset="0"/>
              </a:rPr>
              <a:t>төрлөөр, аймгийн дүнгээр,</a:t>
            </a:r>
            <a:endParaRPr lang="en-US" sz="1400">
              <a:latin typeface="Arial" charset="0"/>
              <a:cs typeface="Arial" charset="0"/>
            </a:endParaRPr>
          </a:p>
          <a:p>
            <a:pPr eaLnBrk="1" hangingPunct="1"/>
            <a:r>
              <a:rPr lang="mn-MN" sz="1400">
                <a:latin typeface="Arial" charset="0"/>
                <a:cs typeface="Arial" charset="0"/>
              </a:rPr>
              <a:t> </a:t>
            </a:r>
            <a:r>
              <a:rPr lang="en-US" sz="1400">
                <a:latin typeface="Arial" charset="0"/>
                <a:cs typeface="Arial" charset="0"/>
              </a:rPr>
              <a:t>           </a:t>
            </a:r>
            <a:r>
              <a:rPr lang="mn-MN" sz="1400">
                <a:latin typeface="Arial" charset="0"/>
                <a:cs typeface="Arial" charset="0"/>
              </a:rPr>
              <a:t>жил бүрийн эхний </a:t>
            </a:r>
            <a:r>
              <a:rPr lang="en-US" sz="1400">
                <a:latin typeface="Arial" charset="0"/>
                <a:cs typeface="Arial" charset="0"/>
              </a:rPr>
              <a:t>V </a:t>
            </a:r>
            <a:r>
              <a:rPr lang="mn-MN" sz="1400">
                <a:latin typeface="Arial" charset="0"/>
                <a:cs typeface="Arial" charset="0"/>
              </a:rPr>
              <a:t>сард, толгой </a:t>
            </a:r>
            <a:endParaRPr lang="en-US" sz="1400">
              <a:latin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62200" y="762000"/>
          <a:ext cx="2895600" cy="253365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МАЛ ТӨЛЛӨЛТ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10400" y="1371600"/>
          <a:ext cx="4343400" cy="1905001"/>
        </p:xfrm>
        <a:graphic>
          <a:graphicData uri="http://schemas.openxmlformats.org/drawingml/2006/table">
            <a:tbl>
              <a:tblPr/>
              <a:tblGrid>
                <a:gridCol w="837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8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76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1024461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995710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1160139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Унага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27589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34025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Тугал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36904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37402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44327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Ботго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Хурга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555454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547406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629260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Ишиг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403731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381836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451528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" name="Chart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3505200"/>
            <a:ext cx="983297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1219200" y="388938"/>
            <a:ext cx="10134600" cy="461962"/>
          </a:xfrm>
          <a:solidFill>
            <a:srgbClr val="DC7D0F"/>
          </a:solidFill>
        </p:spPr>
        <p:txBody>
          <a:bodyPr rtlCol="0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95400" y="1295400"/>
            <a:ext cx="5105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600" dirty="0">
                <a:latin typeface="Arial" charset="0"/>
                <a:cs typeface="Arial" charset="0"/>
              </a:rPr>
              <a:t>        </a:t>
            </a:r>
            <a:r>
              <a:rPr lang="en-US" sz="1600" dirty="0" err="1">
                <a:latin typeface="Arial" charset="0"/>
                <a:cs typeface="Arial" charset="0"/>
              </a:rPr>
              <a:t>Эхний</a:t>
            </a:r>
            <a:r>
              <a:rPr lang="en-US" sz="1600" dirty="0">
                <a:latin typeface="Arial" charset="0"/>
                <a:cs typeface="Arial" charset="0"/>
              </a:rPr>
              <a:t> 5</a:t>
            </a:r>
            <a:r>
              <a:rPr lang="mn-MN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сард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аймгийн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дүнгээр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mn-MN" sz="1600" dirty="0">
                <a:latin typeface="Arial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cs typeface="Arial" charset="0"/>
              </a:rPr>
              <a:t>9.3 </a:t>
            </a:r>
            <a:r>
              <a:rPr lang="en-US" sz="1600" dirty="0" err="1">
                <a:latin typeface="Arial" charset="0"/>
                <a:cs typeface="Arial" charset="0"/>
              </a:rPr>
              <a:t>мянган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том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мал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зүй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бусаар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хорогдсон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нь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оны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эхний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малын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mn-MN" sz="1600" dirty="0">
                <a:latin typeface="Arial" charset="0"/>
                <a:cs typeface="Arial" charset="0"/>
              </a:rPr>
              <a:t>0.</a:t>
            </a:r>
            <a:r>
              <a:rPr lang="en-US" sz="1600" dirty="0">
                <a:latin typeface="Arial" charset="0"/>
                <a:cs typeface="Arial" charset="0"/>
              </a:rPr>
              <a:t>9%, </a:t>
            </a:r>
            <a:r>
              <a:rPr lang="en-US" sz="1600" dirty="0" err="1">
                <a:latin typeface="Arial" charset="0"/>
                <a:cs typeface="Arial" charset="0"/>
              </a:rPr>
              <a:t>нийт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хорогдолд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өвчний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хорогдол</a:t>
            </a:r>
            <a:r>
              <a:rPr lang="en-US" sz="1600" dirty="0">
                <a:latin typeface="Arial" charset="0"/>
                <a:cs typeface="Arial" charset="0"/>
              </a:rPr>
              <a:t> 2.5%,  </a:t>
            </a:r>
            <a:r>
              <a:rPr lang="mn-MN" sz="1600" dirty="0">
                <a:latin typeface="Arial" charset="0"/>
                <a:cs typeface="Arial" charset="0"/>
              </a:rPr>
              <a:t>хээлтэгч малын хорогдол 1</a:t>
            </a:r>
            <a:r>
              <a:rPr lang="en-US" sz="1600" dirty="0">
                <a:latin typeface="Arial" charset="0"/>
                <a:cs typeface="Arial" charset="0"/>
              </a:rPr>
              <a:t>6.8%</a:t>
            </a:r>
            <a:r>
              <a:rPr lang="mn-MN" sz="1600" dirty="0">
                <a:latin typeface="Arial" charset="0"/>
                <a:cs typeface="Arial" charset="0"/>
              </a:rPr>
              <a:t>, </a:t>
            </a:r>
            <a:r>
              <a:rPr lang="en-US" sz="1600" dirty="0" err="1">
                <a:latin typeface="Arial" charset="0"/>
                <a:cs typeface="Arial" charset="0"/>
              </a:rPr>
              <a:t>бог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малын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хорогдол</a:t>
            </a:r>
            <a:r>
              <a:rPr lang="en-US" sz="1600" dirty="0">
                <a:latin typeface="Arial" charset="0"/>
                <a:cs typeface="Arial" charset="0"/>
              </a:rPr>
              <a:t> 90.3%-</a:t>
            </a:r>
            <a:r>
              <a:rPr lang="mn-MN" sz="1600" dirty="0">
                <a:latin typeface="Arial" charset="0"/>
                <a:cs typeface="Arial" charset="0"/>
              </a:rPr>
              <a:t>ийг тус тус </a:t>
            </a:r>
            <a:r>
              <a:rPr lang="en-US" sz="1600" dirty="0" err="1">
                <a:latin typeface="Arial" charset="0"/>
                <a:cs typeface="Arial" charset="0"/>
              </a:rPr>
              <a:t>эзэлж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байна</a:t>
            </a:r>
            <a:r>
              <a:rPr lang="en-US" sz="1600" dirty="0">
                <a:latin typeface="Arial" charset="0"/>
                <a:cs typeface="Arial" charset="0"/>
              </a:rPr>
              <a:t>. </a:t>
            </a:r>
            <a:r>
              <a:rPr lang="en-US" sz="1600" dirty="0" err="1">
                <a:latin typeface="Arial" charset="0"/>
                <a:cs typeface="Arial" charset="0"/>
              </a:rPr>
              <a:t>Том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малын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зүй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бусын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хорогдлыг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өнгөрсөн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оны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мөн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үетэй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харьцуулахад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mn-MN" sz="1600" dirty="0">
                <a:latin typeface="Arial" charset="0"/>
                <a:cs typeface="Arial" charset="0"/>
              </a:rPr>
              <a:t>91</a:t>
            </a:r>
            <a:r>
              <a:rPr lang="en-US" sz="1600" dirty="0">
                <a:latin typeface="Arial" charset="0"/>
                <a:cs typeface="Arial" charset="0"/>
              </a:rPr>
              <a:t>.</a:t>
            </a:r>
            <a:r>
              <a:rPr lang="mn-MN" sz="1600" dirty="0">
                <a:latin typeface="Arial" charset="0"/>
                <a:cs typeface="Arial" charset="0"/>
              </a:rPr>
              <a:t>9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мянгаар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буюу</a:t>
            </a:r>
            <a:r>
              <a:rPr lang="en-US" sz="1600" dirty="0">
                <a:latin typeface="Arial" charset="0"/>
                <a:cs typeface="Arial" charset="0"/>
              </a:rPr>
              <a:t> 4.</a:t>
            </a:r>
            <a:r>
              <a:rPr lang="mn-MN" sz="1600" dirty="0">
                <a:latin typeface="Arial" charset="0"/>
                <a:cs typeface="Arial" charset="0"/>
              </a:rPr>
              <a:t>1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дахин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mn-MN" sz="1600" dirty="0">
                <a:latin typeface="Arial" charset="0"/>
                <a:cs typeface="Arial" charset="0"/>
              </a:rPr>
              <a:t>буурсан байна. </a:t>
            </a:r>
            <a:endParaRPr lang="en-US" sz="1600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990600"/>
          <a:ext cx="3124200" cy="3048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ТОМ МАЛЫН ЗҮЙ БУС ХОРОГДОЛ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629400" y="9144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mn-MN" sz="1400" b="1">
                <a:latin typeface="Arial" charset="0"/>
                <a:cs typeface="Arial" charset="0"/>
              </a:rPr>
              <a:t>ЗҮЙ БУСААР ХОРОГДСОН ТОМ МАЛ</a:t>
            </a:r>
            <a:r>
              <a:rPr lang="mn-MN" sz="1400">
                <a:latin typeface="Arial" charset="0"/>
                <a:cs typeface="Arial" charset="0"/>
              </a:rPr>
              <a:t>, төрлөөр, аймгийн дүнгээр, жил бүрийн эхний </a:t>
            </a:r>
            <a:r>
              <a:rPr lang="en-US" sz="1400">
                <a:latin typeface="Arial" charset="0"/>
                <a:cs typeface="Arial" charset="0"/>
              </a:rPr>
              <a:t>V </a:t>
            </a:r>
            <a:r>
              <a:rPr lang="mn-MN" sz="1400">
                <a:latin typeface="Arial" charset="0"/>
                <a:cs typeface="Arial" charset="0"/>
              </a:rPr>
              <a:t>сард, толгой</a:t>
            </a:r>
            <a:endParaRPr lang="en-US" sz="1400">
              <a:latin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29400" y="1447800"/>
          <a:ext cx="4724400" cy="1676401"/>
        </p:xfrm>
        <a:graphic>
          <a:graphicData uri="http://schemas.openxmlformats.org/drawingml/2006/table">
            <a:tbl>
              <a:tblPr/>
              <a:tblGrid>
                <a:gridCol w="899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5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121175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29291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Адуу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Үхэр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7389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1854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Тэмээ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51379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15365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Ямаа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11098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Chart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3962400"/>
            <a:ext cx="10052050" cy="22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0506816"/>
              </p:ext>
            </p:extLst>
          </p:nvPr>
        </p:nvGraphicFramePr>
        <p:xfrm>
          <a:off x="1219200" y="1371601"/>
          <a:ext cx="10744201" cy="4876799"/>
        </p:xfrm>
        <a:graphic>
          <a:graphicData uri="http://schemas.openxmlformats.org/drawingml/2006/table">
            <a:tbl>
              <a:tblPr/>
              <a:tblGrid>
                <a:gridCol w="3520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3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7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7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8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06071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2014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2015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2016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2017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2017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2016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8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03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685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681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624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505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latin typeface="Arial"/>
                        </a:rPr>
                        <a:t>8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0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.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266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4 </a:t>
                      </a:r>
                      <a:r>
                        <a:rPr lang="mn-MN" sz="1800" b="0" i="0" u="none" strike="noStrike" baseline="0" dirty="0" smtClean="0">
                          <a:latin typeface="Arial"/>
                        </a:rPr>
                        <a:t>дүгээр 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1270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1304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1564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1301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83.8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159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240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399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254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63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.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1926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71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65.1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=""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9100" y="1733550"/>
            <a:ext cx="190500" cy="171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60C0CC9-77C9-4D11-9C2F-903EDF477596}"/>
              </a:ext>
            </a:extLst>
          </p:cNvPr>
          <p:cNvCxnSpPr/>
          <p:nvPr/>
        </p:nvCxnSpPr>
        <p:spPr>
          <a:xfrm>
            <a:off x="10972800" y="18288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219201"/>
          <a:ext cx="10744201" cy="4876797"/>
        </p:xfrm>
        <a:graphic>
          <a:graphicData uri="http://schemas.openxmlformats.org/drawingml/2006/table">
            <a:tbl>
              <a:tblPr/>
              <a:tblGrid>
                <a:gridCol w="3620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0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9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3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9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82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26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979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2014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2015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2016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2017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2017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2016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I-V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70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979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Аж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4478.9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5278.9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5529.9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5218.6</a:t>
                      </a:r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94.3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1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979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-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1601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1957.2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2703.3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2423.9 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89.7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9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3877.9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3308.2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2826.6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2794.7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98.9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=""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734800" y="1371600"/>
            <a:ext cx="457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0C0CC9-77C9-4D11-9C2F-903EDF477596}"/>
              </a:ext>
            </a:extLst>
          </p:cNvPr>
          <p:cNvCxnSpPr/>
          <p:nvPr/>
        </p:nvCxnSpPr>
        <p:spPr>
          <a:xfrm>
            <a:off x="10896600" y="1447800"/>
            <a:ext cx="6858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63246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1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Урьдчилсан гүйцэтгэл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4953000"/>
            <a:ext cx="2174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/>
              <a:t>Бүртгэлтэй</a:t>
            </a:r>
            <a:r>
              <a:rPr lang="en-US" sz="1200" dirty="0" smtClean="0"/>
              <a:t> </a:t>
            </a:r>
            <a:r>
              <a:rPr lang="en-US" sz="1200" dirty="0" err="1" smtClean="0"/>
              <a:t>ажилгүйчүүдийг</a:t>
            </a:r>
            <a:r>
              <a:rPr lang="en-US" sz="1200" dirty="0" smtClean="0"/>
              <a:t> </a:t>
            </a:r>
            <a:r>
              <a:rPr lang="en-US" sz="1200" dirty="0" err="1" smtClean="0"/>
              <a:t>насны</a:t>
            </a:r>
            <a:r>
              <a:rPr lang="en-US" sz="1200" dirty="0" smtClean="0"/>
              <a:t> </a:t>
            </a:r>
            <a:r>
              <a:rPr lang="en-US" sz="1200" dirty="0" err="1" smtClean="0"/>
              <a:t>бүлгээр</a:t>
            </a:r>
            <a:r>
              <a:rPr lang="en-US" sz="1200" dirty="0" smtClean="0"/>
              <a:t> </a:t>
            </a:r>
            <a:r>
              <a:rPr lang="en-US" sz="1200" dirty="0" err="1" smtClean="0"/>
              <a:t>авч</a:t>
            </a:r>
            <a:r>
              <a:rPr lang="en-US" sz="1200" dirty="0" smtClean="0"/>
              <a:t> </a:t>
            </a:r>
            <a:r>
              <a:rPr lang="en-US" sz="1200" dirty="0" err="1" smtClean="0"/>
              <a:t>үзвэл</a:t>
            </a:r>
            <a:r>
              <a:rPr lang="en-US" sz="1200" dirty="0" smtClean="0"/>
              <a:t> </a:t>
            </a:r>
            <a:r>
              <a:rPr lang="mn-MN" sz="1200" dirty="0" smtClean="0"/>
              <a:t>16.4</a:t>
            </a:r>
            <a:r>
              <a:rPr lang="en-US" sz="1200" dirty="0" smtClean="0"/>
              <a:t>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15-24 </a:t>
            </a:r>
            <a:r>
              <a:rPr lang="en-US" sz="1200" dirty="0" err="1" smtClean="0"/>
              <a:t>нас</a:t>
            </a:r>
            <a:r>
              <a:rPr lang="mn-MN" sz="1200" dirty="0" smtClean="0"/>
              <a:t>, 33.3</a:t>
            </a:r>
            <a:r>
              <a:rPr lang="en-US" sz="1200" dirty="0" smtClean="0"/>
              <a:t>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mn-MN" sz="1200" dirty="0" smtClean="0"/>
              <a:t>  </a:t>
            </a:r>
            <a:r>
              <a:rPr lang="en-US" sz="1200" dirty="0" smtClean="0"/>
              <a:t> 25-34 </a:t>
            </a:r>
            <a:r>
              <a:rPr lang="en-US" sz="1200" dirty="0" err="1" smtClean="0"/>
              <a:t>нас</a:t>
            </a:r>
            <a:r>
              <a:rPr lang="en-US" sz="1200" dirty="0" smtClean="0"/>
              <a:t>, 2</a:t>
            </a:r>
            <a:r>
              <a:rPr lang="mn-MN" sz="1200" dirty="0" smtClean="0"/>
              <a:t>6</a:t>
            </a:r>
            <a:r>
              <a:rPr lang="en-US" sz="1200" dirty="0" smtClean="0"/>
              <a:t>.</a:t>
            </a:r>
            <a:r>
              <a:rPr lang="mn-MN" sz="1200" dirty="0" smtClean="0"/>
              <a:t>3</a:t>
            </a:r>
            <a:r>
              <a:rPr lang="en-US" sz="1200" dirty="0" smtClean="0"/>
              <a:t>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35-44 </a:t>
            </a:r>
            <a:r>
              <a:rPr lang="en-US" sz="1200" dirty="0" err="1" smtClean="0"/>
              <a:t>нас</a:t>
            </a:r>
            <a:r>
              <a:rPr lang="en-US" sz="1200" dirty="0" smtClean="0"/>
              <a:t>, </a:t>
            </a:r>
            <a:r>
              <a:rPr lang="mn-MN" sz="1200" dirty="0" smtClean="0"/>
              <a:t>18.8</a:t>
            </a:r>
            <a:r>
              <a:rPr lang="en-US" sz="1200" dirty="0" smtClean="0"/>
              <a:t>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45-54 </a:t>
            </a:r>
            <a:r>
              <a:rPr lang="en-US" sz="1200" dirty="0" err="1" smtClean="0"/>
              <a:t>нас</a:t>
            </a:r>
            <a:r>
              <a:rPr lang="en-US" sz="1200" dirty="0" smtClean="0"/>
              <a:t>, </a:t>
            </a:r>
            <a:r>
              <a:rPr lang="mn-MN" sz="1200" dirty="0" smtClean="0"/>
              <a:t>4.2</a:t>
            </a:r>
            <a:r>
              <a:rPr lang="en-US" sz="1200" dirty="0" smtClean="0"/>
              <a:t>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55-59 </a:t>
            </a:r>
            <a:r>
              <a:rPr lang="en-US" sz="1200" dirty="0" err="1" smtClean="0"/>
              <a:t>нас</a:t>
            </a:r>
            <a:r>
              <a:rPr lang="en-US" sz="1200" dirty="0" smtClean="0"/>
              <a:t>, </a:t>
            </a:r>
            <a:r>
              <a:rPr lang="mn-MN" sz="1200" dirty="0" smtClean="0"/>
              <a:t>1.0</a:t>
            </a:r>
            <a:r>
              <a:rPr lang="en-US" sz="1200" dirty="0" smtClean="0"/>
              <a:t>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60 </a:t>
            </a:r>
            <a:r>
              <a:rPr lang="en-US" sz="1200" dirty="0" err="1" smtClean="0"/>
              <a:t>дээш</a:t>
            </a:r>
            <a:r>
              <a:rPr lang="en-US" sz="1200" dirty="0" smtClean="0"/>
              <a:t> </a:t>
            </a:r>
            <a:r>
              <a:rPr lang="en-US" sz="1200" dirty="0" err="1" smtClean="0"/>
              <a:t>насны</a:t>
            </a:r>
            <a:r>
              <a:rPr lang="en-US" sz="1200" dirty="0" smtClean="0"/>
              <a:t> </a:t>
            </a:r>
            <a:r>
              <a:rPr lang="en-US" sz="1200" dirty="0" err="1" smtClean="0"/>
              <a:t>ажилгүйчүүд</a:t>
            </a:r>
            <a:r>
              <a:rPr lang="en-US" sz="1200" dirty="0" smtClean="0"/>
              <a:t> </a:t>
            </a:r>
            <a:r>
              <a:rPr lang="en-US" sz="1200" dirty="0" err="1" smtClean="0"/>
              <a:t>байна</a:t>
            </a:r>
            <a:r>
              <a:rPr lang="en-US" sz="1200" dirty="0" smtClean="0"/>
              <a:t>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1564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1301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351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510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907" y="35814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653534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төгрө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г</a:t>
            </a:r>
            <a:endParaRPr kumimoji="0" lang="mn-M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70044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3944781"/>
            <a:ext cx="4800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сард 10.0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тэтгэвэр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тэтгэмж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олгож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6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шимтгэлийн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орлогыг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төвлөрүүл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байна.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100156"/>
            <a:ext cx="5105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сард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10501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хамрагдсаны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8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48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төсөвт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байгууллаг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ААНэгж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даатгуулагч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2153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иргэн буюу 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0.5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сайн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дурын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хамрагдсан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371600" y="1371601"/>
          <a:ext cx="4648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4328664" cy="25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71600" y="73047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1199095"/>
            <a:ext cx="533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сангийн үйл ажиллагааны эхний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сарын мэдээгээр халамжийн тэтгэвэр 1746 хүнд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1140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сая төгрөг, нөхцөлд мөнгөн тэтгэмж 9703 хүнд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1634.8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сая төгрөг, нийгмийн халамжийн үйлчилгээ болон хөнгөлөлт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5629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хүнд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542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сая төгрөг нийт 17078 хүнд 3317.8 сая төгрөгийн тэтгэвэр, тэтгэмж, хөнгөлөлтийг үзүүлсэн байна.</a:t>
            </a:r>
            <a:endParaRPr kumimoji="0" lang="mn-MN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371600" y="1524000"/>
          <a:ext cx="4701935" cy="280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78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19399" y="4724400"/>
            <a:ext cx="28164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7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оны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 сард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02 эх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амаржиж,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 505 хүүхэд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төрүүлсэн нь өмнөх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оноос амаржсан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эх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120 (19.3%)-оор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,  хүүхэд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119 (19.1%)-өөр буурчээ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116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133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677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622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502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аймгийн хэмжээгээр 2017 оны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сард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болж, өмнөх оноос 4 (30.8%)-өөр, 5 хүртэлх насны хүүхдийн эндэгдэл 10 болж, өмнөх оноос 4 (28.6%)-өөр буурчээ.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V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0045680"/>
              </p:ext>
            </p:extLst>
          </p:nvPr>
        </p:nvGraphicFramePr>
        <p:xfrm>
          <a:off x="1295400" y="1300162"/>
          <a:ext cx="5105400" cy="24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2245837"/>
              </p:ext>
            </p:extLst>
          </p:nvPr>
        </p:nvGraphicFramePr>
        <p:xfrm>
          <a:off x="6553200" y="1190410"/>
          <a:ext cx="5181600" cy="254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2889666"/>
              </p:ext>
            </p:extLst>
          </p:nvPr>
        </p:nvGraphicFramePr>
        <p:xfrm>
          <a:off x="1295400" y="3810000"/>
          <a:ext cx="10439400" cy="246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0678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113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109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71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Аймгийн хэмжээгээр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71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гэмт хэрэг бүртгэгдсэнээс 29.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хувийг иргэдийн эрх чөлөө эрүүл мэндийн эсрэг гэмт хэрэг, 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6.6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хувь нь бусдын өмчлөлийн эсрэг гэмт хэрэг эзэлж, өнгөрсөн оны мөн үеэс гэмт хэргийн тоо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38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-аар буурсан байна.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699" y="3640931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9" name="Chart 18"/>
          <p:cNvGraphicFramePr/>
          <p:nvPr/>
        </p:nvGraphicFramePr>
        <p:xfrm>
          <a:off x="64008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248400" y="4114800"/>
          <a:ext cx="523398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1242</Words>
  <Application>Microsoft Office PowerPoint</Application>
  <PresentationFormat>Custom</PresentationFormat>
  <Paragraphs>305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ЭДИЙН ЗАСГИЙН ҮЗҮҮЛЭЛТ- Хөдөө аж ахуй</vt:lpstr>
      <vt:lpstr>ЭДИЙН ЗАСГИЙН ҮЗҮҮЛЭЛТ- Хөдөө аж ахуй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unurbat</cp:lastModifiedBy>
  <cp:revision>577</cp:revision>
  <cp:lastPrinted>2016-10-18T07:11:49Z</cp:lastPrinted>
  <dcterms:created xsi:type="dcterms:W3CDTF">2016-10-10T07:15:58Z</dcterms:created>
  <dcterms:modified xsi:type="dcterms:W3CDTF">2017-06-09T08:20:49Z</dcterms:modified>
</cp:coreProperties>
</file>