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0" r:id="rId3"/>
    <p:sldId id="259" r:id="rId4"/>
    <p:sldId id="264" r:id="rId5"/>
    <p:sldId id="263" r:id="rId6"/>
    <p:sldId id="294" r:id="rId7"/>
    <p:sldId id="282" r:id="rId8"/>
    <p:sldId id="261" r:id="rId9"/>
    <p:sldId id="296" r:id="rId10"/>
    <p:sldId id="285" r:id="rId11"/>
    <p:sldId id="267" r:id="rId12"/>
    <p:sldId id="293" r:id="rId13"/>
    <p:sldId id="292" r:id="rId14"/>
    <p:sldId id="271" r:id="rId15"/>
    <p:sldId id="284" r:id="rId16"/>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269"/>
    <a:srgbClr val="DC7D0F"/>
    <a:srgbClr val="558237"/>
    <a:srgbClr val="0A2882"/>
    <a:srgbClr val="0A288C"/>
    <a:srgbClr val="0A2878"/>
    <a:srgbClr val="192887"/>
    <a:srgbClr val="FFCC00"/>
    <a:srgbClr val="0033CC"/>
    <a:srgbClr val="54823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716" y="-73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d.disk\documents\t.medee\2017%20on\2017.04\uliral%202017.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khagvasuren_t\Documents\grafik%2020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AY%20taniltsuulah%20medee%202016%20on\Aj%20infografik%202016%20-%20Cop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disk\documents\t.medee\2017%20on\2017.04\uliral%202017.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016.11.04%20sainaa\SARiin%20medee\2016.10%20sar%20Ervvl%20mend%20taniltsuulga\3%20sar%20taniltsuulga\3%20sar%20taniltsuulg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016.11.04%20sainaa\SARiin%20medee\2016.10%20sar%20Ervvl%20mend%20taniltsuulga\3%20sar%20taniltsuulga\3%20sar%20taniltsuulg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016.11.04%20sainaa\SARiin%20medee\2016.10%20sar%20Ervvl%20mend%20taniltsuulga\3%20sar%20taniltsuulga\3%20sar%20taniltsuulga.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D:\D%20DISK\unur\unur%20document\unku%20emhetgel%20medee.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khagvasuren_t\Documents\grafik%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3"/>
  <c:chart>
    <c:plotArea>
      <c:layout/>
      <c:barChart>
        <c:barDir val="col"/>
        <c:grouping val="clustered"/>
        <c:ser>
          <c:idx val="0"/>
          <c:order val="0"/>
          <c:dLbls>
            <c:showVal val="1"/>
          </c:dLbls>
          <c:cat>
            <c:strRef>
              <c:f>Sheet6!$G$5:$K$5</c:f>
              <c:strCache>
                <c:ptCount val="5"/>
                <c:pt idx="0">
                  <c:v>2013 I-IV</c:v>
                </c:pt>
                <c:pt idx="1">
                  <c:v>2014 I-IV</c:v>
                </c:pt>
                <c:pt idx="2">
                  <c:v>2015 I-IV</c:v>
                </c:pt>
                <c:pt idx="3">
                  <c:v>2016 I-IV</c:v>
                </c:pt>
                <c:pt idx="4">
                  <c:v>2017 I-IV</c:v>
                </c:pt>
              </c:strCache>
            </c:strRef>
          </c:cat>
          <c:val>
            <c:numRef>
              <c:f>Sheet6!$G$7:$K$7</c:f>
              <c:numCache>
                <c:formatCode>General</c:formatCode>
                <c:ptCount val="5"/>
                <c:pt idx="0">
                  <c:v>7481.8</c:v>
                </c:pt>
                <c:pt idx="1">
                  <c:v>8430.2999999999811</c:v>
                </c:pt>
                <c:pt idx="2">
                  <c:v>10264.799999999987</c:v>
                </c:pt>
                <c:pt idx="3">
                  <c:v>10975.4</c:v>
                </c:pt>
                <c:pt idx="4">
                  <c:v>12077.6</c:v>
                </c:pt>
              </c:numCache>
            </c:numRef>
          </c:val>
        </c:ser>
        <c:axId val="40758272"/>
        <c:axId val="40846080"/>
      </c:barChart>
      <c:catAx>
        <c:axId val="40758272"/>
        <c:scaling>
          <c:orientation val="minMax"/>
        </c:scaling>
        <c:axPos val="b"/>
        <c:tickLblPos val="nextTo"/>
        <c:crossAx val="40846080"/>
        <c:crosses val="autoZero"/>
        <c:auto val="1"/>
        <c:lblAlgn val="ctr"/>
        <c:lblOffset val="100"/>
      </c:catAx>
      <c:valAx>
        <c:axId val="40846080"/>
        <c:scaling>
          <c:orientation val="minMax"/>
        </c:scaling>
        <c:delete val="1"/>
        <c:axPos val="l"/>
        <c:numFmt formatCode="General" sourceLinked="1"/>
        <c:tickLblPos val="none"/>
        <c:crossAx val="40758272"/>
        <c:crosses val="autoZero"/>
        <c:crossBetween val="between"/>
      </c:valAx>
    </c:plotArea>
    <c:plotVisOnly val="1"/>
  </c:chart>
  <c:txPr>
    <a:bodyPr/>
    <a:lstStyle/>
    <a:p>
      <a:pPr>
        <a:defRPr>
          <a:latin typeface="Arial" pitchFamily="34" charset="0"/>
          <a:cs typeface="Arial"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0">
                <a:latin typeface="Arial" pitchFamily="34" charset="0"/>
                <a:cs typeface="Arial" pitchFamily="34" charset="0"/>
              </a:defRPr>
            </a:pPr>
            <a:r>
              <a:rPr lang="mn-MN" sz="1800" dirty="0" smtClean="0"/>
              <a:t>ХОРОГДСОН ТОМ МАЛ, ЭХНИЙ 4 САР, ТОЛГОЙ</a:t>
            </a:r>
            <a:endParaRPr lang="mn-MN" sz="1800" dirty="0"/>
          </a:p>
        </c:rich>
      </c:tx>
      <c:layout/>
    </c:title>
    <c:plotArea>
      <c:layout/>
      <c:lineChart>
        <c:grouping val="standard"/>
        <c:ser>
          <c:idx val="0"/>
          <c:order val="0"/>
          <c:tx>
            <c:v>Хорогдсон том мал, 1 дүгээр улирал, мянган толгой</c:v>
          </c:tx>
          <c:spPr>
            <a:ln>
              <a:solidFill>
                <a:schemeClr val="accent6">
                  <a:lumMod val="75000"/>
                </a:schemeClr>
              </a:solidFill>
            </a:ln>
          </c:spPr>
          <c:marker>
            <c:symbol val="none"/>
          </c:marker>
          <c:dLbls>
            <c:dLbl>
              <c:idx val="0"/>
              <c:layout>
                <c:manualLayout>
                  <c:x val="-4.0160642570281097E-2"/>
                  <c:y val="-4.9019607843137844E-2"/>
                </c:manualLayout>
              </c:layout>
              <c:showVal val="1"/>
            </c:dLbl>
            <c:dLbl>
              <c:idx val="1"/>
              <c:layout>
                <c:manualLayout>
                  <c:x val="-3.2128514056224897E-2"/>
                  <c:y val="-6.8627450980392163E-2"/>
                </c:manualLayout>
              </c:layout>
              <c:showVal val="1"/>
            </c:dLbl>
            <c:dLbl>
              <c:idx val="2"/>
              <c:layout>
                <c:manualLayout>
                  <c:x val="-4.6761356753482738E-2"/>
                  <c:y val="-0.12271789302199294"/>
                </c:manualLayout>
              </c:layout>
              <c:showVal val="1"/>
            </c:dLbl>
            <c:dLbl>
              <c:idx val="3"/>
              <c:layout>
                <c:manualLayout>
                  <c:x val="-2.7790155404564018E-2"/>
                  <c:y val="-5.2985343124244327E-2"/>
                </c:manualLayout>
              </c:layout>
              <c:showVal val="1"/>
            </c:dLbl>
            <c:dLbl>
              <c:idx val="4"/>
              <c:layout>
                <c:manualLayout>
                  <c:x val="-5.3547523427041523E-3"/>
                  <c:y val="-1.4705882352941086E-2"/>
                </c:manualLayout>
              </c:layout>
              <c:showVal val="1"/>
            </c:dLbl>
            <c:txPr>
              <a:bodyPr/>
              <a:lstStyle/>
              <a:p>
                <a:pPr>
                  <a:defRPr sz="1400">
                    <a:latin typeface="Arial" pitchFamily="34" charset="0"/>
                    <a:cs typeface="Arial" pitchFamily="34" charset="0"/>
                  </a:defRPr>
                </a:pPr>
                <a:endParaRPr lang="en-US"/>
              </a:p>
            </c:txPr>
            <c:showVal val="1"/>
          </c:dLbls>
          <c:cat>
            <c:numRef>
              <c:f>Sheet3!$D$18:$D$22</c:f>
              <c:numCache>
                <c:formatCode>General</c:formatCode>
                <c:ptCount val="5"/>
                <c:pt idx="0">
                  <c:v>2013</c:v>
                </c:pt>
                <c:pt idx="1">
                  <c:v>2014</c:v>
                </c:pt>
                <c:pt idx="2">
                  <c:v>2015</c:v>
                </c:pt>
                <c:pt idx="3">
                  <c:v>2016</c:v>
                </c:pt>
                <c:pt idx="4">
                  <c:v>2017</c:v>
                </c:pt>
              </c:numCache>
            </c:numRef>
          </c:cat>
          <c:val>
            <c:numRef>
              <c:f>Sheet3!$E$18:$E$22</c:f>
              <c:numCache>
                <c:formatCode>General</c:formatCode>
                <c:ptCount val="5"/>
                <c:pt idx="0">
                  <c:v>38715</c:v>
                </c:pt>
                <c:pt idx="1">
                  <c:v>17065</c:v>
                </c:pt>
                <c:pt idx="2">
                  <c:v>4605</c:v>
                </c:pt>
                <c:pt idx="3">
                  <c:v>114354</c:v>
                </c:pt>
                <c:pt idx="4">
                  <c:v>24660</c:v>
                </c:pt>
              </c:numCache>
            </c:numRef>
          </c:val>
        </c:ser>
        <c:dLbls>
          <c:showVal val="1"/>
        </c:dLbls>
        <c:marker val="1"/>
        <c:axId val="58602240"/>
        <c:axId val="58607872"/>
      </c:lineChart>
      <c:catAx>
        <c:axId val="58602240"/>
        <c:scaling>
          <c:orientation val="minMax"/>
        </c:scaling>
        <c:axPos val="b"/>
        <c:numFmt formatCode="General" sourceLinked="1"/>
        <c:majorTickMark val="none"/>
        <c:tickLblPos val="nextTo"/>
        <c:txPr>
          <a:bodyPr/>
          <a:lstStyle/>
          <a:p>
            <a:pPr>
              <a:defRPr sz="1400">
                <a:latin typeface="Arial" pitchFamily="34" charset="0"/>
                <a:cs typeface="Arial" pitchFamily="34" charset="0"/>
              </a:defRPr>
            </a:pPr>
            <a:endParaRPr lang="en-US"/>
          </a:p>
        </c:txPr>
        <c:crossAx val="58607872"/>
        <c:crosses val="autoZero"/>
        <c:auto val="1"/>
        <c:lblAlgn val="ctr"/>
        <c:lblOffset val="100"/>
      </c:catAx>
      <c:valAx>
        <c:axId val="58607872"/>
        <c:scaling>
          <c:orientation val="minMax"/>
        </c:scaling>
        <c:delete val="1"/>
        <c:axPos val="l"/>
        <c:numFmt formatCode="General" sourceLinked="1"/>
        <c:majorTickMark val="none"/>
        <c:tickLblPos val="none"/>
        <c:crossAx val="58602240"/>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800"/>
            </a:pPr>
            <a:r>
              <a:rPr lang="mn-MN" sz="1800"/>
              <a:t>АЖ ҮЙЛДВЭРИЙН САЛБАРЫН НИЙТ БҮТЭЭГДЭХҮҮН /оноор , хувиар/</a:t>
            </a:r>
            <a:endParaRPr lang="en-US" sz="1800"/>
          </a:p>
        </c:rich>
      </c:tx>
      <c:layout>
        <c:manualLayout>
          <c:xMode val="edge"/>
          <c:yMode val="edge"/>
          <c:x val="0.16020552804230509"/>
          <c:y val="8.5624461897452035E-3"/>
        </c:manualLayout>
      </c:layout>
      <c:overlay val="1"/>
    </c:title>
    <c:plotArea>
      <c:layout/>
      <c:barChart>
        <c:barDir val="col"/>
        <c:grouping val="stacked"/>
        <c:ser>
          <c:idx val="0"/>
          <c:order val="0"/>
          <c:tx>
            <c:strRef>
              <c:f>Sheet1!$A$53</c:f>
              <c:strCache>
                <c:ptCount val="1"/>
                <c:pt idx="0">
                  <c:v>Боловсруулах үйлдвэр</c:v>
                </c:pt>
              </c:strCache>
            </c:strRef>
          </c:tx>
          <c:cat>
            <c:strRef>
              <c:f>Sheet1!$B$30:$F$31</c:f>
              <c:strCache>
                <c:ptCount val="5"/>
                <c:pt idx="0">
                  <c:v>2013</c:v>
                </c:pt>
                <c:pt idx="1">
                  <c:v>2014</c:v>
                </c:pt>
                <c:pt idx="2">
                  <c:v>2015</c:v>
                </c:pt>
                <c:pt idx="3">
                  <c:v>2016</c:v>
                </c:pt>
                <c:pt idx="4">
                  <c:v>2017</c:v>
                </c:pt>
              </c:strCache>
            </c:strRef>
          </c:cat>
          <c:val>
            <c:numRef>
              <c:f>Sheet1!$B$33:$F$33</c:f>
              <c:numCache>
                <c:formatCode>0.0</c:formatCode>
                <c:ptCount val="5"/>
                <c:pt idx="0">
                  <c:v>18.3</c:v>
                </c:pt>
                <c:pt idx="1">
                  <c:v>26.7</c:v>
                </c:pt>
                <c:pt idx="2">
                  <c:v>35.9</c:v>
                </c:pt>
                <c:pt idx="3">
                  <c:v>44.6</c:v>
                </c:pt>
                <c:pt idx="4" formatCode="General">
                  <c:v>44.7</c:v>
                </c:pt>
              </c:numCache>
            </c:numRef>
          </c:val>
        </c:ser>
        <c:ser>
          <c:idx val="1"/>
          <c:order val="1"/>
          <c:tx>
            <c:strRef>
              <c:f>Sheet1!$A$54</c:f>
              <c:strCache>
                <c:ptCount val="1"/>
                <c:pt idx="0">
                  <c:v>Цахилгаан, дулааны эрчим хүч үйлдвэрлэл, усан хангамж </c:v>
                </c:pt>
              </c:strCache>
            </c:strRef>
          </c:tx>
          <c:cat>
            <c:strRef>
              <c:f>Sheet1!$B$30:$F$31</c:f>
              <c:strCache>
                <c:ptCount val="5"/>
                <c:pt idx="0">
                  <c:v>2013</c:v>
                </c:pt>
                <c:pt idx="1">
                  <c:v>2014</c:v>
                </c:pt>
                <c:pt idx="2">
                  <c:v>2015</c:v>
                </c:pt>
                <c:pt idx="3">
                  <c:v>2016</c:v>
                </c:pt>
                <c:pt idx="4">
                  <c:v>2017</c:v>
                </c:pt>
              </c:strCache>
            </c:strRef>
          </c:cat>
          <c:val>
            <c:numRef>
              <c:f>Sheet1!$B$34:$F$34</c:f>
              <c:numCache>
                <c:formatCode>0.0</c:formatCode>
                <c:ptCount val="5"/>
                <c:pt idx="0" formatCode="General">
                  <c:v>81.7</c:v>
                </c:pt>
                <c:pt idx="1">
                  <c:v>73.3</c:v>
                </c:pt>
                <c:pt idx="2">
                  <c:v>64.099999999999994</c:v>
                </c:pt>
                <c:pt idx="3">
                  <c:v>55.4</c:v>
                </c:pt>
                <c:pt idx="4" formatCode="General">
                  <c:v>55.3</c:v>
                </c:pt>
              </c:numCache>
            </c:numRef>
          </c:val>
        </c:ser>
        <c:dLbls>
          <c:showVal val="1"/>
        </c:dLbls>
        <c:gapWidth val="75"/>
        <c:overlap val="100"/>
        <c:axId val="58333440"/>
        <c:axId val="58339328"/>
      </c:barChart>
      <c:catAx>
        <c:axId val="58333440"/>
        <c:scaling>
          <c:orientation val="minMax"/>
        </c:scaling>
        <c:axPos val="b"/>
        <c:majorTickMark val="none"/>
        <c:tickLblPos val="nextTo"/>
        <c:crossAx val="58339328"/>
        <c:crosses val="autoZero"/>
        <c:auto val="1"/>
        <c:lblAlgn val="ctr"/>
        <c:lblOffset val="100"/>
      </c:catAx>
      <c:valAx>
        <c:axId val="58339328"/>
        <c:scaling>
          <c:orientation val="minMax"/>
        </c:scaling>
        <c:axPos val="l"/>
        <c:numFmt formatCode="0.0" sourceLinked="1"/>
        <c:majorTickMark val="none"/>
        <c:tickLblPos val="nextTo"/>
        <c:crossAx val="58333440"/>
        <c:crosses val="autoZero"/>
        <c:crossBetween val="between"/>
      </c:valAx>
    </c:plotArea>
    <c:legend>
      <c:legendPos val="b"/>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3"/>
  <c:chart>
    <c:plotArea>
      <c:layout/>
      <c:barChart>
        <c:barDir val="col"/>
        <c:grouping val="clustered"/>
        <c:ser>
          <c:idx val="0"/>
          <c:order val="0"/>
          <c:dLbls>
            <c:showVal val="1"/>
          </c:dLbls>
          <c:cat>
            <c:strRef>
              <c:f>Sheet10!$L$27:$P$27</c:f>
              <c:strCache>
                <c:ptCount val="5"/>
                <c:pt idx="0">
                  <c:v>2013 I-IV</c:v>
                </c:pt>
                <c:pt idx="1">
                  <c:v>2014 I-IV</c:v>
                </c:pt>
                <c:pt idx="2">
                  <c:v>2015 I-IV</c:v>
                </c:pt>
                <c:pt idx="3">
                  <c:v>2016 I-IV</c:v>
                </c:pt>
                <c:pt idx="4">
                  <c:v>2017 I-IV</c:v>
                </c:pt>
              </c:strCache>
            </c:strRef>
          </c:cat>
          <c:val>
            <c:numRef>
              <c:f>Sheet10!$L$28:$P$28</c:f>
              <c:numCache>
                <c:formatCode>0.0</c:formatCode>
                <c:ptCount val="5"/>
                <c:pt idx="0">
                  <c:v>1441.2</c:v>
                </c:pt>
                <c:pt idx="1">
                  <c:v>2291.4</c:v>
                </c:pt>
                <c:pt idx="2">
                  <c:v>2758.1</c:v>
                </c:pt>
                <c:pt idx="3">
                  <c:v>2696.5</c:v>
                </c:pt>
                <c:pt idx="4">
                  <c:v>2726.7</c:v>
                </c:pt>
              </c:numCache>
            </c:numRef>
          </c:val>
        </c:ser>
        <c:axId val="40616704"/>
        <c:axId val="40618240"/>
      </c:barChart>
      <c:catAx>
        <c:axId val="40616704"/>
        <c:scaling>
          <c:orientation val="minMax"/>
        </c:scaling>
        <c:axPos val="b"/>
        <c:tickLblPos val="nextTo"/>
        <c:crossAx val="40618240"/>
        <c:crosses val="autoZero"/>
        <c:auto val="1"/>
        <c:lblAlgn val="ctr"/>
        <c:lblOffset val="100"/>
      </c:catAx>
      <c:valAx>
        <c:axId val="40618240"/>
        <c:scaling>
          <c:orientation val="minMax"/>
        </c:scaling>
        <c:delete val="1"/>
        <c:axPos val="l"/>
        <c:numFmt formatCode="0.0" sourceLinked="1"/>
        <c:tickLblPos val="none"/>
        <c:crossAx val="4061670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latin typeface="Arial" pitchFamily="34" charset="0"/>
                <a:cs typeface="Arial" pitchFamily="34" charset="0"/>
              </a:defRPr>
            </a:pPr>
            <a:r>
              <a:rPr lang="mn-MN" sz="1200">
                <a:latin typeface="Arial" pitchFamily="34" charset="0"/>
                <a:cs typeface="Arial" pitchFamily="34" charset="0"/>
              </a:rPr>
              <a:t>АМЬД</a:t>
            </a:r>
            <a:r>
              <a:rPr lang="mn-MN" sz="1200" baseline="0">
                <a:latin typeface="Arial" pitchFamily="34" charset="0"/>
                <a:cs typeface="Arial" pitchFamily="34" charset="0"/>
              </a:rPr>
              <a:t> ТӨРӨЛТ, </a:t>
            </a:r>
            <a:r>
              <a:rPr lang="mn-MN" sz="1200" b="0" baseline="0">
                <a:latin typeface="Arial" pitchFamily="34" charset="0"/>
                <a:cs typeface="Arial" pitchFamily="34" charset="0"/>
              </a:rPr>
              <a:t>сараар, хүүхэд</a:t>
            </a:r>
            <a:endParaRPr lang="en-US" sz="1200">
              <a:latin typeface="Arial" pitchFamily="34" charset="0"/>
              <a:cs typeface="Arial" pitchFamily="34" charset="0"/>
            </a:endParaRPr>
          </a:p>
        </c:rich>
      </c:tx>
      <c:layout/>
    </c:title>
    <c:plotArea>
      <c:layout/>
      <c:lineChart>
        <c:grouping val="standard"/>
        <c:ser>
          <c:idx val="0"/>
          <c:order val="0"/>
          <c:tx>
            <c:strRef>
              <c:f>'2014-2017'!$C$2</c:f>
              <c:strCache>
                <c:ptCount val="1"/>
                <c:pt idx="0">
                  <c:v>2014</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'2014-2017'!$D$2:$O$2</c:f>
              <c:numCache>
                <c:formatCode>General</c:formatCode>
                <c:ptCount val="12"/>
                <c:pt idx="0">
                  <c:v>153</c:v>
                </c:pt>
                <c:pt idx="1">
                  <c:v>136</c:v>
                </c:pt>
                <c:pt idx="2">
                  <c:v>149</c:v>
                </c:pt>
                <c:pt idx="3">
                  <c:v>150</c:v>
                </c:pt>
                <c:pt idx="4">
                  <c:v>97</c:v>
                </c:pt>
                <c:pt idx="5">
                  <c:v>128</c:v>
                </c:pt>
                <c:pt idx="6">
                  <c:v>145</c:v>
                </c:pt>
                <c:pt idx="7">
                  <c:v>141</c:v>
                </c:pt>
                <c:pt idx="8">
                  <c:v>133</c:v>
                </c:pt>
                <c:pt idx="9">
                  <c:v>134</c:v>
                </c:pt>
                <c:pt idx="10">
                  <c:v>148</c:v>
                </c:pt>
                <c:pt idx="11">
                  <c:v>101</c:v>
                </c:pt>
              </c:numCache>
            </c:numRef>
          </c:val>
        </c:ser>
        <c:ser>
          <c:idx val="1"/>
          <c:order val="1"/>
          <c:tx>
            <c:strRef>
              <c:f>'2014-2017'!$C$3</c:f>
              <c:strCache>
                <c:ptCount val="1"/>
                <c:pt idx="0">
                  <c:v>2015</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'2014-2017'!$D$3:$O$3</c:f>
              <c:numCache>
                <c:formatCode>General</c:formatCode>
                <c:ptCount val="12"/>
                <c:pt idx="0">
                  <c:v>144</c:v>
                </c:pt>
                <c:pt idx="1">
                  <c:v>120</c:v>
                </c:pt>
                <c:pt idx="2">
                  <c:v>154</c:v>
                </c:pt>
                <c:pt idx="3">
                  <c:v>145</c:v>
                </c:pt>
                <c:pt idx="4">
                  <c:v>118</c:v>
                </c:pt>
                <c:pt idx="5">
                  <c:v>128</c:v>
                </c:pt>
                <c:pt idx="6">
                  <c:v>146</c:v>
                </c:pt>
                <c:pt idx="7">
                  <c:v>149</c:v>
                </c:pt>
                <c:pt idx="8">
                  <c:v>119</c:v>
                </c:pt>
                <c:pt idx="9">
                  <c:v>113</c:v>
                </c:pt>
                <c:pt idx="10">
                  <c:v>151</c:v>
                </c:pt>
                <c:pt idx="11">
                  <c:v>144</c:v>
                </c:pt>
              </c:numCache>
            </c:numRef>
          </c:val>
        </c:ser>
        <c:ser>
          <c:idx val="2"/>
          <c:order val="2"/>
          <c:tx>
            <c:strRef>
              <c:f>'2014-2017'!$C$4</c:f>
              <c:strCache>
                <c:ptCount val="1"/>
                <c:pt idx="0">
                  <c:v>2016</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'2014-2017'!$D$4:$O$4</c:f>
              <c:numCache>
                <c:formatCode>General</c:formatCode>
                <c:ptCount val="12"/>
                <c:pt idx="0">
                  <c:v>106</c:v>
                </c:pt>
                <c:pt idx="1">
                  <c:v>134</c:v>
                </c:pt>
                <c:pt idx="2">
                  <c:v>133</c:v>
                </c:pt>
                <c:pt idx="3">
                  <c:v>120</c:v>
                </c:pt>
                <c:pt idx="4">
                  <c:v>131</c:v>
                </c:pt>
                <c:pt idx="5">
                  <c:v>120</c:v>
                </c:pt>
                <c:pt idx="6">
                  <c:v>124</c:v>
                </c:pt>
                <c:pt idx="7">
                  <c:v>139</c:v>
                </c:pt>
                <c:pt idx="8">
                  <c:v>117</c:v>
                </c:pt>
                <c:pt idx="9">
                  <c:v>95</c:v>
                </c:pt>
                <c:pt idx="10">
                  <c:v>103</c:v>
                </c:pt>
                <c:pt idx="11">
                  <c:v>99</c:v>
                </c:pt>
              </c:numCache>
            </c:numRef>
          </c:val>
        </c:ser>
        <c:ser>
          <c:idx val="3"/>
          <c:order val="3"/>
          <c:tx>
            <c:strRef>
              <c:f>'2014-2017'!$C$5</c:f>
              <c:strCache>
                <c:ptCount val="1"/>
                <c:pt idx="0">
                  <c:v>2017</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'2014-2017'!$D$5:$O$5</c:f>
              <c:numCache>
                <c:formatCode>General</c:formatCode>
                <c:ptCount val="12"/>
                <c:pt idx="0">
                  <c:v>97</c:v>
                </c:pt>
                <c:pt idx="1">
                  <c:v>98</c:v>
                </c:pt>
                <c:pt idx="2">
                  <c:v>113</c:v>
                </c:pt>
                <c:pt idx="3">
                  <c:v>95</c:v>
                </c:pt>
              </c:numCache>
            </c:numRef>
          </c:val>
        </c:ser>
        <c:marker val="1"/>
        <c:axId val="56251904"/>
        <c:axId val="56253440"/>
      </c:lineChart>
      <c:catAx>
        <c:axId val="56251904"/>
        <c:scaling>
          <c:orientation val="minMax"/>
        </c:scaling>
        <c:axPos val="b"/>
        <c:tickLblPos val="nextTo"/>
        <c:txPr>
          <a:bodyPr/>
          <a:lstStyle/>
          <a:p>
            <a:pPr>
              <a:defRPr>
                <a:latin typeface="Arial" pitchFamily="34" charset="0"/>
                <a:cs typeface="Arial" pitchFamily="34" charset="0"/>
              </a:defRPr>
            </a:pPr>
            <a:endParaRPr lang="en-US"/>
          </a:p>
        </c:txPr>
        <c:crossAx val="56253440"/>
        <c:crosses val="autoZero"/>
        <c:auto val="1"/>
        <c:lblAlgn val="ctr"/>
        <c:lblOffset val="100"/>
      </c:catAx>
      <c:valAx>
        <c:axId val="56253440"/>
        <c:scaling>
          <c:orientation val="minMax"/>
        </c:scaling>
        <c:axPos val="l"/>
        <c:numFmt formatCode="General" sourceLinked="1"/>
        <c:tickLblPos val="nextTo"/>
        <c:spPr>
          <a:ln w="9525">
            <a:noFill/>
          </a:ln>
        </c:spPr>
        <c:txPr>
          <a:bodyPr/>
          <a:lstStyle/>
          <a:p>
            <a:pPr>
              <a:defRPr>
                <a:latin typeface="Arial" pitchFamily="34" charset="0"/>
                <a:cs typeface="Arial" pitchFamily="34" charset="0"/>
              </a:defRPr>
            </a:pPr>
            <a:endParaRPr lang="en-US"/>
          </a:p>
        </c:txPr>
        <c:crossAx val="56251904"/>
        <c:crosses val="autoZero"/>
        <c:crossBetween val="between"/>
      </c:valAx>
    </c:plotArea>
    <c:legend>
      <c:legendPos val="b"/>
      <c:layout/>
      <c:txPr>
        <a:bodyPr/>
        <a:lstStyle/>
        <a:p>
          <a:pPr>
            <a:defRPr>
              <a:latin typeface="Arial" pitchFamily="34" charset="0"/>
              <a:cs typeface="Arial" pitchFamily="34" charset="0"/>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sz="1000" b="1" i="0" baseline="0">
                <a:latin typeface="Arial" pitchFamily="34" charset="0"/>
                <a:cs typeface="Arial" pitchFamily="34" charset="0"/>
              </a:rPr>
              <a:t>НЯЛХСЫН ЭНДЭГДЭЛ, </a:t>
            </a:r>
            <a:r>
              <a:rPr lang="mn-MN" sz="1000" b="0" i="0" baseline="0">
                <a:latin typeface="Arial" pitchFamily="34" charset="0"/>
                <a:cs typeface="Arial" pitchFamily="34" charset="0"/>
              </a:rPr>
              <a:t>сараар, хүүхэд</a:t>
            </a:r>
            <a:endParaRPr lang="en-US" sz="1000" b="1" i="0" baseline="0">
              <a:latin typeface="Arial" pitchFamily="34" charset="0"/>
              <a:cs typeface="Arial" pitchFamily="34" charset="0"/>
            </a:endParaRPr>
          </a:p>
        </c:rich>
      </c:tx>
      <c:layout/>
      <c:overlay val="1"/>
    </c:title>
    <c:plotArea>
      <c:layout>
        <c:manualLayout>
          <c:layoutTarget val="inner"/>
          <c:xMode val="edge"/>
          <c:yMode val="edge"/>
          <c:x val="7.1793963254593252E-2"/>
          <c:y val="5.1400554097404488E-2"/>
          <c:w val="0.9115393700787402"/>
          <c:h val="0.7211245990084576"/>
        </c:manualLayout>
      </c:layout>
      <c:lineChart>
        <c:grouping val="standard"/>
        <c:ser>
          <c:idx val="0"/>
          <c:order val="0"/>
          <c:tx>
            <c:strRef>
              <c:f>'2014-2017'!$C$6</c:f>
              <c:strCache>
                <c:ptCount val="1"/>
                <c:pt idx="0">
                  <c:v>2014</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'2014-2017'!$D$6:$O$6</c:f>
              <c:numCache>
                <c:formatCode>General</c:formatCode>
                <c:ptCount val="12"/>
                <c:pt idx="0">
                  <c:v>4</c:v>
                </c:pt>
                <c:pt idx="1">
                  <c:v>2</c:v>
                </c:pt>
                <c:pt idx="2">
                  <c:v>2</c:v>
                </c:pt>
                <c:pt idx="3">
                  <c:v>5</c:v>
                </c:pt>
                <c:pt idx="4">
                  <c:v>5</c:v>
                </c:pt>
                <c:pt idx="5">
                  <c:v>2</c:v>
                </c:pt>
                <c:pt idx="6">
                  <c:v>2</c:v>
                </c:pt>
                <c:pt idx="7">
                  <c:v>2</c:v>
                </c:pt>
                <c:pt idx="8">
                  <c:v>3</c:v>
                </c:pt>
                <c:pt idx="9">
                  <c:v>3</c:v>
                </c:pt>
                <c:pt idx="10">
                  <c:v>4</c:v>
                </c:pt>
                <c:pt idx="11">
                  <c:v>4</c:v>
                </c:pt>
              </c:numCache>
            </c:numRef>
          </c:val>
        </c:ser>
        <c:ser>
          <c:idx val="1"/>
          <c:order val="1"/>
          <c:tx>
            <c:strRef>
              <c:f>'2014-2017'!$C$7</c:f>
              <c:strCache>
                <c:ptCount val="1"/>
                <c:pt idx="0">
                  <c:v>2015</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'2014-2017'!$D$7:$O$7</c:f>
              <c:numCache>
                <c:formatCode>General</c:formatCode>
                <c:ptCount val="12"/>
                <c:pt idx="0">
                  <c:v>8</c:v>
                </c:pt>
                <c:pt idx="1">
                  <c:v>4</c:v>
                </c:pt>
                <c:pt idx="2">
                  <c:v>2</c:v>
                </c:pt>
                <c:pt idx="3">
                  <c:v>2</c:v>
                </c:pt>
                <c:pt idx="4">
                  <c:v>7</c:v>
                </c:pt>
                <c:pt idx="5">
                  <c:v>3</c:v>
                </c:pt>
                <c:pt idx="6">
                  <c:v>1</c:v>
                </c:pt>
                <c:pt idx="7">
                  <c:v>2</c:v>
                </c:pt>
                <c:pt idx="8">
                  <c:v>7</c:v>
                </c:pt>
                <c:pt idx="9">
                  <c:v>3</c:v>
                </c:pt>
                <c:pt idx="10">
                  <c:v>0</c:v>
                </c:pt>
                <c:pt idx="11">
                  <c:v>3</c:v>
                </c:pt>
              </c:numCache>
            </c:numRef>
          </c:val>
        </c:ser>
        <c:ser>
          <c:idx val="2"/>
          <c:order val="2"/>
          <c:tx>
            <c:strRef>
              <c:f>'2014-2017'!$C$8</c:f>
              <c:strCache>
                <c:ptCount val="1"/>
                <c:pt idx="0">
                  <c:v>2016</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'2014-2017'!$D$8:$O$8</c:f>
              <c:numCache>
                <c:formatCode>General</c:formatCode>
                <c:ptCount val="12"/>
                <c:pt idx="0">
                  <c:v>2</c:v>
                </c:pt>
                <c:pt idx="1">
                  <c:v>2</c:v>
                </c:pt>
                <c:pt idx="2">
                  <c:v>5</c:v>
                </c:pt>
                <c:pt idx="3">
                  <c:v>1</c:v>
                </c:pt>
                <c:pt idx="4">
                  <c:v>3</c:v>
                </c:pt>
                <c:pt idx="5">
                  <c:v>3</c:v>
                </c:pt>
                <c:pt idx="6">
                  <c:v>0</c:v>
                </c:pt>
                <c:pt idx="7">
                  <c:v>2</c:v>
                </c:pt>
                <c:pt idx="8">
                  <c:v>0</c:v>
                </c:pt>
                <c:pt idx="9">
                  <c:v>2</c:v>
                </c:pt>
                <c:pt idx="10">
                  <c:v>1</c:v>
                </c:pt>
                <c:pt idx="11">
                  <c:v>1</c:v>
                </c:pt>
              </c:numCache>
            </c:numRef>
          </c:val>
        </c:ser>
        <c:ser>
          <c:idx val="3"/>
          <c:order val="3"/>
          <c:tx>
            <c:strRef>
              <c:f>'2014-2017'!$C$9</c:f>
              <c:strCache>
                <c:ptCount val="1"/>
                <c:pt idx="0">
                  <c:v>2017</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'2014-2017'!$D$9:$O$9</c:f>
              <c:numCache>
                <c:formatCode>General</c:formatCode>
                <c:ptCount val="12"/>
                <c:pt idx="0">
                  <c:v>1</c:v>
                </c:pt>
                <c:pt idx="1">
                  <c:v>3</c:v>
                </c:pt>
                <c:pt idx="2">
                  <c:v>2</c:v>
                </c:pt>
                <c:pt idx="3">
                  <c:v>2</c:v>
                </c:pt>
              </c:numCache>
            </c:numRef>
          </c:val>
        </c:ser>
        <c:marker val="1"/>
        <c:axId val="56287232"/>
        <c:axId val="56288768"/>
      </c:lineChart>
      <c:catAx>
        <c:axId val="56287232"/>
        <c:scaling>
          <c:orientation val="minMax"/>
        </c:scaling>
        <c:axPos val="b"/>
        <c:tickLblPos val="nextTo"/>
        <c:crossAx val="56288768"/>
        <c:crosses val="autoZero"/>
        <c:auto val="1"/>
        <c:lblAlgn val="ctr"/>
        <c:lblOffset val="100"/>
      </c:catAx>
      <c:valAx>
        <c:axId val="56288768"/>
        <c:scaling>
          <c:orientation val="minMax"/>
        </c:scaling>
        <c:axPos val="l"/>
        <c:numFmt formatCode="General" sourceLinked="1"/>
        <c:majorTickMark val="none"/>
        <c:tickLblPos val="nextTo"/>
        <c:crossAx val="56287232"/>
        <c:crosses val="autoZero"/>
        <c:crossBetween val="between"/>
      </c:valAx>
    </c:plotArea>
    <c:legend>
      <c:legendPos val="b"/>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latin typeface="Arial" pitchFamily="34" charset="0"/>
                <a:cs typeface="Arial" pitchFamily="34" charset="0"/>
              </a:defRPr>
            </a:pPr>
            <a:r>
              <a:rPr lang="mn-MN" sz="1200">
                <a:latin typeface="Arial" pitchFamily="34" charset="0"/>
                <a:cs typeface="Arial" pitchFamily="34" charset="0"/>
              </a:rPr>
              <a:t>ХАЛДВАРТ ӨВЧНӨӨР ӨВЧЛӨГЧИД, </a:t>
            </a:r>
            <a:r>
              <a:rPr lang="mn-MN" sz="1200" b="0">
                <a:latin typeface="Arial" pitchFamily="34" charset="0"/>
                <a:cs typeface="Arial" pitchFamily="34" charset="0"/>
              </a:rPr>
              <a:t>сараар, хүн</a:t>
            </a:r>
            <a:endParaRPr lang="en-US" sz="1200" b="0">
              <a:latin typeface="Arial" pitchFamily="34" charset="0"/>
              <a:cs typeface="Arial" pitchFamily="34" charset="0"/>
            </a:endParaRPr>
          </a:p>
        </c:rich>
      </c:tx>
      <c:layout>
        <c:manualLayout>
          <c:xMode val="edge"/>
          <c:yMode val="edge"/>
          <c:x val="0.26213789765640999"/>
          <c:y val="2.7777777777777811E-2"/>
        </c:manualLayout>
      </c:layout>
      <c:overlay val="1"/>
    </c:title>
    <c:plotArea>
      <c:layout>
        <c:manualLayout>
          <c:layoutTarget val="inner"/>
          <c:xMode val="edge"/>
          <c:yMode val="edge"/>
          <c:x val="5.0417531352086785E-2"/>
          <c:y val="5.1400554097404488E-2"/>
          <c:w val="0.92940592388120458"/>
          <c:h val="0.77187882764654536"/>
        </c:manualLayout>
      </c:layout>
      <c:lineChart>
        <c:grouping val="standard"/>
        <c:ser>
          <c:idx val="0"/>
          <c:order val="0"/>
          <c:marker>
            <c:symbol val="none"/>
          </c:marker>
          <c:cat>
            <c:strRef>
              <c:f>Sheet11!$A$7:$AN$7</c:f>
              <c:strCache>
                <c:ptCount val="40"/>
                <c:pt idx="0">
                  <c:v>2014.I</c:v>
                </c:pt>
                <c:pt idx="1">
                  <c:v>II</c:v>
                </c:pt>
                <c:pt idx="2">
                  <c:v>III</c:v>
                </c:pt>
                <c:pt idx="3">
                  <c:v>IV</c:v>
                </c:pt>
                <c:pt idx="4">
                  <c:v>V</c:v>
                </c:pt>
                <c:pt idx="5">
                  <c:v>VI</c:v>
                </c:pt>
                <c:pt idx="6">
                  <c:v>VII</c:v>
                </c:pt>
                <c:pt idx="7">
                  <c:v>VIII</c:v>
                </c:pt>
                <c:pt idx="8">
                  <c:v>IX</c:v>
                </c:pt>
                <c:pt idx="9">
                  <c:v>X</c:v>
                </c:pt>
                <c:pt idx="10">
                  <c:v>XI</c:v>
                </c:pt>
                <c:pt idx="11">
                  <c:v>XII</c:v>
                </c:pt>
                <c:pt idx="12">
                  <c:v>2015.I</c:v>
                </c:pt>
                <c:pt idx="13">
                  <c:v>II</c:v>
                </c:pt>
                <c:pt idx="14">
                  <c:v>III</c:v>
                </c:pt>
                <c:pt idx="15">
                  <c:v>IV</c:v>
                </c:pt>
                <c:pt idx="16">
                  <c:v>V</c:v>
                </c:pt>
                <c:pt idx="17">
                  <c:v>VI</c:v>
                </c:pt>
                <c:pt idx="18">
                  <c:v>VII</c:v>
                </c:pt>
                <c:pt idx="19">
                  <c:v>VIII</c:v>
                </c:pt>
                <c:pt idx="20">
                  <c:v>IX</c:v>
                </c:pt>
                <c:pt idx="21">
                  <c:v>X</c:v>
                </c:pt>
                <c:pt idx="22">
                  <c:v>XI</c:v>
                </c:pt>
                <c:pt idx="23">
                  <c:v>XII</c:v>
                </c:pt>
                <c:pt idx="24">
                  <c:v>2016.I</c:v>
                </c:pt>
                <c:pt idx="25">
                  <c:v>II</c:v>
                </c:pt>
                <c:pt idx="26">
                  <c:v>III</c:v>
                </c:pt>
                <c:pt idx="27">
                  <c:v>IV</c:v>
                </c:pt>
                <c:pt idx="28">
                  <c:v>V</c:v>
                </c:pt>
                <c:pt idx="29">
                  <c:v>VI</c:v>
                </c:pt>
                <c:pt idx="30">
                  <c:v>VII</c:v>
                </c:pt>
                <c:pt idx="31">
                  <c:v>VIII</c:v>
                </c:pt>
                <c:pt idx="32">
                  <c:v>IX</c:v>
                </c:pt>
                <c:pt idx="33">
                  <c:v>X</c:v>
                </c:pt>
                <c:pt idx="34">
                  <c:v>XI</c:v>
                </c:pt>
                <c:pt idx="35">
                  <c:v>XII</c:v>
                </c:pt>
                <c:pt idx="36">
                  <c:v>2017.I</c:v>
                </c:pt>
                <c:pt idx="37">
                  <c:v>II</c:v>
                </c:pt>
                <c:pt idx="38">
                  <c:v>III</c:v>
                </c:pt>
                <c:pt idx="39">
                  <c:v>IV</c:v>
                </c:pt>
              </c:strCache>
            </c:strRef>
          </c:cat>
          <c:val>
            <c:numRef>
              <c:f>Sheet11!$A$6:$AN$6</c:f>
              <c:numCache>
                <c:formatCode>General</c:formatCode>
                <c:ptCount val="40"/>
                <c:pt idx="0">
                  <c:v>19</c:v>
                </c:pt>
                <c:pt idx="1">
                  <c:v>24</c:v>
                </c:pt>
                <c:pt idx="2">
                  <c:v>35</c:v>
                </c:pt>
                <c:pt idx="3">
                  <c:v>49</c:v>
                </c:pt>
                <c:pt idx="4">
                  <c:v>33</c:v>
                </c:pt>
                <c:pt idx="5">
                  <c:v>53</c:v>
                </c:pt>
                <c:pt idx="6">
                  <c:v>16</c:v>
                </c:pt>
                <c:pt idx="7">
                  <c:v>34</c:v>
                </c:pt>
                <c:pt idx="8">
                  <c:v>31</c:v>
                </c:pt>
                <c:pt idx="9">
                  <c:v>48</c:v>
                </c:pt>
                <c:pt idx="10">
                  <c:v>44</c:v>
                </c:pt>
                <c:pt idx="11">
                  <c:v>45</c:v>
                </c:pt>
                <c:pt idx="12">
                  <c:v>59</c:v>
                </c:pt>
                <c:pt idx="13">
                  <c:v>37</c:v>
                </c:pt>
                <c:pt idx="14">
                  <c:v>45</c:v>
                </c:pt>
                <c:pt idx="15">
                  <c:v>49</c:v>
                </c:pt>
                <c:pt idx="16">
                  <c:v>51</c:v>
                </c:pt>
                <c:pt idx="17">
                  <c:v>75</c:v>
                </c:pt>
                <c:pt idx="18">
                  <c:v>15</c:v>
                </c:pt>
                <c:pt idx="19">
                  <c:v>29</c:v>
                </c:pt>
                <c:pt idx="20">
                  <c:v>39</c:v>
                </c:pt>
                <c:pt idx="21">
                  <c:v>44</c:v>
                </c:pt>
                <c:pt idx="22">
                  <c:v>25</c:v>
                </c:pt>
                <c:pt idx="23">
                  <c:v>37</c:v>
                </c:pt>
                <c:pt idx="24">
                  <c:v>28</c:v>
                </c:pt>
                <c:pt idx="25">
                  <c:v>33</c:v>
                </c:pt>
                <c:pt idx="26">
                  <c:v>65</c:v>
                </c:pt>
                <c:pt idx="27">
                  <c:v>144</c:v>
                </c:pt>
                <c:pt idx="28">
                  <c:v>120</c:v>
                </c:pt>
                <c:pt idx="29">
                  <c:v>48</c:v>
                </c:pt>
                <c:pt idx="30">
                  <c:v>30</c:v>
                </c:pt>
                <c:pt idx="31">
                  <c:v>40</c:v>
                </c:pt>
                <c:pt idx="32">
                  <c:v>34</c:v>
                </c:pt>
                <c:pt idx="33">
                  <c:v>93</c:v>
                </c:pt>
                <c:pt idx="34">
                  <c:v>80</c:v>
                </c:pt>
                <c:pt idx="35">
                  <c:v>76</c:v>
                </c:pt>
                <c:pt idx="36">
                  <c:v>70</c:v>
                </c:pt>
                <c:pt idx="37">
                  <c:v>36</c:v>
                </c:pt>
                <c:pt idx="38">
                  <c:v>52</c:v>
                </c:pt>
                <c:pt idx="39">
                  <c:v>47</c:v>
                </c:pt>
              </c:numCache>
            </c:numRef>
          </c:val>
        </c:ser>
        <c:marker val="1"/>
        <c:axId val="40659200"/>
        <c:axId val="40660992"/>
      </c:lineChart>
      <c:catAx>
        <c:axId val="40659200"/>
        <c:scaling>
          <c:orientation val="minMax"/>
        </c:scaling>
        <c:axPos val="b"/>
        <c:tickLblPos val="nextTo"/>
        <c:txPr>
          <a:bodyPr rot="-5400000" vert="horz"/>
          <a:lstStyle/>
          <a:p>
            <a:pPr>
              <a:defRPr/>
            </a:pPr>
            <a:endParaRPr lang="en-US"/>
          </a:p>
        </c:txPr>
        <c:crossAx val="40660992"/>
        <c:crosses val="autoZero"/>
        <c:auto val="1"/>
        <c:lblAlgn val="ctr"/>
        <c:lblOffset val="100"/>
      </c:catAx>
      <c:valAx>
        <c:axId val="40660992"/>
        <c:scaling>
          <c:orientation val="minMax"/>
        </c:scaling>
        <c:axPos val="l"/>
        <c:numFmt formatCode="General" sourceLinked="1"/>
        <c:tickLblPos val="nextTo"/>
        <c:crossAx val="40659200"/>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
  <c:clrMapOvr bg1="lt1" tx1="dk1" bg2="lt2" tx2="dk2" accent1="accent1" accent2="accent2" accent3="accent3" accent4="accent4" accent5="accent5" accent6="accent6" hlink="hlink" folHlink="folHlink"/>
  <c:chart>
    <c:title>
      <c:tx>
        <c:rich>
          <a:bodyPr/>
          <a:lstStyle/>
          <a:p>
            <a:pPr>
              <a:defRPr sz="1100" b="1" i="0" u="none" strike="noStrike" baseline="0">
                <a:solidFill>
                  <a:srgbClr val="000000"/>
                </a:solidFill>
                <a:latin typeface="Arial"/>
                <a:ea typeface="Arial"/>
                <a:cs typeface="Arial"/>
              </a:defRPr>
            </a:pPr>
            <a:r>
              <a:rPr lang="mn-MN" sz="1100" baseline="0" dirty="0"/>
              <a:t>Гэмт хэргийн улмаас гэмтсэн,</a:t>
            </a:r>
            <a:r>
              <a:rPr lang="en-US" sz="1100" baseline="0" dirty="0"/>
              <a:t> </a:t>
            </a:r>
            <a:r>
              <a:rPr lang="mn-MN" sz="1100" baseline="0" dirty="0"/>
              <a:t>нас барсан  хүн, </a:t>
            </a:r>
            <a:r>
              <a:rPr lang="en-US" sz="1100" baseline="0" dirty="0"/>
              <a:t> </a:t>
            </a:r>
            <a:r>
              <a:rPr lang="mn-MN" sz="1100" baseline="0" dirty="0"/>
              <a:t>жил бүрийн  эхний </a:t>
            </a:r>
            <a:r>
              <a:rPr lang="en-US" sz="1100" baseline="0" dirty="0"/>
              <a:t>IV </a:t>
            </a:r>
            <a:r>
              <a:rPr lang="mn-MN" sz="1100" baseline="0" dirty="0"/>
              <a:t>сард</a:t>
            </a:r>
          </a:p>
        </c:rich>
      </c:tx>
      <c:layout>
        <c:manualLayout>
          <c:xMode val="edge"/>
          <c:yMode val="edge"/>
          <c:x val="0.1431771653543307"/>
          <c:y val="6.9020122484689417E-2"/>
        </c:manualLayout>
      </c:layout>
    </c:title>
    <c:plotArea>
      <c:layout>
        <c:manualLayout>
          <c:layoutTarget val="inner"/>
          <c:xMode val="edge"/>
          <c:yMode val="edge"/>
          <c:x val="7.2279090113735803E-2"/>
          <c:y val="0.33482429279673448"/>
          <c:w val="0.89988623435722359"/>
          <c:h val="0.40740178490352535"/>
        </c:manualLayout>
      </c:layout>
      <c:barChart>
        <c:barDir val="col"/>
        <c:grouping val="clustered"/>
        <c:ser>
          <c:idx val="2"/>
          <c:order val="2"/>
          <c:tx>
            <c:strRef>
              <c:f>'gemt hereg 5 jileer'!$L$22</c:f>
              <c:strCache>
                <c:ptCount val="1"/>
                <c:pt idx="0">
                  <c:v>Гэмтсэн</c:v>
                </c:pt>
              </c:strCache>
            </c:strRef>
          </c:tx>
          <c:dLbls>
            <c:txPr>
              <a:bodyPr/>
              <a:lstStyle/>
              <a:p>
                <a:pPr>
                  <a:defRPr sz="1200" b="1">
                    <a:latin typeface="Arial" pitchFamily="34" charset="0"/>
                    <a:cs typeface="Arial" pitchFamily="34" charset="0"/>
                  </a:defRPr>
                </a:pPr>
                <a:endParaRPr lang="en-US"/>
              </a:p>
            </c:txPr>
            <c:showVal val="1"/>
          </c:dLbls>
          <c:cat>
            <c:strRef>
              <c:f>'gemt hereg 5 jileer'!$Q$13:$S$13</c:f>
              <c:strCache>
                <c:ptCount val="3"/>
                <c:pt idx="0">
                  <c:v>2015 I-IV</c:v>
                </c:pt>
                <c:pt idx="1">
                  <c:v>2016 I-IV</c:v>
                </c:pt>
                <c:pt idx="2">
                  <c:v>2017 I-IV</c:v>
                </c:pt>
              </c:strCache>
            </c:strRef>
          </c:cat>
          <c:val>
            <c:numRef>
              <c:f>'gemt hereg 5 jileer'!$N$27:$P$27</c:f>
              <c:numCache>
                <c:formatCode>General</c:formatCode>
                <c:ptCount val="3"/>
                <c:pt idx="0">
                  <c:v>24</c:v>
                </c:pt>
                <c:pt idx="1">
                  <c:v>28</c:v>
                </c:pt>
                <c:pt idx="2">
                  <c:v>23</c:v>
                </c:pt>
              </c:numCache>
            </c:numRef>
          </c:val>
        </c:ser>
        <c:ser>
          <c:idx val="3"/>
          <c:order val="3"/>
          <c:tx>
            <c:strRef>
              <c:f>'gemt hereg 5 jileer'!$L$24</c:f>
              <c:strCache>
                <c:ptCount val="1"/>
                <c:pt idx="0">
                  <c:v>Нас барсан</c:v>
                </c:pt>
              </c:strCache>
            </c:strRef>
          </c:tx>
          <c:dLbls>
            <c:txPr>
              <a:bodyPr/>
              <a:lstStyle/>
              <a:p>
                <a:pPr>
                  <a:defRPr sz="1200" b="1">
                    <a:latin typeface="Arial" pitchFamily="34" charset="0"/>
                    <a:cs typeface="Arial" pitchFamily="34" charset="0"/>
                  </a:defRPr>
                </a:pPr>
                <a:endParaRPr lang="en-US"/>
              </a:p>
            </c:txPr>
            <c:showVal val="1"/>
          </c:dLbls>
          <c:cat>
            <c:strRef>
              <c:f>'gemt hereg 5 jileer'!$Q$13:$S$13</c:f>
              <c:strCache>
                <c:ptCount val="3"/>
                <c:pt idx="0">
                  <c:v>2015 I-IV</c:v>
                </c:pt>
                <c:pt idx="1">
                  <c:v>2016 I-IV</c:v>
                </c:pt>
                <c:pt idx="2">
                  <c:v>2017 I-IV</c:v>
                </c:pt>
              </c:strCache>
            </c:strRef>
          </c:cat>
          <c:val>
            <c:numRef>
              <c:f>'gemt hereg 5 jileer'!$N$28:$P$28</c:f>
              <c:numCache>
                <c:formatCode>General</c:formatCode>
                <c:ptCount val="3"/>
                <c:pt idx="0">
                  <c:v>3</c:v>
                </c:pt>
                <c:pt idx="1">
                  <c:v>2</c:v>
                </c:pt>
                <c:pt idx="2">
                  <c:v>15</c:v>
                </c:pt>
              </c:numCache>
            </c:numRef>
          </c:val>
        </c:ser>
        <c:ser>
          <c:idx val="0"/>
          <c:order val="0"/>
          <c:tx>
            <c:strRef>
              <c:f>[2]taniltsuulga!$M$31</c:f>
              <c:strCache>
                <c:ptCount val="1"/>
                <c:pt idx="0">
                  <c:v>#REF!</c:v>
                </c:pt>
              </c:strCache>
            </c:strRef>
          </c:tx>
          <c:dLbls>
            <c:delete val="1"/>
          </c:dLbls>
          <c:cat>
            <c:strRef>
              <c:f>'gemt hereg 5 jileer'!$Q$13:$S$13</c:f>
              <c:strCache>
                <c:ptCount val="3"/>
                <c:pt idx="0">
                  <c:v>2015 I-IV</c:v>
                </c:pt>
                <c:pt idx="1">
                  <c:v>2016 I-IV</c:v>
                </c:pt>
                <c:pt idx="2">
                  <c:v>2017 I-IV</c:v>
                </c:pt>
              </c:strCache>
            </c:strRef>
          </c:cat>
          <c:val>
            <c:numRef>
              <c:f>[2]taniltsuulga!$N$31:$P$31</c:f>
              <c:numCache>
                <c:formatCode>General</c:formatCode>
                <c:ptCount val="3"/>
                <c:pt idx="0">
                  <c:v>0</c:v>
                </c:pt>
                <c:pt idx="1">
                  <c:v>0</c:v>
                </c:pt>
                <c:pt idx="2">
                  <c:v>0</c:v>
                </c:pt>
              </c:numCache>
            </c:numRef>
          </c:val>
        </c:ser>
        <c:ser>
          <c:idx val="1"/>
          <c:order val="1"/>
          <c:tx>
            <c:strRef>
              <c:f>[2]taniltsuulga!$M$32</c:f>
              <c:strCache>
                <c:ptCount val="1"/>
                <c:pt idx="0">
                  <c:v>#REF!</c:v>
                </c:pt>
              </c:strCache>
            </c:strRef>
          </c:tx>
          <c:dLbls>
            <c:delete val="1"/>
          </c:dLbls>
          <c:cat>
            <c:strRef>
              <c:f>'gemt hereg 5 jileer'!$Q$13:$S$13</c:f>
              <c:strCache>
                <c:ptCount val="3"/>
                <c:pt idx="0">
                  <c:v>2015 I-IV</c:v>
                </c:pt>
                <c:pt idx="1">
                  <c:v>2016 I-IV</c:v>
                </c:pt>
                <c:pt idx="2">
                  <c:v>2017 I-IV</c:v>
                </c:pt>
              </c:strCache>
            </c:strRef>
          </c:cat>
          <c:val>
            <c:numRef>
              <c:f>[2]taniltsuulga!$N$32:$P$32</c:f>
              <c:numCache>
                <c:formatCode>General</c:formatCode>
                <c:ptCount val="3"/>
                <c:pt idx="0">
                  <c:v>0</c:v>
                </c:pt>
                <c:pt idx="1">
                  <c:v>0</c:v>
                </c:pt>
                <c:pt idx="2">
                  <c:v>0</c:v>
                </c:pt>
              </c:numCache>
            </c:numRef>
          </c:val>
        </c:ser>
        <c:dLbls>
          <c:showVal val="1"/>
        </c:dLbls>
        <c:gapWidth val="50"/>
        <c:overlap val="-25"/>
        <c:axId val="41470976"/>
        <c:axId val="56500992"/>
      </c:barChart>
      <c:catAx>
        <c:axId val="41470976"/>
        <c:scaling>
          <c:orientation val="minMax"/>
        </c:scaling>
        <c:axPos val="b"/>
        <c:numFmt formatCode="0" sourceLinked="1"/>
        <c:majorTickMark val="none"/>
        <c:tickLblPos val="nextTo"/>
        <c:txPr>
          <a:bodyPr rot="0" vert="horz"/>
          <a:lstStyle/>
          <a:p>
            <a:pPr>
              <a:defRPr sz="1200" b="0" i="0" u="none" strike="noStrike" baseline="0">
                <a:solidFill>
                  <a:srgbClr val="000000"/>
                </a:solidFill>
                <a:latin typeface="Arial"/>
                <a:ea typeface="Arial"/>
                <a:cs typeface="Arial"/>
              </a:defRPr>
            </a:pPr>
            <a:endParaRPr lang="en-US"/>
          </a:p>
        </c:txPr>
        <c:crossAx val="56500992"/>
        <c:crosses val="autoZero"/>
        <c:auto val="1"/>
        <c:lblAlgn val="ctr"/>
        <c:lblOffset val="100"/>
      </c:catAx>
      <c:valAx>
        <c:axId val="56500992"/>
        <c:scaling>
          <c:orientation val="minMax"/>
        </c:scaling>
        <c:delete val="1"/>
        <c:axPos val="l"/>
        <c:numFmt formatCode="General" sourceLinked="1"/>
        <c:tickLblPos val="none"/>
        <c:crossAx val="41470976"/>
        <c:crosses val="autoZero"/>
        <c:crossBetween val="between"/>
      </c:valAx>
    </c:plotArea>
    <c:legend>
      <c:legendPos val="b"/>
      <c:legendEntry>
        <c:idx val="2"/>
        <c:delete val="1"/>
      </c:legendEntry>
      <c:legendEntry>
        <c:idx val="3"/>
        <c:delete val="1"/>
      </c:legendEntry>
      <c:layout/>
      <c:txPr>
        <a:bodyPr/>
        <a:lstStyle/>
        <a:p>
          <a:pPr>
            <a:defRPr sz="1100" b="0" i="0" u="none" strike="noStrike" baseline="0">
              <a:solidFill>
                <a:srgbClr val="000000"/>
              </a:solidFill>
              <a:latin typeface="Arial"/>
              <a:ea typeface="Arial"/>
              <a:cs typeface="Arial"/>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600">
                <a:latin typeface="Arial" pitchFamily="34" charset="0"/>
                <a:cs typeface="Arial" pitchFamily="34" charset="0"/>
              </a:defRPr>
            </a:pPr>
            <a:r>
              <a:rPr lang="mn-MN" sz="1600">
                <a:latin typeface="Arial" pitchFamily="34" charset="0"/>
                <a:cs typeface="Arial" pitchFamily="34" charset="0"/>
              </a:rPr>
              <a:t>Бүртгэгдсэн гэмт хэрэг, жил бүрийн эхний </a:t>
            </a:r>
            <a:r>
              <a:rPr lang="en-US" sz="1600">
                <a:latin typeface="Arial" pitchFamily="34" charset="0"/>
                <a:cs typeface="Arial" pitchFamily="34" charset="0"/>
              </a:rPr>
              <a:t>IV</a:t>
            </a:r>
            <a:r>
              <a:rPr lang="en-US" sz="1600" baseline="0">
                <a:latin typeface="Arial" pitchFamily="34" charset="0"/>
                <a:cs typeface="Arial" pitchFamily="34" charset="0"/>
              </a:rPr>
              <a:t> </a:t>
            </a:r>
            <a:r>
              <a:rPr lang="mn-MN" sz="1600" baseline="0">
                <a:latin typeface="Arial" pitchFamily="34" charset="0"/>
                <a:cs typeface="Arial" pitchFamily="34" charset="0"/>
              </a:rPr>
              <a:t>сарын</a:t>
            </a:r>
            <a:r>
              <a:rPr lang="mn-MN" sz="1600">
                <a:latin typeface="Arial" pitchFamily="34" charset="0"/>
                <a:cs typeface="Arial" pitchFamily="34" charset="0"/>
              </a:rPr>
              <a:t> байдлаар</a:t>
            </a:r>
            <a:endParaRPr lang="en-US" sz="1600">
              <a:latin typeface="Arial" pitchFamily="34" charset="0"/>
              <a:cs typeface="Arial" pitchFamily="34" charset="0"/>
            </a:endParaRPr>
          </a:p>
        </c:rich>
      </c:tx>
      <c:layout/>
    </c:title>
    <c:plotArea>
      <c:layout/>
      <c:barChart>
        <c:barDir val="col"/>
        <c:grouping val="stacked"/>
        <c:ser>
          <c:idx val="0"/>
          <c:order val="0"/>
          <c:dLbls>
            <c:txPr>
              <a:bodyPr/>
              <a:lstStyle/>
              <a:p>
                <a:pPr>
                  <a:defRPr sz="1200" b="1">
                    <a:latin typeface="Arial" pitchFamily="34" charset="0"/>
                    <a:cs typeface="Arial" pitchFamily="34" charset="0"/>
                  </a:defRPr>
                </a:pPr>
                <a:endParaRPr lang="en-US"/>
              </a:p>
            </c:txPr>
            <c:showVal val="1"/>
          </c:dLbls>
          <c:cat>
            <c:strRef>
              <c:f>'gemt hereg 5 jileer'!$O$13:$S$13</c:f>
              <c:strCache>
                <c:ptCount val="5"/>
                <c:pt idx="0">
                  <c:v>2013 I-IV</c:v>
                </c:pt>
                <c:pt idx="1">
                  <c:v>2014 I-IV</c:v>
                </c:pt>
                <c:pt idx="2">
                  <c:v>2015 I-IV</c:v>
                </c:pt>
                <c:pt idx="3">
                  <c:v>2016 I-IV</c:v>
                </c:pt>
                <c:pt idx="4">
                  <c:v>2017 I-IV</c:v>
                </c:pt>
              </c:strCache>
            </c:strRef>
          </c:cat>
          <c:val>
            <c:numRef>
              <c:f>'gemt hereg 5 jileer'!$O$14:$S$14</c:f>
              <c:numCache>
                <c:formatCode>General</c:formatCode>
                <c:ptCount val="5"/>
                <c:pt idx="0">
                  <c:v>88</c:v>
                </c:pt>
                <c:pt idx="1">
                  <c:v>102</c:v>
                </c:pt>
                <c:pt idx="2">
                  <c:v>83</c:v>
                </c:pt>
                <c:pt idx="3">
                  <c:v>82</c:v>
                </c:pt>
                <c:pt idx="4">
                  <c:v>62</c:v>
                </c:pt>
              </c:numCache>
            </c:numRef>
          </c:val>
        </c:ser>
        <c:dLbls>
          <c:showVal val="1"/>
        </c:dLbls>
        <c:gapWidth val="95"/>
        <c:overlap val="100"/>
        <c:axId val="56530432"/>
        <c:axId val="56531968"/>
      </c:barChart>
      <c:catAx>
        <c:axId val="56530432"/>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56531968"/>
        <c:crosses val="autoZero"/>
        <c:auto val="1"/>
        <c:lblAlgn val="ctr"/>
        <c:lblOffset val="100"/>
      </c:catAx>
      <c:valAx>
        <c:axId val="56531968"/>
        <c:scaling>
          <c:orientation val="minMax"/>
        </c:scaling>
        <c:delete val="1"/>
        <c:axPos val="l"/>
        <c:numFmt formatCode="General" sourceLinked="1"/>
        <c:tickLblPos val="none"/>
        <c:crossAx val="5653043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lineChart>
        <c:grouping val="stacked"/>
        <c:ser>
          <c:idx val="0"/>
          <c:order val="0"/>
          <c:dLbls>
            <c:dLbl>
              <c:idx val="0"/>
              <c:layout>
                <c:manualLayout>
                  <c:x val="-4.7222222222222283E-2"/>
                  <c:y val="-7.482993197278924E-2"/>
                </c:manualLayout>
              </c:layout>
              <c:showVal val="1"/>
            </c:dLbl>
            <c:dLbl>
              <c:idx val="1"/>
              <c:layout>
                <c:manualLayout>
                  <c:x val="-2.7777777777777835E-3"/>
                  <c:y val="-8.8435374149660018E-2"/>
                </c:manualLayout>
              </c:layout>
              <c:showVal val="1"/>
            </c:dLbl>
            <c:dLbl>
              <c:idx val="2"/>
              <c:layout>
                <c:manualLayout>
                  <c:x val="-3.333333333333334E-2"/>
                  <c:y val="-9.5238095238095247E-2"/>
                </c:manualLayout>
              </c:layout>
              <c:showVal val="1"/>
            </c:dLbl>
            <c:dLbl>
              <c:idx val="3"/>
              <c:layout>
                <c:manualLayout>
                  <c:x val="-5.8333333333333411E-2"/>
                  <c:y val="-7.4829931972789129E-2"/>
                </c:manualLayout>
              </c:layout>
              <c:showVal val="1"/>
            </c:dLbl>
            <c:dLbl>
              <c:idx val="4"/>
              <c:layout>
                <c:manualLayout>
                  <c:x val="-1.666666666666668E-2"/>
                  <c:y val="-8.1632653061224497E-2"/>
                </c:manualLayout>
              </c:layout>
              <c:showVal val="1"/>
            </c:dLbl>
            <c:txPr>
              <a:bodyPr/>
              <a:lstStyle/>
              <a:p>
                <a:pPr>
                  <a:defRPr sz="1600">
                    <a:latin typeface="Arial" pitchFamily="34" charset="0"/>
                    <a:cs typeface="Arial" pitchFamily="34" charset="0"/>
                  </a:defRPr>
                </a:pPr>
                <a:endParaRPr lang="en-US"/>
              </a:p>
            </c:txPr>
            <c:showVal val="1"/>
          </c:dLbls>
          <c:cat>
            <c:strRef>
              <c:f>'tatvarin medee 5 jileer'!$O$39:$S$39</c:f>
              <c:strCache>
                <c:ptCount val="5"/>
                <c:pt idx="0">
                  <c:v>2013 I-IV</c:v>
                </c:pt>
                <c:pt idx="1">
                  <c:v>2014 I-IV</c:v>
                </c:pt>
                <c:pt idx="2">
                  <c:v>2015 I-IV</c:v>
                </c:pt>
                <c:pt idx="3">
                  <c:v>2016 I-IV</c:v>
                </c:pt>
                <c:pt idx="4">
                  <c:v>2017 I-IV</c:v>
                </c:pt>
              </c:strCache>
            </c:strRef>
          </c:cat>
          <c:val>
            <c:numRef>
              <c:f>'tatvarin medee 5 jileer'!$O$38:$S$38</c:f>
              <c:numCache>
                <c:formatCode>General</c:formatCode>
                <c:ptCount val="5"/>
                <c:pt idx="0" formatCode="0.0">
                  <c:v>1764</c:v>
                </c:pt>
                <c:pt idx="1">
                  <c:v>2272.1</c:v>
                </c:pt>
                <c:pt idx="2">
                  <c:v>2189.6</c:v>
                </c:pt>
                <c:pt idx="3">
                  <c:v>2429.3000000000002</c:v>
                </c:pt>
                <c:pt idx="4">
                  <c:v>2651.4</c:v>
                </c:pt>
              </c:numCache>
            </c:numRef>
          </c:val>
        </c:ser>
        <c:dLbls>
          <c:showVal val="1"/>
        </c:dLbls>
        <c:marker val="1"/>
        <c:axId val="56427264"/>
        <c:axId val="56428800"/>
      </c:lineChart>
      <c:catAx>
        <c:axId val="56427264"/>
        <c:scaling>
          <c:orientation val="minMax"/>
        </c:scaling>
        <c:axPos val="b"/>
        <c:numFmt formatCode="General" sourceLinked="1"/>
        <c:majorTickMark val="none"/>
        <c:tickLblPos val="nextTo"/>
        <c:txPr>
          <a:bodyPr/>
          <a:lstStyle/>
          <a:p>
            <a:pPr>
              <a:defRPr sz="1600">
                <a:latin typeface="Arial" pitchFamily="34" charset="0"/>
                <a:cs typeface="Arial" pitchFamily="34" charset="0"/>
              </a:defRPr>
            </a:pPr>
            <a:endParaRPr lang="en-US"/>
          </a:p>
        </c:txPr>
        <c:crossAx val="56428800"/>
        <c:crosses val="autoZero"/>
        <c:auto val="1"/>
        <c:lblAlgn val="ctr"/>
        <c:lblOffset val="100"/>
      </c:catAx>
      <c:valAx>
        <c:axId val="56428800"/>
        <c:scaling>
          <c:orientation val="minMax"/>
        </c:scaling>
        <c:delete val="1"/>
        <c:axPos val="l"/>
        <c:numFmt formatCode="0.0" sourceLinked="1"/>
        <c:majorTickMark val="none"/>
        <c:tickLblPos val="none"/>
        <c:crossAx val="56427264"/>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0">
                <a:latin typeface="Arial" pitchFamily="34" charset="0"/>
                <a:cs typeface="Arial" pitchFamily="34" charset="0"/>
              </a:defRPr>
            </a:pPr>
            <a:r>
              <a:rPr lang="mn-MN" sz="1800" dirty="0" smtClean="0"/>
              <a:t>ТӨЛЛӨЛТ, ЭХНИЙ</a:t>
            </a:r>
            <a:r>
              <a:rPr lang="mn-MN" sz="1800" baseline="0" dirty="0" smtClean="0"/>
              <a:t> 4 САР</a:t>
            </a:r>
            <a:r>
              <a:rPr lang="mn-MN" sz="1800" dirty="0" smtClean="0"/>
              <a:t>, ХУВИАР</a:t>
            </a:r>
            <a:endParaRPr lang="mn-MN" sz="1800" dirty="0"/>
          </a:p>
        </c:rich>
      </c:tx>
      <c:layout>
        <c:manualLayout>
          <c:xMode val="edge"/>
          <c:yMode val="edge"/>
          <c:x val="0.29706416346716991"/>
          <c:y val="3.9674540682414695E-2"/>
        </c:manualLayout>
      </c:layout>
    </c:title>
    <c:plotArea>
      <c:layout>
        <c:manualLayout>
          <c:layoutTarget val="inner"/>
          <c:xMode val="edge"/>
          <c:yMode val="edge"/>
          <c:x val="0"/>
          <c:y val="0.20055346342576744"/>
          <c:w val="0.95242746197821149"/>
          <c:h val="0.56081707177907103"/>
        </c:manualLayout>
      </c:layout>
      <c:lineChart>
        <c:grouping val="standard"/>
        <c:ser>
          <c:idx val="0"/>
          <c:order val="0"/>
          <c:tx>
            <c:v>Төллөлт, 1 дүгээр улирал, хувиар</c:v>
          </c:tx>
          <c:spPr>
            <a:ln>
              <a:solidFill>
                <a:schemeClr val="accent6">
                  <a:lumMod val="75000"/>
                </a:schemeClr>
              </a:solidFill>
            </a:ln>
          </c:spPr>
          <c:marker>
            <c:spPr>
              <a:ln>
                <a:solidFill>
                  <a:schemeClr val="accent6">
                    <a:lumMod val="75000"/>
                  </a:schemeClr>
                </a:solidFill>
              </a:ln>
            </c:spPr>
          </c:marker>
          <c:dLbls>
            <c:dLbl>
              <c:idx val="0"/>
              <c:layout>
                <c:manualLayout>
                  <c:x val="-3.3333333333333354E-2"/>
                  <c:y val="6.9444444444444503E-2"/>
                </c:manualLayout>
              </c:layout>
              <c:showVal val="1"/>
            </c:dLbl>
            <c:dLbl>
              <c:idx val="1"/>
              <c:layout>
                <c:manualLayout>
                  <c:x val="-4.1666666666666664E-2"/>
                  <c:y val="5.5555555555555455E-2"/>
                </c:manualLayout>
              </c:layout>
              <c:showVal val="1"/>
            </c:dLbl>
            <c:dLbl>
              <c:idx val="2"/>
              <c:layout>
                <c:manualLayout>
                  <c:x val="-4.1666666666666664E-2"/>
                  <c:y val="7.407407407407407E-2"/>
                </c:manualLayout>
              </c:layout>
              <c:showVal val="1"/>
            </c:dLbl>
            <c:dLbl>
              <c:idx val="3"/>
              <c:layout>
                <c:manualLayout>
                  <c:x val="-4.1552511415525031E-2"/>
                  <c:y val="7.00484993723611E-2"/>
                </c:manualLayout>
              </c:layout>
              <c:showVal val="1"/>
            </c:dLbl>
            <c:dLbl>
              <c:idx val="4"/>
              <c:layout>
                <c:manualLayout>
                  <c:x val="-2.7397260273972612E-2"/>
                  <c:y val="-6.5217391304347921E-2"/>
                </c:manualLayout>
              </c:layout>
              <c:showVal val="1"/>
            </c:dLbl>
            <c:txPr>
              <a:bodyPr/>
              <a:lstStyle/>
              <a:p>
                <a:pPr>
                  <a:defRPr sz="1600">
                    <a:latin typeface="Arial" pitchFamily="34" charset="0"/>
                    <a:cs typeface="Arial" pitchFamily="34" charset="0"/>
                  </a:defRPr>
                </a:pPr>
                <a:endParaRPr lang="en-US"/>
              </a:p>
            </c:txPr>
            <c:showVal val="1"/>
          </c:dLbls>
          <c:cat>
            <c:numRef>
              <c:f>Sheet3!$B$4:$B$8</c:f>
              <c:numCache>
                <c:formatCode>General</c:formatCode>
                <c:ptCount val="5"/>
                <c:pt idx="0">
                  <c:v>2013</c:v>
                </c:pt>
                <c:pt idx="1">
                  <c:v>2014</c:v>
                </c:pt>
                <c:pt idx="2">
                  <c:v>2015</c:v>
                </c:pt>
                <c:pt idx="3">
                  <c:v>2016</c:v>
                </c:pt>
                <c:pt idx="4">
                  <c:v>2017</c:v>
                </c:pt>
              </c:numCache>
            </c:numRef>
          </c:cat>
          <c:val>
            <c:numRef>
              <c:f>Sheet3!$C$4:$C$8</c:f>
              <c:numCache>
                <c:formatCode>General</c:formatCode>
                <c:ptCount val="5"/>
                <c:pt idx="0">
                  <c:v>74.5</c:v>
                </c:pt>
                <c:pt idx="1">
                  <c:v>75.900000000000006</c:v>
                </c:pt>
                <c:pt idx="2">
                  <c:v>76.8</c:v>
                </c:pt>
                <c:pt idx="3" formatCode="0.0">
                  <c:v>68.900000000000006</c:v>
                </c:pt>
                <c:pt idx="4">
                  <c:v>63.8</c:v>
                </c:pt>
              </c:numCache>
            </c:numRef>
          </c:val>
        </c:ser>
        <c:dLbls>
          <c:showVal val="1"/>
        </c:dLbls>
        <c:marker val="1"/>
        <c:axId val="58471168"/>
        <c:axId val="58604160"/>
      </c:lineChart>
      <c:catAx>
        <c:axId val="58471168"/>
        <c:scaling>
          <c:orientation val="minMax"/>
        </c:scaling>
        <c:axPos val="b"/>
        <c:numFmt formatCode="General" sourceLinked="1"/>
        <c:majorTickMark val="none"/>
        <c:tickLblPos val="nextTo"/>
        <c:txPr>
          <a:bodyPr/>
          <a:lstStyle/>
          <a:p>
            <a:pPr>
              <a:defRPr sz="1400">
                <a:latin typeface="Arial" pitchFamily="34" charset="0"/>
                <a:cs typeface="Arial" pitchFamily="34" charset="0"/>
              </a:defRPr>
            </a:pPr>
            <a:endParaRPr lang="en-US"/>
          </a:p>
        </c:txPr>
        <c:crossAx val="58604160"/>
        <c:crosses val="autoZero"/>
        <c:auto val="1"/>
        <c:lblAlgn val="ctr"/>
        <c:lblOffset val="100"/>
      </c:catAx>
      <c:valAx>
        <c:axId val="58604160"/>
        <c:scaling>
          <c:orientation val="minMax"/>
        </c:scaling>
        <c:delete val="1"/>
        <c:axPos val="l"/>
        <c:numFmt formatCode="General" sourceLinked="1"/>
        <c:majorTickMark val="none"/>
        <c:tickLblPos val="none"/>
        <c:crossAx val="58471168"/>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674741" y="1"/>
            <a:ext cx="4343222" cy="344794"/>
          </a:xfrm>
          <a:prstGeom prst="rect">
            <a:avLst/>
          </a:prstGeom>
        </p:spPr>
        <p:txBody>
          <a:bodyPr vert="horz" lIns="92446" tIns="46223" rIns="92446" bIns="46223" rtlCol="0"/>
          <a:lstStyle>
            <a:lvl1pPr algn="r">
              <a:defRPr sz="1200"/>
            </a:lvl1pPr>
          </a:lstStyle>
          <a:p>
            <a:fld id="{31A44DE7-D350-441A-8348-B063E5C2FC47}" type="datetimeFigureOut">
              <a:rPr lang="en-US" smtClean="0"/>
              <a:pPr/>
              <a:t>5/10/2017</a:t>
            </a:fld>
            <a:endParaRPr lang="en-US"/>
          </a:p>
        </p:txBody>
      </p:sp>
      <p:sp>
        <p:nvSpPr>
          <p:cNvPr id="4" name="Footer Placeholder 3"/>
          <p:cNvSpPr>
            <a:spLocks noGrp="1"/>
          </p:cNvSpPr>
          <p:nvPr>
            <p:ph type="ftr" sz="quarter" idx="2"/>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674741" y="6542268"/>
            <a:ext cx="4343222" cy="344793"/>
          </a:xfrm>
          <a:prstGeom prst="rect">
            <a:avLst/>
          </a:prstGeom>
        </p:spPr>
        <p:txBody>
          <a:bodyPr vert="horz" lIns="92446" tIns="46223" rIns="92446" bIns="46223"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674741" y="1"/>
            <a:ext cx="4343222" cy="344794"/>
          </a:xfrm>
          <a:prstGeom prst="rect">
            <a:avLst/>
          </a:prstGeom>
        </p:spPr>
        <p:txBody>
          <a:bodyPr vert="horz" lIns="92446" tIns="46223" rIns="92446" bIns="46223" rtlCol="0"/>
          <a:lstStyle>
            <a:lvl1pPr algn="r">
              <a:defRPr sz="1200"/>
            </a:lvl1pPr>
          </a:lstStyle>
          <a:p>
            <a:fld id="{EF2D0AFC-6A1A-4B11-B1D2-8B922FC0DC87}" type="datetimeFigureOut">
              <a:rPr lang="en-US" smtClean="0"/>
              <a:pPr/>
              <a:t>5/10/2017</a:t>
            </a:fld>
            <a:endParaRPr lang="en-US"/>
          </a:p>
        </p:txBody>
      </p:sp>
      <p:sp>
        <p:nvSpPr>
          <p:cNvPr id="4" name="Slide Image Placeholder 3"/>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1001566" y="3271686"/>
            <a:ext cx="8017176" cy="309983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674741" y="6542268"/>
            <a:ext cx="4343222" cy="344793"/>
          </a:xfrm>
          <a:prstGeom prst="rect">
            <a:avLst/>
          </a:prstGeom>
        </p:spPr>
        <p:txBody>
          <a:bodyPr vert="horz" lIns="92446" tIns="46223" rIns="92446" bIns="46223"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09D15-E1E8-458B-8A9A-CEDC445DEC0A}"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09D15-E1E8-458B-8A9A-CEDC445DEC0A}" type="datetimeFigureOut">
              <a:rPr lang="en-US" smtClean="0"/>
              <a:pPr/>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09D15-E1E8-458B-8A9A-CEDC445DEC0A}"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5/10/2017</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entatsi nuur.jpg"/>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 xmlns:p14="http://schemas.microsoft.com/office/powerpoint/2010/main" val="346950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a:t>
            </a:r>
            <a:r>
              <a:rPr lang="mn-MN" sz="2200" b="1" dirty="0" smtClean="0">
                <a:solidFill>
                  <a:schemeClr val="bg1"/>
                </a:solidFill>
                <a:latin typeface="Arial" pitchFamily="34" charset="0"/>
                <a:cs typeface="Arial" pitchFamily="34" charset="0"/>
              </a:rPr>
              <a:t>Мөнгө зээл, татварын орлого </a:t>
            </a:r>
            <a:endParaRPr lang="mn-MN" sz="2200" b="1" dirty="0">
              <a:solidFill>
                <a:schemeClr val="bg1"/>
              </a:solidFill>
              <a:latin typeface="Arial" pitchFamily="34" charset="0"/>
              <a:cs typeface="Arial" pitchFamily="34" charset="0"/>
            </a:endParaRPr>
          </a:p>
        </p:txBody>
      </p:sp>
      <p:pic>
        <p:nvPicPr>
          <p:cNvPr id="3" name="Picture 6"/>
          <p:cNvPicPr>
            <a:picLocks noChangeAspect="1"/>
          </p:cNvPicPr>
          <p:nvPr/>
        </p:nvPicPr>
        <p:blipFill>
          <a:blip r:embed="rId2" cstate="print"/>
          <a:srcRect/>
          <a:stretch>
            <a:fillRect/>
          </a:stretch>
        </p:blipFill>
        <p:spPr bwMode="auto">
          <a:xfrm>
            <a:off x="2295525" y="914400"/>
            <a:ext cx="1676400" cy="1116013"/>
          </a:xfrm>
          <a:prstGeom prst="rect">
            <a:avLst/>
          </a:prstGeom>
          <a:noFill/>
          <a:ln w="9525">
            <a:noFill/>
            <a:miter lim="800000"/>
            <a:headEnd/>
            <a:tailEnd/>
          </a:ln>
        </p:spPr>
      </p:pic>
      <p:sp>
        <p:nvSpPr>
          <p:cNvPr id="4" name="Rectangle 3"/>
          <p:cNvSpPr/>
          <p:nvPr/>
        </p:nvSpPr>
        <p:spPr>
          <a:xfrm>
            <a:off x="3941762" y="1319213"/>
            <a:ext cx="5638800" cy="307975"/>
          </a:xfrm>
          <a:prstGeom prst="rect">
            <a:avLst/>
          </a:prstGeom>
        </p:spPr>
        <p:txBody>
          <a:bodyPr>
            <a:spAutoFit/>
          </a:bodyPr>
          <a:lstStyle/>
          <a:p>
            <a:pPr algn="ctr" fontAlgn="b">
              <a:defRPr/>
            </a:pPr>
            <a:r>
              <a:rPr lang="mn-MN" altLang="en-US" sz="1400" b="1" dirty="0" smtClean="0">
                <a:solidFill>
                  <a:schemeClr val="tx1">
                    <a:lumMod val="95000"/>
                    <a:lumOff val="5000"/>
                  </a:schemeClr>
                </a:solidFill>
                <a:latin typeface="Arial" panose="020B0604020202020204" pitchFamily="34" charset="0"/>
                <a:cs typeface="Arial" panose="020B0604020202020204" pitchFamily="34" charset="0"/>
              </a:rPr>
              <a:t>МОНГОЛ БАНКНЫ МЭДЭЭ, </a:t>
            </a:r>
            <a:r>
              <a:rPr lang="mn-MN" altLang="en-US" sz="1400" dirty="0">
                <a:solidFill>
                  <a:schemeClr val="tx1">
                    <a:lumMod val="95000"/>
                    <a:lumOff val="5000"/>
                  </a:schemeClr>
                </a:solidFill>
                <a:latin typeface="Arial" panose="020B0604020202020204" pitchFamily="34" charset="0"/>
                <a:cs typeface="Arial" panose="020B0604020202020204" pitchFamily="34" charset="0"/>
              </a:rPr>
              <a:t>сарын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эцэст</a:t>
            </a:r>
            <a:endParaRPr lang="mn-MN" altLang="en-US" sz="1400" dirty="0">
              <a:solidFill>
                <a:schemeClr val="tx1">
                  <a:lumMod val="95000"/>
                  <a:lumOff val="5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1371600" y="2203450"/>
          <a:ext cx="8559800" cy="1103630"/>
        </p:xfrm>
        <a:graphic>
          <a:graphicData uri="http://schemas.openxmlformats.org/drawingml/2006/table">
            <a:tbl>
              <a:tblPr/>
              <a:tblGrid>
                <a:gridCol w="4256122"/>
                <a:gridCol w="1521743"/>
                <a:gridCol w="1355302"/>
                <a:gridCol w="1426633"/>
              </a:tblGrid>
              <a:tr h="311150">
                <a:tc>
                  <a:txBody>
                    <a:bodyPr/>
                    <a:lstStyle/>
                    <a:p>
                      <a:pPr algn="l" fontAlgn="b"/>
                      <a:r>
                        <a:rPr lang="mn-MN" sz="1800" b="0" i="0" u="none" strike="noStrike" dirty="0" smtClean="0">
                          <a:solidFill>
                            <a:srgbClr val="003399"/>
                          </a:solidFill>
                          <a:effectLst/>
                          <a:latin typeface="Arial" panose="020B0604020202020204" pitchFamily="34" charset="0"/>
                        </a:rPr>
                        <a:t>Гүйлгээнд</a:t>
                      </a:r>
                      <a:r>
                        <a:rPr lang="mn-MN" sz="1800" b="0" i="0" u="none" strike="noStrike" baseline="0" dirty="0" smtClean="0">
                          <a:solidFill>
                            <a:srgbClr val="003399"/>
                          </a:solidFill>
                          <a:effectLst/>
                          <a:latin typeface="Arial" panose="020B0604020202020204" pitchFamily="34" charset="0"/>
                        </a:rPr>
                        <a:t> байгаа бэлэн мөнгө </a:t>
                      </a:r>
                      <a:r>
                        <a:rPr lang="mn-MN" sz="1400" b="0" i="0" u="none" strike="noStrike" baseline="0" dirty="0" smtClean="0">
                          <a:solidFill>
                            <a:srgbClr val="003399"/>
                          </a:solidFill>
                          <a:effectLst/>
                          <a:latin typeface="Arial" panose="020B0604020202020204" pitchFamily="34" charset="0"/>
                        </a:rPr>
                        <a:t>/сая.төг/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mn-MN" sz="2000" b="0" i="0" u="none" strike="noStrike" dirty="0" smtClean="0">
                          <a:solidFill>
                            <a:srgbClr val="003399"/>
                          </a:solidFill>
                          <a:effectLst/>
                          <a:latin typeface="Arial" panose="020B0604020202020204" pitchFamily="34" charset="0"/>
                        </a:rPr>
                        <a:t>6806.2</a:t>
                      </a:r>
                      <a:r>
                        <a:rPr lang="en-US" sz="2000" b="0" i="0" u="none" strike="noStrike" dirty="0" smtClean="0">
                          <a:solidFill>
                            <a:srgbClr val="003399"/>
                          </a:solidFill>
                          <a:effectLst/>
                          <a:latin typeface="Arial" panose="020B0604020202020204" pitchFamily="34" charset="0"/>
                        </a:rPr>
                        <a:t>  </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1634.4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2557.5</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r h="304800">
                <a:tc>
                  <a:txBody>
                    <a:bodyPr/>
                    <a:lstStyle/>
                    <a:p>
                      <a:pPr lvl="1" algn="l" fontAlgn="b"/>
                      <a:r>
                        <a:rPr lang="mn-MN" sz="1800" b="0" i="0" u="none" strike="noStrike" dirty="0" smtClean="0">
                          <a:solidFill>
                            <a:srgbClr val="003399"/>
                          </a:solidFill>
                          <a:effectLst/>
                          <a:latin typeface="Arial" panose="020B0604020202020204" pitchFamily="34" charset="0"/>
                        </a:rPr>
                        <a:t>Иргэдийн мөнгөн хадгаламж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42.2</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5</a:t>
                      </a:r>
                      <a:r>
                        <a:rPr lang="en-US" sz="2000" b="0" i="0" u="none" strike="noStrike" dirty="0" smtClean="0">
                          <a:solidFill>
                            <a:srgbClr val="003399"/>
                          </a:solidFill>
                          <a:effectLst/>
                          <a:latin typeface="Arial" panose="020B0604020202020204" pitchFamily="34" charset="0"/>
                        </a:rPr>
                        <a:t>2</a:t>
                      </a:r>
                      <a:r>
                        <a:rPr lang="mn-MN" sz="2000" b="0" i="0" u="none" strike="noStrike" dirty="0" smtClean="0">
                          <a:solidFill>
                            <a:srgbClr val="003399"/>
                          </a:solidFill>
                          <a:effectLst/>
                          <a:latin typeface="Arial" panose="020B0604020202020204" pitchFamily="34" charset="0"/>
                        </a:rPr>
                        <a:t>.</a:t>
                      </a:r>
                      <a:r>
                        <a:rPr lang="en-US" sz="2000" b="0" i="0" u="none" strike="noStrike" dirty="0" smtClean="0">
                          <a:solidFill>
                            <a:srgbClr val="003399"/>
                          </a:solidFill>
                          <a:effectLst/>
                          <a:latin typeface="Arial" panose="020B0604020202020204" pitchFamily="34" charset="0"/>
                        </a:rPr>
                        <a:t>5</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60.</a:t>
                      </a:r>
                      <a:r>
                        <a:rPr lang="en-US" sz="2000" b="0" i="0" u="none" strike="noStrike" dirty="0" smtClean="0">
                          <a:solidFill>
                            <a:srgbClr val="003399"/>
                          </a:solidFill>
                          <a:effectLst/>
                          <a:latin typeface="Arial" panose="020B0604020202020204" pitchFamily="34" charset="0"/>
                        </a:rPr>
                        <a:t>7</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r h="304800">
                <a:tc>
                  <a:txBody>
                    <a:bodyPr/>
                    <a:lstStyle/>
                    <a:p>
                      <a:pPr lvl="1" algn="l" fontAlgn="b"/>
                      <a:r>
                        <a:rPr lang="mn-MN" sz="1800" b="0" i="0" u="none" strike="noStrike" dirty="0" smtClean="0">
                          <a:solidFill>
                            <a:srgbClr val="003399"/>
                          </a:solidFill>
                          <a:effectLst/>
                          <a:latin typeface="Arial" panose="020B0604020202020204" pitchFamily="34" charset="0"/>
                        </a:rPr>
                        <a:t>Олгосон зээл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28.5</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38.7</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40.0</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bl>
          </a:graphicData>
        </a:graphic>
      </p:graphicFrame>
      <p:sp>
        <p:nvSpPr>
          <p:cNvPr id="10" name="Rectangle 9"/>
          <p:cNvSpPr/>
          <p:nvPr/>
        </p:nvSpPr>
        <p:spPr>
          <a:xfrm>
            <a:off x="2514600" y="3657600"/>
            <a:ext cx="7429500" cy="307975"/>
          </a:xfrm>
          <a:prstGeom prst="rect">
            <a:avLst/>
          </a:prstGeom>
        </p:spPr>
        <p:txBody>
          <a:bodyPr>
            <a:spAutoFit/>
          </a:bodyPr>
          <a:lstStyle/>
          <a:p>
            <a:pPr algn="ctr" fontAlgn="b">
              <a:defRPr/>
            </a:pPr>
            <a:r>
              <a:rPr lang="mn-MN" altLang="en-US" sz="1400" b="1" dirty="0" smtClean="0">
                <a:solidFill>
                  <a:schemeClr val="tx1">
                    <a:lumMod val="95000"/>
                    <a:lumOff val="5000"/>
                  </a:schemeClr>
                </a:solidFill>
                <a:latin typeface="Arial" panose="020B0604020202020204" pitchFamily="34" charset="0"/>
                <a:cs typeface="Arial" panose="020B0604020202020204" pitchFamily="34" charset="0"/>
              </a:rPr>
              <a:t>АЙМГИЙН ТАТВАРЫН ХЭЛТСИЙН МЭДЭЭ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жил бүрийн эхний </a:t>
            </a:r>
            <a:r>
              <a:rPr lang="en-US" altLang="en-US" sz="1400" dirty="0" smtClean="0">
                <a:solidFill>
                  <a:schemeClr val="tx1">
                    <a:lumMod val="95000"/>
                    <a:lumOff val="5000"/>
                  </a:schemeClr>
                </a:solidFill>
                <a:latin typeface="Arial" panose="020B0604020202020204" pitchFamily="34" charset="0"/>
                <a:cs typeface="Arial" panose="020B0604020202020204" pitchFamily="34" charset="0"/>
              </a:rPr>
              <a:t>IV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сард</a:t>
            </a:r>
            <a:endParaRPr lang="mn-MN" altLang="en-US"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2" name="Rounded Rectangle 11"/>
          <p:cNvSpPr/>
          <p:nvPr/>
        </p:nvSpPr>
        <p:spPr>
          <a:xfrm>
            <a:off x="6251575" y="1739900"/>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516812"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8801100"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3"/>
          <p:cNvSpPr>
            <a:spLocks noChangeArrowheads="1"/>
          </p:cNvSpPr>
          <p:nvPr/>
        </p:nvSpPr>
        <p:spPr bwMode="auto">
          <a:xfrm>
            <a:off x="6265862" y="1717675"/>
            <a:ext cx="1011238"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5 </a:t>
            </a:r>
            <a:r>
              <a:rPr lang="en-US" altLang="en-US" sz="1600" b="1" dirty="0" smtClean="0">
                <a:solidFill>
                  <a:schemeClr val="bg1"/>
                </a:solidFill>
                <a:latin typeface="Arial" charset="0"/>
              </a:rPr>
              <a:t>IV</a:t>
            </a:r>
            <a:endParaRPr lang="mn-MN" altLang="en-US" sz="1600" b="1" dirty="0">
              <a:solidFill>
                <a:schemeClr val="bg1"/>
              </a:solidFill>
              <a:latin typeface="Arial" charset="0"/>
            </a:endParaRPr>
          </a:p>
        </p:txBody>
      </p:sp>
      <p:sp>
        <p:nvSpPr>
          <p:cNvPr id="17" name="Rectangle 13"/>
          <p:cNvSpPr>
            <a:spLocks noChangeArrowheads="1"/>
          </p:cNvSpPr>
          <p:nvPr/>
        </p:nvSpPr>
        <p:spPr bwMode="auto">
          <a:xfrm>
            <a:off x="7527925" y="1717675"/>
            <a:ext cx="1017587"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6 </a:t>
            </a:r>
            <a:r>
              <a:rPr lang="en-US" altLang="en-US" sz="1600" b="1" dirty="0" smtClean="0">
                <a:solidFill>
                  <a:schemeClr val="bg1"/>
                </a:solidFill>
                <a:latin typeface="Arial" charset="0"/>
              </a:rPr>
              <a:t>IV</a:t>
            </a:r>
            <a:endParaRPr lang="mn-MN" altLang="en-US" sz="1600" b="1" dirty="0">
              <a:solidFill>
                <a:schemeClr val="bg1"/>
              </a:solidFill>
              <a:latin typeface="Arial" charset="0"/>
            </a:endParaRPr>
          </a:p>
        </p:txBody>
      </p:sp>
      <p:sp>
        <p:nvSpPr>
          <p:cNvPr id="18" name="Rectangle 13"/>
          <p:cNvSpPr>
            <a:spLocks noChangeArrowheads="1"/>
          </p:cNvSpPr>
          <p:nvPr/>
        </p:nvSpPr>
        <p:spPr bwMode="auto">
          <a:xfrm>
            <a:off x="8839200" y="1719262"/>
            <a:ext cx="1041400"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7 </a:t>
            </a:r>
            <a:r>
              <a:rPr lang="en-US" altLang="en-US" sz="1600" b="1" dirty="0" smtClean="0">
                <a:solidFill>
                  <a:schemeClr val="bg1"/>
                </a:solidFill>
                <a:latin typeface="Arial" charset="0"/>
              </a:rPr>
              <a:t>IV</a:t>
            </a:r>
            <a:endParaRPr lang="mn-MN" altLang="en-US" sz="1600" b="1" dirty="0">
              <a:solidFill>
                <a:schemeClr val="bg1"/>
              </a:solidFill>
              <a:latin typeface="Arial" charset="0"/>
            </a:endParaRPr>
          </a:p>
        </p:txBody>
      </p:sp>
      <p:graphicFrame>
        <p:nvGraphicFramePr>
          <p:cNvPr id="15" name="Chart 14"/>
          <p:cNvGraphicFramePr/>
          <p:nvPr/>
        </p:nvGraphicFramePr>
        <p:xfrm>
          <a:off x="1676400" y="4114800"/>
          <a:ext cx="8991600" cy="190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Хэрэглээний үнийн индекс</a:t>
            </a:r>
            <a:endParaRPr lang="mn-MN" sz="2400" b="1" dirty="0">
              <a:solidFill>
                <a:schemeClr val="bg1"/>
              </a:solidFill>
              <a:latin typeface="Arial" pitchFamily="34" charset="0"/>
              <a:cs typeface="Arial" pitchFamily="34" charset="0"/>
            </a:endParaRPr>
          </a:p>
        </p:txBody>
      </p:sp>
      <p:sp>
        <p:nvSpPr>
          <p:cNvPr id="22" name="Rectangle 21"/>
          <p:cNvSpPr/>
          <p:nvPr/>
        </p:nvSpPr>
        <p:spPr>
          <a:xfrm>
            <a:off x="5638800" y="1219200"/>
            <a:ext cx="5105400" cy="276999"/>
          </a:xfrm>
          <a:prstGeom prst="rect">
            <a:avLst/>
          </a:prstGeom>
        </p:spPr>
        <p:txBody>
          <a:bodyPr wrap="square">
            <a:spAutoFit/>
          </a:bodyPr>
          <a:lstStyle/>
          <a:p>
            <a:r>
              <a:rPr lang="mn-MN" sz="1200" b="1" dirty="0" smtClean="0">
                <a:latin typeface="Arial" pitchFamily="34" charset="0"/>
                <a:cs typeface="Arial" pitchFamily="34" charset="0"/>
              </a:rPr>
              <a:t>ХЭРЭГЛЭЭНИЙ БАРАА, ҮЙЛЧИЛГЭЭНИЙ ҮНИЙН ИНДЕКС</a:t>
            </a:r>
            <a:endParaRPr lang="en-US" sz="1200" dirty="0">
              <a:latin typeface="Arial" pitchFamily="34" charset="0"/>
              <a:cs typeface="Arial" pitchFamily="34" charset="0"/>
            </a:endParaRPr>
          </a:p>
        </p:txBody>
      </p:sp>
      <p:cxnSp>
        <p:nvCxnSpPr>
          <p:cNvPr id="9" name="Straight Connector 8"/>
          <p:cNvCxnSpPr/>
          <p:nvPr/>
        </p:nvCxnSpPr>
        <p:spPr>
          <a:xfrm>
            <a:off x="4953000" y="990600"/>
            <a:ext cx="0" cy="45720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pic>
        <p:nvPicPr>
          <p:cNvPr id="4097" name="Picture 1"/>
          <p:cNvPicPr>
            <a:picLocks noChangeAspect="1" noChangeArrowheads="1"/>
          </p:cNvPicPr>
          <p:nvPr/>
        </p:nvPicPr>
        <p:blipFill>
          <a:blip r:embed="rId3" cstate="print"/>
          <a:srcRect/>
          <a:stretch>
            <a:fillRect/>
          </a:stretch>
        </p:blipFill>
        <p:spPr bwMode="auto">
          <a:xfrm>
            <a:off x="1295400" y="1066800"/>
            <a:ext cx="3448050" cy="4581525"/>
          </a:xfrm>
          <a:prstGeom prst="rect">
            <a:avLst/>
          </a:prstGeom>
          <a:noFill/>
          <a:ln w="9525">
            <a:noFill/>
            <a:miter lim="800000"/>
            <a:headEnd/>
            <a:tailEnd/>
          </a:ln>
        </p:spPr>
      </p:pic>
      <p:graphicFrame>
        <p:nvGraphicFramePr>
          <p:cNvPr id="11" name="Table 10"/>
          <p:cNvGraphicFramePr>
            <a:graphicFrameLocks noGrp="1"/>
          </p:cNvGraphicFramePr>
          <p:nvPr/>
        </p:nvGraphicFramePr>
        <p:xfrm>
          <a:off x="5334001" y="1981200"/>
          <a:ext cx="6532875" cy="3124199"/>
        </p:xfrm>
        <a:graphic>
          <a:graphicData uri="http://schemas.openxmlformats.org/drawingml/2006/table">
            <a:tbl>
              <a:tblPr/>
              <a:tblGrid>
                <a:gridCol w="1611118"/>
                <a:gridCol w="624985"/>
                <a:gridCol w="624985"/>
                <a:gridCol w="546862"/>
                <a:gridCol w="624985"/>
                <a:gridCol w="624985"/>
                <a:gridCol w="624985"/>
                <a:gridCol w="624985"/>
                <a:gridCol w="624985"/>
              </a:tblGrid>
              <a:tr h="207588">
                <a:tc rowSpan="2" gridSpan="6">
                  <a:txBody>
                    <a:bodyPr/>
                    <a:lstStyle/>
                    <a:p>
                      <a:pPr algn="ctr" fontAlgn="ctr"/>
                      <a:r>
                        <a:rPr lang="mn-MN" sz="1000" b="1" i="0" u="none" strike="noStrike" dirty="0">
                          <a:solidFill>
                            <a:srgbClr val="000000"/>
                          </a:solidFill>
                          <a:latin typeface="Arial"/>
                        </a:rPr>
                        <a:t>Бүлэг , дэд бүлгээр</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ctr"/>
                      <a:r>
                        <a:rPr lang="en-US" sz="1000" b="0" i="0" u="sng" strike="noStrike">
                          <a:solidFill>
                            <a:srgbClr val="000000"/>
                          </a:solidFill>
                          <a:latin typeface="Arial"/>
                        </a:rPr>
                        <a:t>2017 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US" sz="1000" b="0" i="0" u="sng" strike="noStrike">
                          <a:solidFill>
                            <a:srgbClr val="000000"/>
                          </a:solidFill>
                          <a:latin typeface="Arial"/>
                        </a:rPr>
                        <a:t>2017 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US" sz="1000" b="0" i="0" u="sng" strike="noStrike">
                          <a:solidFill>
                            <a:srgbClr val="000000"/>
                          </a:solidFill>
                          <a:latin typeface="Arial"/>
                        </a:rPr>
                        <a:t>2017 IV</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r>
              <a:tr h="207588">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dirty="0">
                          <a:solidFill>
                            <a:srgbClr val="000000"/>
                          </a:solidFill>
                          <a:latin typeface="Arial"/>
                        </a:rPr>
                        <a:t>2016 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latin typeface="Arial"/>
                        </a:rPr>
                        <a:t>2016 XII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latin typeface="Arial"/>
                        </a:rPr>
                        <a:t>2017 III</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F0"/>
                    </a:solidFill>
                  </a:tcPr>
                </a:tc>
              </a:tr>
              <a:tr h="207588">
                <a:tc>
                  <a:txBody>
                    <a:bodyPr/>
                    <a:lstStyle/>
                    <a:p>
                      <a:pPr algn="l" fontAlgn="b"/>
                      <a:r>
                        <a:rPr lang="mn-MN" sz="1000" b="1" i="0" u="none" strike="noStrike">
                          <a:solidFill>
                            <a:srgbClr val="000000"/>
                          </a:solidFill>
                          <a:latin typeface="Arial"/>
                        </a:rPr>
                        <a:t>ЕРӨНХИЙ ИНДЕКС</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99.6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102.5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101.4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r>
              <a:tr h="207588">
                <a:tc gridSpan="5">
                  <a:txBody>
                    <a:bodyPr/>
                    <a:lstStyle/>
                    <a:p>
                      <a:pPr algn="l" fontAlgn="b"/>
                      <a:r>
                        <a:rPr lang="ru-RU" sz="1000" b="1" i="0" u="none" strike="noStrike">
                          <a:solidFill>
                            <a:srgbClr val="000000"/>
                          </a:solidFill>
                          <a:latin typeface="Arial"/>
                        </a:rPr>
                        <a:t>01.   ХYНСНИЙ БАРАА, СОГТУУРУУЛАХ БУС УНДАА</a:t>
                      </a:r>
                    </a:p>
                  </a:txBody>
                  <a:tcPr marL="0" marR="0" marT="0" marB="0" anchor="b">
                    <a:lnL>
                      <a:noFill/>
                    </a:lnL>
                    <a:lnR>
                      <a:noFill/>
                    </a:lnR>
                    <a:lnT>
                      <a:noFill/>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1"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92.1</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107.6</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103.9</a:t>
                      </a:r>
                    </a:p>
                  </a:txBody>
                  <a:tcPr marL="0" marR="0" marT="0" marB="0" anchor="ctr">
                    <a:lnL>
                      <a:noFill/>
                    </a:lnL>
                    <a:lnR>
                      <a:noFill/>
                    </a:lnR>
                    <a:lnT>
                      <a:noFill/>
                    </a:lnT>
                    <a:lnB>
                      <a:noFill/>
                    </a:lnB>
                    <a:solidFill>
                      <a:schemeClr val="accent5">
                        <a:lumMod val="20000"/>
                        <a:lumOff val="80000"/>
                      </a:schemeClr>
                    </a:solidFill>
                  </a:tcPr>
                </a:tc>
              </a:tr>
              <a:tr h="207588">
                <a:tc gridSpan="6">
                  <a:txBody>
                    <a:bodyPr/>
                    <a:lstStyle/>
                    <a:p>
                      <a:pPr algn="l" fontAlgn="b"/>
                      <a:r>
                        <a:rPr lang="mn-MN" sz="1000" b="1" i="0" u="none" strike="noStrike">
                          <a:solidFill>
                            <a:srgbClr val="000000"/>
                          </a:solidFill>
                          <a:latin typeface="Arial"/>
                        </a:rPr>
                        <a:t>02.   СОГТУУРУУЛАХ УНДАА, ТАМХИ, МАНСУУРУУЛАХ БОДИС</a:t>
                      </a:r>
                    </a:p>
                  </a:txBody>
                  <a:tcPr marL="0" marR="0" marT="0" marB="0" anchor="b">
                    <a:lnL>
                      <a:noFill/>
                    </a:lnL>
                    <a:lnR>
                      <a:noFill/>
                    </a:lnR>
                    <a:lnT>
                      <a:noFill/>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a:solidFill>
                            <a:srgbClr val="000000"/>
                          </a:solidFill>
                          <a:latin typeface="Arial"/>
                        </a:rPr>
                        <a:t>100.2</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100.0</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100.0</a:t>
                      </a:r>
                    </a:p>
                  </a:txBody>
                  <a:tcPr marL="0" marR="0" marT="0" marB="0" anchor="ctr">
                    <a:lnL>
                      <a:noFill/>
                    </a:lnL>
                    <a:lnR>
                      <a:noFill/>
                    </a:lnR>
                    <a:lnT>
                      <a:noFill/>
                    </a:lnT>
                    <a:lnB>
                      <a:noFill/>
                    </a:lnB>
                    <a:solidFill>
                      <a:schemeClr val="accent5">
                        <a:lumMod val="20000"/>
                        <a:lumOff val="80000"/>
                      </a:schemeClr>
                    </a:solidFill>
                  </a:tcPr>
                </a:tc>
              </a:tr>
              <a:tr h="207588">
                <a:tc gridSpan="3">
                  <a:txBody>
                    <a:bodyPr/>
                    <a:lstStyle/>
                    <a:p>
                      <a:pPr algn="l" fontAlgn="b"/>
                      <a:r>
                        <a:rPr lang="ru-RU" sz="1000" b="1" i="0" u="none" strike="noStrike">
                          <a:solidFill>
                            <a:srgbClr val="000000"/>
                          </a:solidFill>
                          <a:latin typeface="Arial"/>
                        </a:rPr>
                        <a:t>03.    ХУВЦАС, БӨС БАРАА, ГУТАЛ</a:t>
                      </a:r>
                    </a:p>
                  </a:txBody>
                  <a:tcPr marL="0" marR="0" marT="0" marB="0" anchor="b">
                    <a:lnL>
                      <a:noFill/>
                    </a:lnL>
                    <a:lnR>
                      <a:noFill/>
                    </a:lnR>
                    <a:lnT>
                      <a:noFill/>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ctr"/>
                      <a:endParaRPr lang="en-US" sz="1000" b="1"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l" fontAlgn="ctr"/>
                      <a:endParaRPr lang="en-US" sz="1000" b="1"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l" fontAlgn="ctr"/>
                      <a:endParaRPr lang="en-US" sz="1000" b="0"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101.1</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100.5</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100.0</a:t>
                      </a:r>
                    </a:p>
                  </a:txBody>
                  <a:tcPr marL="0" marR="0" marT="0" marB="0" anchor="ctr">
                    <a:lnL>
                      <a:noFill/>
                    </a:lnL>
                    <a:lnR>
                      <a:noFill/>
                    </a:lnR>
                    <a:lnT>
                      <a:noFill/>
                    </a:lnT>
                    <a:lnB>
                      <a:noFill/>
                    </a:lnB>
                    <a:solidFill>
                      <a:schemeClr val="accent5">
                        <a:lumMod val="20000"/>
                        <a:lumOff val="80000"/>
                      </a:schemeClr>
                    </a:solidFill>
                  </a:tcPr>
                </a:tc>
              </a:tr>
              <a:tr h="207588">
                <a:tc gridSpan="6">
                  <a:txBody>
                    <a:bodyPr/>
                    <a:lstStyle/>
                    <a:p>
                      <a:pPr algn="l" fontAlgn="b"/>
                      <a:r>
                        <a:rPr lang="mn-MN" sz="1000" b="1" i="0" u="none" strike="noStrike" dirty="0">
                          <a:solidFill>
                            <a:srgbClr val="000000"/>
                          </a:solidFill>
                          <a:latin typeface="Arial"/>
                        </a:rPr>
                        <a:t>04.    ОРОН СУУЦ, УС, ЦАХИЛГААН, ХИЙН БОЛОН БУСАД Т</a:t>
                      </a:r>
                      <a:r>
                        <a:rPr lang="en-US" sz="1000" b="1" i="0" u="none" strike="noStrike" dirty="0">
                          <a:solidFill>
                            <a:srgbClr val="000000"/>
                          </a:solidFill>
                          <a:latin typeface="Arial"/>
                        </a:rPr>
                        <a:t>Y</a:t>
                      </a:r>
                      <a:r>
                        <a:rPr lang="mn-MN" sz="1000" b="1" i="0" u="none" strike="noStrike" dirty="0">
                          <a:solidFill>
                            <a:srgbClr val="000000"/>
                          </a:solidFill>
                          <a:latin typeface="Arial"/>
                        </a:rPr>
                        <a:t>ЛШ</a:t>
                      </a:r>
                    </a:p>
                  </a:txBody>
                  <a:tcPr marL="0" marR="0" marT="0" marB="0" anchor="b">
                    <a:lnL>
                      <a:noFill/>
                    </a:lnL>
                    <a:lnR>
                      <a:noFill/>
                    </a:lnR>
                    <a:lnT>
                      <a:noFill/>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a:solidFill>
                            <a:srgbClr val="000000"/>
                          </a:solidFill>
                          <a:latin typeface="Arial"/>
                        </a:rPr>
                        <a:t>104.7</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99.9</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100.8</a:t>
                      </a:r>
                    </a:p>
                  </a:txBody>
                  <a:tcPr marL="0" marR="0" marT="0" marB="0" anchor="ctr">
                    <a:lnL>
                      <a:noFill/>
                    </a:lnL>
                    <a:lnR>
                      <a:noFill/>
                    </a:lnR>
                    <a:lnT>
                      <a:noFill/>
                    </a:lnT>
                    <a:lnB>
                      <a:noFill/>
                    </a:lnB>
                    <a:solidFill>
                      <a:schemeClr val="accent5">
                        <a:lumMod val="20000"/>
                        <a:lumOff val="80000"/>
                      </a:schemeClr>
                    </a:solidFill>
                  </a:tcPr>
                </a:tc>
              </a:tr>
              <a:tr h="207588">
                <a:tc gridSpan="4">
                  <a:txBody>
                    <a:bodyPr/>
                    <a:lstStyle/>
                    <a:p>
                      <a:pPr algn="l" fontAlgn="b"/>
                      <a:r>
                        <a:rPr lang="ru-RU" sz="1000" b="1" i="0" u="none" strike="noStrike" dirty="0">
                          <a:solidFill>
                            <a:srgbClr val="000000"/>
                          </a:solidFill>
                          <a:latin typeface="Arial"/>
                        </a:rPr>
                        <a:t>05.    ГЭР АХУЙН ТАВИЛГА, ГЭР АХУЙН БАРАА</a:t>
                      </a:r>
                    </a:p>
                  </a:txBody>
                  <a:tcPr marL="0" marR="0" marT="0" marB="0" anchor="b">
                    <a:lnL>
                      <a:noFill/>
                    </a:lnL>
                    <a:lnR>
                      <a:noFill/>
                    </a:lnR>
                    <a:lnT>
                      <a:noFill/>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1"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l" fontAlgn="ctr"/>
                      <a:endParaRPr lang="en-US" sz="1000" b="1"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101.3</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100.6</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101.2</a:t>
                      </a:r>
                    </a:p>
                  </a:txBody>
                  <a:tcPr marL="0" marR="0" marT="0" marB="0" anchor="ctr">
                    <a:lnL>
                      <a:noFill/>
                    </a:lnL>
                    <a:lnR>
                      <a:noFill/>
                    </a:lnR>
                    <a:lnT>
                      <a:noFill/>
                    </a:lnT>
                    <a:lnB>
                      <a:noFill/>
                    </a:lnB>
                    <a:solidFill>
                      <a:schemeClr val="accent5">
                        <a:lumMod val="20000"/>
                        <a:lumOff val="80000"/>
                      </a:schemeClr>
                    </a:solidFill>
                  </a:tcPr>
                </a:tc>
              </a:tr>
              <a:tr h="207588">
                <a:tc gridSpan="4">
                  <a:txBody>
                    <a:bodyPr/>
                    <a:lstStyle/>
                    <a:p>
                      <a:pPr algn="l" fontAlgn="b"/>
                      <a:r>
                        <a:rPr lang="ru-RU" sz="1000" b="1" i="0" u="none" strike="noStrike">
                          <a:solidFill>
                            <a:srgbClr val="000000"/>
                          </a:solidFill>
                          <a:latin typeface="Arial"/>
                        </a:rPr>
                        <a:t>06.    ЭМ, ТАРИА, ЭМНЭЛГИЙН YЙЛЧИЛГЭЭ</a:t>
                      </a:r>
                    </a:p>
                  </a:txBody>
                  <a:tcPr marL="0" marR="0" marT="0" marB="0" anchor="b">
                    <a:lnL>
                      <a:noFill/>
                    </a:lnL>
                    <a:lnR>
                      <a:noFill/>
                    </a:lnR>
                    <a:lnT>
                      <a:noFill/>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1"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l" fontAlgn="ctr"/>
                      <a:endParaRPr lang="en-US" sz="1000" b="1"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101.2</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100.6</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101.2</a:t>
                      </a:r>
                    </a:p>
                  </a:txBody>
                  <a:tcPr marL="0" marR="0" marT="0" marB="0" anchor="ctr">
                    <a:lnL>
                      <a:noFill/>
                    </a:lnL>
                    <a:lnR>
                      <a:noFill/>
                    </a:lnR>
                    <a:lnT>
                      <a:noFill/>
                    </a:lnT>
                    <a:lnB>
                      <a:noFill/>
                    </a:lnB>
                    <a:solidFill>
                      <a:schemeClr val="accent5">
                        <a:lumMod val="20000"/>
                        <a:lumOff val="80000"/>
                      </a:schemeClr>
                    </a:solidFill>
                  </a:tcPr>
                </a:tc>
              </a:tr>
              <a:tr h="207588">
                <a:tc>
                  <a:txBody>
                    <a:bodyPr/>
                    <a:lstStyle/>
                    <a:p>
                      <a:pPr algn="l" fontAlgn="b"/>
                      <a:r>
                        <a:rPr lang="mn-MN" sz="1000" b="1" i="0" u="none" strike="noStrike">
                          <a:solidFill>
                            <a:srgbClr val="000000"/>
                          </a:solidFill>
                          <a:latin typeface="Arial"/>
                        </a:rPr>
                        <a:t>07.    ТЭЭВЭР</a:t>
                      </a:r>
                    </a:p>
                  </a:txBody>
                  <a:tcPr marL="0" marR="0" marT="0" marB="0" anchor="b">
                    <a:lnL>
                      <a:noFill/>
                    </a:lnL>
                    <a:lnR>
                      <a:noFill/>
                    </a:lnR>
                    <a:lnT>
                      <a:noFill/>
                    </a:lnT>
                    <a:lnB>
                      <a:noFill/>
                    </a:lnB>
                    <a:solidFill>
                      <a:schemeClr val="accent5">
                        <a:lumMod val="20000"/>
                        <a:lumOff val="80000"/>
                      </a:schemeClr>
                    </a:solidFill>
                  </a:tcPr>
                </a:tc>
                <a:tc>
                  <a:txBody>
                    <a:bodyPr/>
                    <a:lstStyle/>
                    <a:p>
                      <a:pPr algn="l" fontAlgn="b"/>
                      <a:endParaRPr lang="en-US" sz="1000" b="0" i="0" u="none" strike="noStrike">
                        <a:solidFill>
                          <a:srgbClr val="000000"/>
                        </a:solidFill>
                        <a:latin typeface="Arial"/>
                      </a:endParaRPr>
                    </a:p>
                  </a:txBody>
                  <a:tcPr marL="0" marR="0" marT="0" marB="0" anchor="b">
                    <a:lnL>
                      <a:noFill/>
                    </a:lnL>
                    <a:lnR>
                      <a:noFill/>
                    </a:lnR>
                    <a:lnT>
                      <a:noFill/>
                    </a:lnT>
                    <a:lnB>
                      <a:noFill/>
                    </a:lnB>
                    <a:solidFill>
                      <a:schemeClr val="accent5">
                        <a:lumMod val="20000"/>
                        <a:lumOff val="80000"/>
                      </a:schemeClr>
                    </a:solidFill>
                  </a:tcPr>
                </a:tc>
                <a:tc>
                  <a:txBody>
                    <a:bodyPr/>
                    <a:lstStyle/>
                    <a:p>
                      <a:pPr algn="l" fontAlgn="ctr"/>
                      <a:endParaRPr lang="en-US" sz="1000" b="0"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l" fontAlgn="ctr"/>
                      <a:endParaRPr lang="en-US" sz="1000" b="1" i="0" u="none" strike="noStrike">
                        <a:solidFill>
                          <a:srgbClr val="003366"/>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l" fontAlgn="ctr"/>
                      <a:endParaRPr lang="en-US" sz="1000" b="0"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l" fontAlgn="ctr"/>
                      <a:endParaRPr lang="en-US" sz="1000" b="0"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105.1</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104.5</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102.1</a:t>
                      </a:r>
                    </a:p>
                  </a:txBody>
                  <a:tcPr marL="0" marR="0" marT="0" marB="0" anchor="ctr">
                    <a:lnL>
                      <a:noFill/>
                    </a:lnL>
                    <a:lnR>
                      <a:noFill/>
                    </a:lnR>
                    <a:lnT>
                      <a:noFill/>
                    </a:lnT>
                    <a:lnB>
                      <a:noFill/>
                    </a:lnB>
                    <a:solidFill>
                      <a:schemeClr val="accent5">
                        <a:lumMod val="20000"/>
                        <a:lumOff val="80000"/>
                      </a:schemeClr>
                    </a:solidFill>
                  </a:tcPr>
                </a:tc>
              </a:tr>
              <a:tr h="207588">
                <a:tc gridSpan="5">
                  <a:txBody>
                    <a:bodyPr/>
                    <a:lstStyle/>
                    <a:p>
                      <a:pPr algn="l" fontAlgn="b"/>
                      <a:r>
                        <a:rPr lang="mn-MN" sz="1000" b="1" i="0" u="none" strike="noStrike">
                          <a:solidFill>
                            <a:srgbClr val="000000"/>
                          </a:solidFill>
                          <a:latin typeface="Arial"/>
                        </a:rPr>
                        <a:t>08.    ХОЛБООНЫ ХЭРЭГСЭЛ, ШУУДАНГИЙН </a:t>
                      </a:r>
                      <a:r>
                        <a:rPr lang="en-US" sz="1000" b="1" i="0" u="none" strike="noStrike">
                          <a:solidFill>
                            <a:srgbClr val="000000"/>
                          </a:solidFill>
                          <a:latin typeface="Arial"/>
                        </a:rPr>
                        <a:t>Y</a:t>
                      </a:r>
                      <a:r>
                        <a:rPr lang="mn-MN" sz="1000" b="1" i="0" u="none" strike="noStrike">
                          <a:solidFill>
                            <a:srgbClr val="000000"/>
                          </a:solidFill>
                          <a:latin typeface="Arial"/>
                        </a:rPr>
                        <a:t>ЙЛЧИЛГЭЭ</a:t>
                      </a:r>
                    </a:p>
                  </a:txBody>
                  <a:tcPr marL="0" marR="0" marT="0" marB="0" anchor="b">
                    <a:lnL>
                      <a:noFill/>
                    </a:lnL>
                    <a:lnR>
                      <a:noFill/>
                    </a:lnR>
                    <a:lnT>
                      <a:noFill/>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1" i="0" u="none" strike="noStrike">
                        <a:solidFill>
                          <a:srgbClr val="000000"/>
                        </a:solidFill>
                        <a:latin typeface="Arial"/>
                      </a:endParaRP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99.7</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100.0</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99.8</a:t>
                      </a:r>
                    </a:p>
                  </a:txBody>
                  <a:tcPr marL="0" marR="0" marT="0" marB="0" anchor="ctr">
                    <a:lnL>
                      <a:noFill/>
                    </a:lnL>
                    <a:lnR>
                      <a:noFill/>
                    </a:lnR>
                    <a:lnT>
                      <a:noFill/>
                    </a:lnT>
                    <a:lnB>
                      <a:noFill/>
                    </a:lnB>
                    <a:solidFill>
                      <a:schemeClr val="accent5">
                        <a:lumMod val="20000"/>
                        <a:lumOff val="80000"/>
                      </a:schemeClr>
                    </a:solidFill>
                  </a:tcPr>
                </a:tc>
              </a:tr>
              <a:tr h="207588">
                <a:tc gridSpan="6">
                  <a:txBody>
                    <a:bodyPr/>
                    <a:lstStyle/>
                    <a:p>
                      <a:pPr algn="l" fontAlgn="b"/>
                      <a:r>
                        <a:rPr lang="mn-MN" sz="1000" b="1" i="0" u="none" strike="noStrike">
                          <a:solidFill>
                            <a:srgbClr val="000000"/>
                          </a:solidFill>
                          <a:latin typeface="Arial"/>
                        </a:rPr>
                        <a:t>09.    АМРАЛТ, ЧӨЛӨӨТ ЦАГ, СОЁЛЫН БАРАА, </a:t>
                      </a:r>
                      <a:r>
                        <a:rPr lang="en-US" sz="1000" b="1" i="0" u="none" strike="noStrike">
                          <a:solidFill>
                            <a:srgbClr val="000000"/>
                          </a:solidFill>
                          <a:latin typeface="Arial"/>
                        </a:rPr>
                        <a:t>Y</a:t>
                      </a:r>
                      <a:r>
                        <a:rPr lang="mn-MN" sz="1000" b="1" i="0" u="none" strike="noStrike">
                          <a:solidFill>
                            <a:srgbClr val="000000"/>
                          </a:solidFill>
                          <a:latin typeface="Arial"/>
                        </a:rPr>
                        <a:t>ЙЛЧИЛГЭЭ</a:t>
                      </a:r>
                    </a:p>
                  </a:txBody>
                  <a:tcPr marL="0" marR="0" marT="0" marB="0" anchor="b">
                    <a:lnL>
                      <a:noFill/>
                    </a:lnL>
                    <a:lnR>
                      <a:noFill/>
                    </a:lnR>
                    <a:lnT>
                      <a:noFill/>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a:solidFill>
                            <a:srgbClr val="000000"/>
                          </a:solidFill>
                          <a:latin typeface="Arial"/>
                        </a:rPr>
                        <a:t>103.1</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a:solidFill>
                            <a:srgbClr val="000000"/>
                          </a:solidFill>
                          <a:latin typeface="Arial"/>
                        </a:rPr>
                        <a:t>101.3</a:t>
                      </a:r>
                    </a:p>
                  </a:txBody>
                  <a:tcPr marL="0" marR="0" marT="0" marB="0" anchor="ctr">
                    <a:lnL>
                      <a:noFill/>
                    </a:lnL>
                    <a:lnR>
                      <a:noFill/>
                    </a:lnR>
                    <a:lnT>
                      <a:noFill/>
                    </a:lnT>
                    <a:lnB>
                      <a:noFill/>
                    </a:lnB>
                    <a:solidFill>
                      <a:schemeClr val="accent5">
                        <a:lumMod val="20000"/>
                        <a:lumOff val="80000"/>
                      </a:schemeClr>
                    </a:solidFill>
                  </a:tcPr>
                </a:tc>
                <a:tc>
                  <a:txBody>
                    <a:bodyPr/>
                    <a:lstStyle/>
                    <a:p>
                      <a:pPr algn="r" fontAlgn="ctr"/>
                      <a:r>
                        <a:rPr lang="en-US" sz="1000" b="1" i="0" u="none" strike="noStrike" dirty="0">
                          <a:solidFill>
                            <a:srgbClr val="000000"/>
                          </a:solidFill>
                          <a:latin typeface="Arial"/>
                        </a:rPr>
                        <a:t>99.4</a:t>
                      </a:r>
                    </a:p>
                  </a:txBody>
                  <a:tcPr marL="0" marR="0" marT="0" marB="0" anchor="ctr">
                    <a:lnL>
                      <a:noFill/>
                    </a:lnL>
                    <a:lnR>
                      <a:noFill/>
                    </a:lnR>
                    <a:lnT>
                      <a:noFill/>
                    </a:lnT>
                    <a:lnB>
                      <a:noFill/>
                    </a:lnB>
                    <a:solidFill>
                      <a:schemeClr val="accent5">
                        <a:lumMod val="20000"/>
                        <a:lumOff val="80000"/>
                      </a:schemeClr>
                    </a:solidFill>
                  </a:tcPr>
                </a:tc>
              </a:tr>
              <a:tr h="207588">
                <a:tc gridSpan="3">
                  <a:txBody>
                    <a:bodyPr/>
                    <a:lstStyle/>
                    <a:p>
                      <a:pPr algn="l" fontAlgn="b"/>
                      <a:r>
                        <a:rPr lang="mn-MN" sz="1000" b="1" i="0" u="none" strike="noStrike">
                          <a:solidFill>
                            <a:srgbClr val="000000"/>
                          </a:solidFill>
                          <a:latin typeface="Arial"/>
                        </a:rPr>
                        <a:t>10.    БОЛОВСРОЛЫН </a:t>
                      </a:r>
                      <a:r>
                        <a:rPr lang="en-US" sz="1000" b="1" i="0" u="none" strike="noStrike">
                          <a:solidFill>
                            <a:srgbClr val="000000"/>
                          </a:solidFill>
                          <a:latin typeface="Arial"/>
                        </a:rPr>
                        <a:t>Y</a:t>
                      </a:r>
                      <a:r>
                        <a:rPr lang="mn-MN" sz="1000" b="1" i="0" u="none" strike="noStrike">
                          <a:solidFill>
                            <a:srgbClr val="000000"/>
                          </a:solidFill>
                          <a:latin typeface="Arial"/>
                        </a:rPr>
                        <a:t>ЙЛЧИЛГЭЭ</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000" b="1" i="0" u="none" strike="noStrike">
                        <a:solidFill>
                          <a:srgbClr val="003366"/>
                        </a:solidFill>
                        <a:latin typeface="Arial"/>
                      </a:endParaRPr>
                    </a:p>
                  </a:txBody>
                  <a:tcPr marL="0" marR="0" marT="0" marB="0" anchor="ctr">
                    <a:lnL>
                      <a:noFill/>
                    </a:lnL>
                    <a:lnR>
                      <a:noFill/>
                    </a:lnR>
                    <a:lnT>
                      <a:noFill/>
                    </a:lnT>
                    <a:lnB>
                      <a:noFill/>
                    </a:lnB>
                  </a:tcPr>
                </a:tc>
                <a:tc>
                  <a:txBody>
                    <a:bodyPr/>
                    <a:lstStyle/>
                    <a:p>
                      <a:pPr algn="l" fontAlgn="ctr"/>
                      <a:endParaRPr lang="en-US" sz="1000" b="1"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r" fontAlgn="ctr"/>
                      <a:r>
                        <a:rPr lang="en-US" sz="1000" b="1" i="0" u="none" strike="noStrike">
                          <a:solidFill>
                            <a:srgbClr val="000000"/>
                          </a:solidFill>
                          <a:latin typeface="Arial"/>
                        </a:rPr>
                        <a:t>99.9</a:t>
                      </a:r>
                    </a:p>
                  </a:txBody>
                  <a:tcPr marL="0" marR="0" marT="0" marB="0" anchor="ctr">
                    <a:lnL>
                      <a:noFill/>
                    </a:lnL>
                    <a:lnR>
                      <a:noFill/>
                    </a:lnR>
                    <a:lnT>
                      <a:noFill/>
                    </a:lnT>
                    <a:lnB>
                      <a:noFill/>
                    </a:lnB>
                  </a:tcPr>
                </a:tc>
                <a:tc>
                  <a:txBody>
                    <a:bodyPr/>
                    <a:lstStyle/>
                    <a:p>
                      <a:pPr algn="r" fontAlgn="ctr"/>
                      <a:r>
                        <a:rPr lang="en-US" sz="1000" b="1" i="0" u="none" strike="noStrike">
                          <a:solidFill>
                            <a:srgbClr val="000000"/>
                          </a:solidFill>
                          <a:latin typeface="Arial"/>
                        </a:rPr>
                        <a:t>100.0</a:t>
                      </a:r>
                    </a:p>
                  </a:txBody>
                  <a:tcPr marL="0" marR="0" marT="0" marB="0" anchor="ctr">
                    <a:lnL>
                      <a:noFill/>
                    </a:lnL>
                    <a:lnR>
                      <a:noFill/>
                    </a:lnR>
                    <a:lnT>
                      <a:noFill/>
                    </a:lnT>
                    <a:lnB>
                      <a:noFill/>
                    </a:lnB>
                  </a:tcPr>
                </a:tc>
                <a:tc>
                  <a:txBody>
                    <a:bodyPr/>
                    <a:lstStyle/>
                    <a:p>
                      <a:pPr algn="r" fontAlgn="ctr"/>
                      <a:r>
                        <a:rPr lang="en-US" sz="1000" b="1" i="0" u="none" strike="noStrike">
                          <a:solidFill>
                            <a:srgbClr val="000000"/>
                          </a:solidFill>
                          <a:latin typeface="Arial"/>
                        </a:rPr>
                        <a:t>100.0</a:t>
                      </a:r>
                    </a:p>
                  </a:txBody>
                  <a:tcPr marL="0" marR="0" marT="0" marB="0" anchor="ctr">
                    <a:lnL>
                      <a:noFill/>
                    </a:lnL>
                    <a:lnR>
                      <a:noFill/>
                    </a:lnR>
                    <a:lnT>
                      <a:noFill/>
                    </a:lnT>
                    <a:lnB>
                      <a:noFill/>
                    </a:lnB>
                  </a:tcPr>
                </a:tc>
              </a:tr>
              <a:tr h="207588">
                <a:tc gridSpan="6">
                  <a:txBody>
                    <a:bodyPr/>
                    <a:lstStyle/>
                    <a:p>
                      <a:pPr algn="l" fontAlgn="b"/>
                      <a:r>
                        <a:rPr lang="mn-MN" sz="1000" b="1" i="0" u="none" strike="noStrike">
                          <a:solidFill>
                            <a:srgbClr val="000000"/>
                          </a:solidFill>
                          <a:latin typeface="Arial"/>
                        </a:rPr>
                        <a:t>11.    ЗОЧИД БУУДАЛ, НИЙТИЙН ХООЛ, ДОТУУР БАЙРНЫ </a:t>
                      </a:r>
                      <a:r>
                        <a:rPr lang="en-US" sz="1000" b="1" i="0" u="none" strike="noStrike">
                          <a:solidFill>
                            <a:srgbClr val="000000"/>
                          </a:solidFill>
                          <a:latin typeface="Arial"/>
                        </a:rPr>
                        <a:t>Y</a:t>
                      </a:r>
                      <a:r>
                        <a:rPr lang="mn-MN" sz="1000" b="1" i="0" u="none" strike="noStrike">
                          <a:solidFill>
                            <a:srgbClr val="000000"/>
                          </a:solidFill>
                          <a:latin typeface="Arial"/>
                        </a:rPr>
                        <a:t>ЙЛЧИЛГЭЭ</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a:solidFill>
                            <a:srgbClr val="000000"/>
                          </a:solidFill>
                          <a:latin typeface="Arial"/>
                        </a:rPr>
                        <a:t>100.1</a:t>
                      </a:r>
                    </a:p>
                  </a:txBody>
                  <a:tcPr marL="0" marR="0" marT="0" marB="0" anchor="ctr">
                    <a:lnL>
                      <a:noFill/>
                    </a:lnL>
                    <a:lnR>
                      <a:noFill/>
                    </a:lnR>
                    <a:lnT>
                      <a:noFill/>
                    </a:lnT>
                    <a:lnB>
                      <a:noFill/>
                    </a:lnB>
                  </a:tcPr>
                </a:tc>
                <a:tc>
                  <a:txBody>
                    <a:bodyPr/>
                    <a:lstStyle/>
                    <a:p>
                      <a:pPr algn="r" fontAlgn="ctr"/>
                      <a:r>
                        <a:rPr lang="en-US" sz="1000" b="1" i="0" u="none" strike="noStrike">
                          <a:solidFill>
                            <a:srgbClr val="000000"/>
                          </a:solidFill>
                          <a:latin typeface="Arial"/>
                        </a:rPr>
                        <a:t>100.0</a:t>
                      </a:r>
                    </a:p>
                  </a:txBody>
                  <a:tcPr marL="0" marR="0" marT="0" marB="0" anchor="ctr">
                    <a:lnL>
                      <a:noFill/>
                    </a:lnL>
                    <a:lnR>
                      <a:noFill/>
                    </a:lnR>
                    <a:lnT>
                      <a:noFill/>
                    </a:lnT>
                    <a:lnB>
                      <a:noFill/>
                    </a:lnB>
                  </a:tcPr>
                </a:tc>
                <a:tc>
                  <a:txBody>
                    <a:bodyPr/>
                    <a:lstStyle/>
                    <a:p>
                      <a:pPr algn="r" fontAlgn="ctr"/>
                      <a:r>
                        <a:rPr lang="en-US" sz="1000" b="1" i="0" u="none" strike="noStrike">
                          <a:solidFill>
                            <a:srgbClr val="000000"/>
                          </a:solidFill>
                          <a:latin typeface="Arial"/>
                        </a:rPr>
                        <a:t>101.7</a:t>
                      </a:r>
                    </a:p>
                  </a:txBody>
                  <a:tcPr marL="0" marR="0" marT="0" marB="0" anchor="ctr">
                    <a:lnL>
                      <a:noFill/>
                    </a:lnL>
                    <a:lnR>
                      <a:noFill/>
                    </a:lnR>
                    <a:lnT>
                      <a:noFill/>
                    </a:lnT>
                    <a:lnB>
                      <a:noFill/>
                    </a:lnB>
                  </a:tcPr>
                </a:tc>
              </a:tr>
              <a:tr h="217967">
                <a:tc gridSpan="3">
                  <a:txBody>
                    <a:bodyPr/>
                    <a:lstStyle/>
                    <a:p>
                      <a:pPr algn="l" fontAlgn="b"/>
                      <a:r>
                        <a:rPr lang="mn-MN" sz="1000" b="1" i="0" u="none" strike="noStrike">
                          <a:solidFill>
                            <a:srgbClr val="000000"/>
                          </a:solidFill>
                          <a:latin typeface="Arial"/>
                        </a:rPr>
                        <a:t>12.    БУСАД БАРАА, </a:t>
                      </a:r>
                      <a:r>
                        <a:rPr lang="en-US" sz="1000" b="1" i="0" u="none" strike="noStrike">
                          <a:solidFill>
                            <a:srgbClr val="000000"/>
                          </a:solidFill>
                          <a:latin typeface="Arial"/>
                        </a:rPr>
                        <a:t>Y</a:t>
                      </a:r>
                      <a:r>
                        <a:rPr lang="mn-MN" sz="1000" b="1" i="0" u="none" strike="noStrike">
                          <a:solidFill>
                            <a:srgbClr val="000000"/>
                          </a:solidFill>
                          <a:latin typeface="Arial"/>
                        </a:rPr>
                        <a:t>ЙЛЧИЛГЭЭ</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000" b="1" i="0" u="none" strike="noStrike">
                          <a:solidFill>
                            <a:srgbClr val="003366"/>
                          </a:solidFill>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000" b="1" i="0" u="none" strike="noStrike">
                          <a:solidFill>
                            <a:srgbClr val="000000"/>
                          </a:solidFill>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a:solidFill>
                            <a:srgbClr val="000000"/>
                          </a:solidFill>
                          <a:latin typeface="Arial"/>
                        </a:rPr>
                        <a:t>104.2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a:solidFill>
                            <a:srgbClr val="000000"/>
                          </a:solidFill>
                          <a:latin typeface="Arial"/>
                        </a:rPr>
                        <a:t>101.6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Arial"/>
                        </a:rPr>
                        <a:t>100.8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210766"/>
            <a:ext cx="99060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990600"/>
            <a:ext cx="5334000" cy="2308324"/>
          </a:xfrm>
          <a:prstGeom prst="rect">
            <a:avLst/>
          </a:prstGeom>
        </p:spPr>
        <p:txBody>
          <a:bodyPr wrap="square">
            <a:spAutoFit/>
          </a:bodyPr>
          <a:lstStyle/>
          <a:p>
            <a:pPr algn="just"/>
            <a:r>
              <a:rPr lang="en-US" sz="1600" dirty="0" smtClean="0">
                <a:latin typeface="Arial" pitchFamily="34" charset="0"/>
                <a:cs typeface="Arial" pitchFamily="34" charset="0"/>
              </a:rPr>
              <a:t>       </a:t>
            </a:r>
            <a:r>
              <a:rPr lang="mn-MN" sz="1600" dirty="0" smtClean="0">
                <a:latin typeface="Arial" pitchFamily="34" charset="0"/>
                <a:cs typeface="Arial" pitchFamily="34" charset="0"/>
              </a:rPr>
              <a:t>Аймгийн </a:t>
            </a:r>
            <a:r>
              <a:rPr lang="mn-MN" sz="1600" dirty="0" smtClean="0">
                <a:latin typeface="Arial" pitchFamily="34" charset="0"/>
                <a:cs typeface="Arial" pitchFamily="34" charset="0"/>
              </a:rPr>
              <a:t>хэмжээнд </a:t>
            </a:r>
            <a:r>
              <a:rPr lang="en-US" sz="1600" dirty="0" smtClean="0">
                <a:latin typeface="Arial" pitchFamily="34" charset="0"/>
                <a:cs typeface="Arial" pitchFamily="34" charset="0"/>
              </a:rPr>
              <a:t>5</a:t>
            </a:r>
            <a:r>
              <a:rPr lang="mn-MN" sz="1600" dirty="0" smtClean="0">
                <a:latin typeface="Arial" pitchFamily="34" charset="0"/>
                <a:cs typeface="Arial" pitchFamily="34" charset="0"/>
              </a:rPr>
              <a:t> сарын 1-ний байдлаар оны эхний төллөх насны 1379.8 мянган хээлтэгч малын </a:t>
            </a:r>
            <a:r>
              <a:rPr lang="en-US" sz="1600" dirty="0" smtClean="0">
                <a:latin typeface="Arial" pitchFamily="34" charset="0"/>
                <a:cs typeface="Arial" pitchFamily="34" charset="0"/>
              </a:rPr>
              <a:t>880.2</a:t>
            </a:r>
            <a:r>
              <a:rPr lang="mn-MN" sz="1600" dirty="0" smtClean="0">
                <a:latin typeface="Arial" pitchFamily="34" charset="0"/>
                <a:cs typeface="Arial" pitchFamily="34" charset="0"/>
              </a:rPr>
              <a:t> мянга </a:t>
            </a:r>
            <a:r>
              <a:rPr lang="en-US" sz="1600" dirty="0" smtClean="0">
                <a:latin typeface="Arial" pitchFamily="34" charset="0"/>
                <a:cs typeface="Arial" pitchFamily="34" charset="0"/>
              </a:rPr>
              <a:t>(63.8%) </a:t>
            </a:r>
            <a:r>
              <a:rPr lang="mn-MN" sz="1600" dirty="0" smtClean="0">
                <a:latin typeface="Arial" pitchFamily="34" charset="0"/>
                <a:cs typeface="Arial" pitchFamily="34" charset="0"/>
              </a:rPr>
              <a:t>нь төллөжээ. Гүүний </a:t>
            </a:r>
            <a:r>
              <a:rPr lang="en-US" sz="1600" dirty="0" smtClean="0">
                <a:latin typeface="Arial" pitchFamily="34" charset="0"/>
                <a:cs typeface="Arial" pitchFamily="34" charset="0"/>
              </a:rPr>
              <a:t>21.8</a:t>
            </a:r>
            <a:r>
              <a:rPr lang="mn-MN" sz="1600" dirty="0" smtClean="0">
                <a:latin typeface="Arial" pitchFamily="34" charset="0"/>
                <a:cs typeface="Arial" pitchFamily="34" charset="0"/>
              </a:rPr>
              <a:t> хувь, үнээний </a:t>
            </a:r>
            <a:r>
              <a:rPr lang="en-US" sz="1600" dirty="0" smtClean="0">
                <a:latin typeface="Arial" pitchFamily="34" charset="0"/>
                <a:cs typeface="Arial" pitchFamily="34" charset="0"/>
              </a:rPr>
              <a:t>33.0</a:t>
            </a:r>
            <a:r>
              <a:rPr lang="mn-MN" sz="1600" dirty="0" smtClean="0">
                <a:latin typeface="Arial" pitchFamily="34" charset="0"/>
                <a:cs typeface="Arial" pitchFamily="34" charset="0"/>
              </a:rPr>
              <a:t> хувь, ингэний </a:t>
            </a:r>
            <a:r>
              <a:rPr lang="en-US" sz="1600" dirty="0" smtClean="0">
                <a:latin typeface="Arial" pitchFamily="34" charset="0"/>
                <a:cs typeface="Arial" pitchFamily="34" charset="0"/>
              </a:rPr>
              <a:t>38.7</a:t>
            </a:r>
            <a:r>
              <a:rPr lang="mn-MN" sz="1600" dirty="0" smtClean="0">
                <a:latin typeface="Arial" pitchFamily="34" charset="0"/>
                <a:cs typeface="Arial" pitchFamily="34" charset="0"/>
              </a:rPr>
              <a:t> хувь, эм хонины </a:t>
            </a:r>
            <a:r>
              <a:rPr lang="en-US" sz="1600" dirty="0" smtClean="0">
                <a:latin typeface="Arial" pitchFamily="34" charset="0"/>
                <a:cs typeface="Arial" pitchFamily="34" charset="0"/>
              </a:rPr>
              <a:t>67.7</a:t>
            </a:r>
            <a:r>
              <a:rPr lang="mn-MN" sz="1600" dirty="0" smtClean="0">
                <a:latin typeface="Arial" pitchFamily="34" charset="0"/>
                <a:cs typeface="Arial" pitchFamily="34" charset="0"/>
              </a:rPr>
              <a:t> хувь, эм ямааны </a:t>
            </a:r>
            <a:r>
              <a:rPr lang="en-US" sz="1600" dirty="0" smtClean="0">
                <a:latin typeface="Arial" pitchFamily="34" charset="0"/>
                <a:cs typeface="Arial" pitchFamily="34" charset="0"/>
              </a:rPr>
              <a:t>66.3</a:t>
            </a:r>
            <a:r>
              <a:rPr lang="mn-MN" sz="1600" dirty="0" smtClean="0">
                <a:latin typeface="Arial" pitchFamily="34" charset="0"/>
                <a:cs typeface="Arial" pitchFamily="34" charset="0"/>
              </a:rPr>
              <a:t> хувь нь төллөж байна. Төллөлтийн хувь өмнөх оноос </a:t>
            </a:r>
            <a:r>
              <a:rPr lang="en-US" sz="1600" dirty="0" smtClean="0">
                <a:latin typeface="Arial" pitchFamily="34" charset="0"/>
                <a:cs typeface="Arial" pitchFamily="34" charset="0"/>
              </a:rPr>
              <a:t>5.1</a:t>
            </a:r>
            <a:r>
              <a:rPr lang="mn-MN" sz="1600" dirty="0" smtClean="0">
                <a:latin typeface="Arial" pitchFamily="34" charset="0"/>
                <a:cs typeface="Arial" pitchFamily="34" charset="0"/>
              </a:rPr>
              <a:t> пунктээр буурсан байна. Г</a:t>
            </a:r>
            <a:r>
              <a:rPr lang="en-US" sz="1600" dirty="0" err="1" smtClean="0">
                <a:latin typeface="Arial" pitchFamily="34" charset="0"/>
                <a:cs typeface="Arial" pitchFamily="34" charset="0"/>
              </a:rPr>
              <a:t>арсан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төлийн</a:t>
            </a:r>
            <a:r>
              <a:rPr lang="en-US" sz="1600" dirty="0" smtClean="0">
                <a:latin typeface="Arial" pitchFamily="34" charset="0"/>
                <a:cs typeface="Arial" pitchFamily="34" charset="0"/>
              </a:rPr>
              <a:t> 98.3 </a:t>
            </a:r>
            <a:r>
              <a:rPr lang="en-US" sz="1600" dirty="0" err="1" smtClean="0">
                <a:latin typeface="Arial" pitchFamily="34" charset="0"/>
                <a:cs typeface="Arial" pitchFamily="34" charset="0"/>
              </a:rPr>
              <a:t>хувь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буюу</a:t>
            </a:r>
            <a:r>
              <a:rPr lang="en-US" sz="1600" dirty="0" smtClean="0">
                <a:latin typeface="Arial" pitchFamily="34" charset="0"/>
                <a:cs typeface="Arial" pitchFamily="34" charset="0"/>
              </a:rPr>
              <a:t> 865.9 </a:t>
            </a:r>
            <a:r>
              <a:rPr lang="en-US" sz="1600" dirty="0" err="1" smtClean="0">
                <a:latin typeface="Arial" pitchFamily="34" charset="0"/>
                <a:cs typeface="Arial" pitchFamily="34" charset="0"/>
              </a:rPr>
              <a:t>мянган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төл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бойжиж</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бай</a:t>
            </a:r>
            <a:r>
              <a:rPr lang="mn-MN" sz="1600" dirty="0" smtClean="0">
                <a:latin typeface="Arial" pitchFamily="34" charset="0"/>
                <a:cs typeface="Arial" pitchFamily="34" charset="0"/>
              </a:rPr>
              <a:t>на. Төл бойжилтын хувь </a:t>
            </a:r>
            <a:r>
              <a:rPr lang="en-US" sz="1600" dirty="0" smtClean="0">
                <a:latin typeface="Arial" pitchFamily="34" charset="0"/>
                <a:cs typeface="Arial" pitchFamily="34" charset="0"/>
              </a:rPr>
              <a:t>3.4</a:t>
            </a:r>
            <a:r>
              <a:rPr lang="mn-MN" sz="1600" dirty="0" smtClean="0">
                <a:latin typeface="Arial" pitchFamily="34" charset="0"/>
                <a:cs typeface="Arial" pitchFamily="34" charset="0"/>
              </a:rPr>
              <a:t> пунктээр өссөн байна. </a:t>
            </a:r>
            <a:endParaRPr lang="en-US" sz="1600" dirty="0">
              <a:latin typeface="Arial" pitchFamily="34" charset="0"/>
              <a:cs typeface="Arial" pitchFamily="34" charset="0"/>
            </a:endParaRPr>
          </a:p>
        </p:txBody>
      </p:sp>
      <p:sp>
        <p:nvSpPr>
          <p:cNvPr id="7" name="Rectangle 6"/>
          <p:cNvSpPr/>
          <p:nvPr/>
        </p:nvSpPr>
        <p:spPr>
          <a:xfrm>
            <a:off x="7010400" y="762000"/>
            <a:ext cx="4495800" cy="553998"/>
          </a:xfrm>
          <a:prstGeom prst="rect">
            <a:avLst/>
          </a:prstGeom>
        </p:spPr>
        <p:txBody>
          <a:bodyPr wrap="square">
            <a:spAutoFit/>
          </a:bodyPr>
          <a:lstStyle/>
          <a:p>
            <a:r>
              <a:rPr lang="mn-MN" sz="1600" b="1" dirty="0" smtClean="0">
                <a:latin typeface="Arial" pitchFamily="34" charset="0"/>
                <a:cs typeface="Arial" pitchFamily="34" charset="0"/>
              </a:rPr>
              <a:t>БОЙЖУУЛСАН ТӨЛ</a:t>
            </a:r>
            <a:r>
              <a:rPr lang="mn-MN" sz="1400" b="1" dirty="0" smtClean="0">
                <a:latin typeface="Arial" pitchFamily="34" charset="0"/>
                <a:cs typeface="Arial" pitchFamily="34" charset="0"/>
              </a:rPr>
              <a:t>, </a:t>
            </a:r>
            <a:r>
              <a:rPr lang="mn-MN" sz="1400" dirty="0" smtClean="0">
                <a:latin typeface="Arial" pitchFamily="34" charset="0"/>
                <a:cs typeface="Arial" pitchFamily="34" charset="0"/>
              </a:rPr>
              <a:t>төрлөөр, аймгийн дүнгээр,</a:t>
            </a:r>
            <a:endParaRPr lang="en-US" sz="1400" dirty="0" smtClean="0">
              <a:latin typeface="Arial" pitchFamily="34" charset="0"/>
              <a:cs typeface="Arial" pitchFamily="34" charset="0"/>
            </a:endParaRPr>
          </a:p>
          <a:p>
            <a:r>
              <a:rPr lang="mn-MN" sz="1400" dirty="0" smtClean="0">
                <a:latin typeface="Arial" pitchFamily="34" charset="0"/>
                <a:cs typeface="Arial" pitchFamily="34" charset="0"/>
              </a:rPr>
              <a:t>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жил бүрийн эхний </a:t>
            </a:r>
            <a:r>
              <a:rPr lang="en-US" sz="1400" dirty="0" smtClean="0">
                <a:latin typeface="Arial" pitchFamily="34" charset="0"/>
                <a:cs typeface="Arial" pitchFamily="34" charset="0"/>
              </a:rPr>
              <a:t>IV </a:t>
            </a:r>
            <a:r>
              <a:rPr lang="mn-MN" sz="1400" dirty="0" smtClean="0">
                <a:latin typeface="Arial" pitchFamily="34" charset="0"/>
                <a:cs typeface="Arial" pitchFamily="34" charset="0"/>
              </a:rPr>
              <a:t>сард, </a:t>
            </a:r>
            <a:r>
              <a:rPr lang="mn-MN" sz="1400" dirty="0" smtClean="0">
                <a:latin typeface="Arial" pitchFamily="34" charset="0"/>
                <a:cs typeface="Arial" pitchFamily="34" charset="0"/>
              </a:rPr>
              <a:t>толгой </a:t>
            </a:r>
            <a:endParaRPr lang="en-US" sz="1400" dirty="0">
              <a:latin typeface="Arial" pitchFamily="34" charset="0"/>
              <a:cs typeface="Arial" pitchFamily="34" charset="0"/>
            </a:endParaRPr>
          </a:p>
        </p:txBody>
      </p:sp>
      <p:graphicFrame>
        <p:nvGraphicFramePr>
          <p:cNvPr id="9" name="Table 8"/>
          <p:cNvGraphicFramePr>
            <a:graphicFrameLocks noGrp="1"/>
          </p:cNvGraphicFramePr>
          <p:nvPr/>
        </p:nvGraphicFramePr>
        <p:xfrm>
          <a:off x="2362200" y="762000"/>
          <a:ext cx="2895600" cy="253365"/>
        </p:xfrm>
        <a:graphic>
          <a:graphicData uri="http://schemas.openxmlformats.org/drawingml/2006/table">
            <a:tbl>
              <a:tblPr/>
              <a:tblGrid>
                <a:gridCol w="2895600"/>
              </a:tblGrid>
              <a:tr h="228600">
                <a:tc>
                  <a:txBody>
                    <a:bodyPr/>
                    <a:lstStyle/>
                    <a:p>
                      <a:pPr algn="ctr" fontAlgn="b"/>
                      <a:r>
                        <a:rPr lang="mn-MN" sz="1600" b="1" i="0" u="none" strike="noStrike" dirty="0">
                          <a:solidFill>
                            <a:srgbClr val="000000"/>
                          </a:solidFill>
                          <a:latin typeface="Arial"/>
                        </a:rPr>
                        <a:t>МАЛ ТӨЛЛӨЛТ</a:t>
                      </a:r>
                    </a:p>
                  </a:txBody>
                  <a:tcPr marL="9525" marR="9525" marT="9525" marB="0" anchor="b">
                    <a:lnL>
                      <a:noFill/>
                    </a:lnL>
                    <a:lnR>
                      <a:noFill/>
                    </a:lnR>
                    <a:lnT>
                      <a:noFill/>
                    </a:lnT>
                    <a:lnB>
                      <a:noFill/>
                    </a:lnB>
                  </a:tcPr>
                </a:tc>
              </a:tr>
            </a:tbl>
          </a:graphicData>
        </a:graphic>
      </p:graphicFrame>
      <p:graphicFrame>
        <p:nvGraphicFramePr>
          <p:cNvPr id="8" name="Chart 7"/>
          <p:cNvGraphicFramePr/>
          <p:nvPr/>
        </p:nvGraphicFramePr>
        <p:xfrm>
          <a:off x="1828800" y="3886200"/>
          <a:ext cx="9220200" cy="190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7010400" y="1371600"/>
          <a:ext cx="4343400" cy="1905001"/>
        </p:xfrm>
        <a:graphic>
          <a:graphicData uri="http://schemas.openxmlformats.org/drawingml/2006/table">
            <a:tbl>
              <a:tblPr/>
              <a:tblGrid>
                <a:gridCol w="837282"/>
                <a:gridCol w="1168706"/>
                <a:gridCol w="1168706"/>
                <a:gridCol w="1168706"/>
              </a:tblGrid>
              <a:tr h="467695">
                <a:tc>
                  <a:txBody>
                    <a:bodyPr/>
                    <a:lstStyle/>
                    <a:p>
                      <a:pPr algn="ctr" rtl="0" fontAlgn="b"/>
                      <a:r>
                        <a:rPr lang="en-US" sz="1200" b="0" i="0" u="none" strike="noStrike">
                          <a:solidFill>
                            <a:srgbClr val="000000"/>
                          </a:solidFill>
                          <a:latin typeface="Arial"/>
                        </a:rPr>
                        <a:t> </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2015 I-IV</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2016 I-IV</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2017 I-IV</a:t>
                      </a:r>
                    </a:p>
                  </a:txBody>
                  <a:tcPr marL="9525" marR="9525" marT="9525" marB="0" anchor="b">
                    <a:lnL>
                      <a:noFill/>
                    </a:lnL>
                    <a:lnR>
                      <a:noFill/>
                    </a:lnR>
                    <a:lnT>
                      <a:noFill/>
                    </a:lnT>
                    <a:lnB>
                      <a:noFill/>
                    </a:lnB>
                    <a:solidFill>
                      <a:srgbClr val="FAC090"/>
                    </a:solidFill>
                  </a:tcPr>
                </a:tc>
              </a:tr>
              <a:tr h="239551">
                <a:tc>
                  <a:txBody>
                    <a:bodyPr/>
                    <a:lstStyle/>
                    <a:p>
                      <a:pPr algn="ctr" rtl="0" fontAlgn="b"/>
                      <a:r>
                        <a:rPr lang="mn-MN" sz="1200" b="1" i="0" u="none" strike="noStrike">
                          <a:solidFill>
                            <a:srgbClr val="000000"/>
                          </a:solidFill>
                          <a:latin typeface="Arial"/>
                        </a:rPr>
                        <a:t>Бүгд</a:t>
                      </a:r>
                    </a:p>
                  </a:txBody>
                  <a:tcPr marL="9525" marR="9525" marT="9525" marB="0" anchor="b">
                    <a:lnL>
                      <a:noFill/>
                    </a:lnL>
                    <a:lnR>
                      <a:noFill/>
                    </a:lnR>
                    <a:lnT>
                      <a:noFill/>
                    </a:lnT>
                    <a:lnB>
                      <a:noFill/>
                    </a:lnB>
                  </a:tcPr>
                </a:tc>
                <a:tc>
                  <a:txBody>
                    <a:bodyPr/>
                    <a:lstStyle/>
                    <a:p>
                      <a:pPr algn="ctr" rtl="0" fontAlgn="b"/>
                      <a:r>
                        <a:rPr lang="en-US" sz="1200" b="1" i="0" u="none" strike="noStrike">
                          <a:solidFill>
                            <a:srgbClr val="000000"/>
                          </a:solidFill>
                          <a:latin typeface="Arial"/>
                        </a:rPr>
                        <a:t>897990</a:t>
                      </a:r>
                    </a:p>
                  </a:txBody>
                  <a:tcPr marL="9525" marR="9525" marT="9525" marB="0" anchor="b">
                    <a:lnL>
                      <a:noFill/>
                    </a:lnL>
                    <a:lnR>
                      <a:noFill/>
                    </a:lnR>
                    <a:lnT>
                      <a:noFill/>
                    </a:lnT>
                    <a:lnB>
                      <a:noFill/>
                    </a:lnB>
                  </a:tcPr>
                </a:tc>
                <a:tc>
                  <a:txBody>
                    <a:bodyPr/>
                    <a:lstStyle/>
                    <a:p>
                      <a:pPr algn="ctr" rtl="0" fontAlgn="b"/>
                      <a:r>
                        <a:rPr lang="en-US" sz="1200" b="1" i="0" u="none" strike="noStrike">
                          <a:solidFill>
                            <a:srgbClr val="000000"/>
                          </a:solidFill>
                          <a:latin typeface="Arial"/>
                        </a:rPr>
                        <a:t>824151</a:t>
                      </a:r>
                    </a:p>
                  </a:txBody>
                  <a:tcPr marL="9525" marR="9525" marT="9525" marB="0" anchor="b">
                    <a:lnL>
                      <a:noFill/>
                    </a:lnL>
                    <a:lnR>
                      <a:noFill/>
                    </a:lnR>
                    <a:lnT>
                      <a:noFill/>
                    </a:lnT>
                    <a:lnB>
                      <a:noFill/>
                    </a:lnB>
                  </a:tcPr>
                </a:tc>
                <a:tc>
                  <a:txBody>
                    <a:bodyPr/>
                    <a:lstStyle/>
                    <a:p>
                      <a:pPr algn="ctr" rtl="0" fontAlgn="b"/>
                      <a:r>
                        <a:rPr lang="en-US" sz="1200" b="1" i="0" u="none" strike="noStrike">
                          <a:solidFill>
                            <a:srgbClr val="000000"/>
                          </a:solidFill>
                          <a:latin typeface="Arial"/>
                        </a:rPr>
                        <a:t>865948</a:t>
                      </a:r>
                    </a:p>
                  </a:txBody>
                  <a:tcPr marL="9525" marR="9525" marT="9525" marB="0" anchor="b">
                    <a:lnL>
                      <a:noFill/>
                    </a:lnL>
                    <a:lnR>
                      <a:noFill/>
                    </a:lnR>
                    <a:lnT>
                      <a:noFill/>
                    </a:lnT>
                    <a:lnB>
                      <a:noFill/>
                    </a:lnB>
                  </a:tcPr>
                </a:tc>
              </a:tr>
              <a:tr h="239551">
                <a:tc>
                  <a:txBody>
                    <a:bodyPr/>
                    <a:lstStyle/>
                    <a:p>
                      <a:pPr algn="ctr" rtl="0" fontAlgn="b"/>
                      <a:r>
                        <a:rPr lang="mn-MN" sz="1200" b="0" i="0" u="none" strike="noStrike">
                          <a:solidFill>
                            <a:srgbClr val="000000"/>
                          </a:solidFill>
                          <a:latin typeface="Arial"/>
                        </a:rPr>
                        <a:t>Унага</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12412</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9711</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11194</a:t>
                      </a:r>
                    </a:p>
                  </a:txBody>
                  <a:tcPr marL="9525" marR="9525" marT="9525" marB="0" anchor="b">
                    <a:lnL>
                      <a:noFill/>
                    </a:lnL>
                    <a:lnR>
                      <a:noFill/>
                    </a:lnR>
                    <a:lnT>
                      <a:noFill/>
                    </a:lnT>
                    <a:lnB>
                      <a:noFill/>
                    </a:lnB>
                    <a:solidFill>
                      <a:srgbClr val="FAC090"/>
                    </a:solidFill>
                  </a:tcPr>
                </a:tc>
              </a:tr>
              <a:tr h="239551">
                <a:tc>
                  <a:txBody>
                    <a:bodyPr/>
                    <a:lstStyle/>
                    <a:p>
                      <a:pPr algn="ctr" rtl="0" fontAlgn="b"/>
                      <a:r>
                        <a:rPr lang="mn-MN" sz="1200" b="0" i="0" u="none" strike="noStrike">
                          <a:solidFill>
                            <a:srgbClr val="000000"/>
                          </a:solidFill>
                          <a:latin typeface="Arial"/>
                        </a:rPr>
                        <a:t>Тугал</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22594</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19605</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20548</a:t>
                      </a:r>
                    </a:p>
                  </a:txBody>
                  <a:tcPr marL="9525" marR="9525" marT="9525" marB="0" anchor="b">
                    <a:lnL>
                      <a:noFill/>
                    </a:lnL>
                    <a:lnR>
                      <a:noFill/>
                    </a:lnR>
                    <a:lnT>
                      <a:noFill/>
                    </a:lnT>
                    <a:lnB>
                      <a:noFill/>
                    </a:lnB>
                  </a:tcPr>
                </a:tc>
              </a:tr>
              <a:tr h="239551">
                <a:tc>
                  <a:txBody>
                    <a:bodyPr/>
                    <a:lstStyle/>
                    <a:p>
                      <a:pPr algn="ctr" rtl="0" fontAlgn="b"/>
                      <a:r>
                        <a:rPr lang="mn-MN" sz="1200" b="0" i="0" u="none" strike="noStrike">
                          <a:solidFill>
                            <a:srgbClr val="000000"/>
                          </a:solidFill>
                          <a:latin typeface="Arial"/>
                        </a:rPr>
                        <a:t>Ботго</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671</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563</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728</a:t>
                      </a:r>
                    </a:p>
                  </a:txBody>
                  <a:tcPr marL="9525" marR="9525" marT="9525" marB="0" anchor="b">
                    <a:lnL>
                      <a:noFill/>
                    </a:lnL>
                    <a:lnR>
                      <a:noFill/>
                    </a:lnR>
                    <a:lnT>
                      <a:noFill/>
                    </a:lnT>
                    <a:lnB>
                      <a:noFill/>
                    </a:lnB>
                    <a:solidFill>
                      <a:srgbClr val="FAC090"/>
                    </a:solidFill>
                  </a:tcPr>
                </a:tc>
              </a:tr>
              <a:tr h="239551">
                <a:tc>
                  <a:txBody>
                    <a:bodyPr/>
                    <a:lstStyle/>
                    <a:p>
                      <a:pPr algn="ctr" rtl="0" fontAlgn="b"/>
                      <a:r>
                        <a:rPr lang="mn-MN" sz="1200" b="0" i="0" u="none" strike="noStrike">
                          <a:solidFill>
                            <a:srgbClr val="000000"/>
                          </a:solidFill>
                          <a:latin typeface="Arial"/>
                        </a:rPr>
                        <a:t>Хурга</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501309</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476356</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483795</a:t>
                      </a:r>
                    </a:p>
                  </a:txBody>
                  <a:tcPr marL="9525" marR="9525" marT="9525" marB="0" anchor="b">
                    <a:lnL>
                      <a:noFill/>
                    </a:lnL>
                    <a:lnR>
                      <a:noFill/>
                    </a:lnR>
                    <a:lnT>
                      <a:noFill/>
                    </a:lnT>
                    <a:lnB>
                      <a:noFill/>
                    </a:lnB>
                  </a:tcPr>
                </a:tc>
              </a:tr>
              <a:tr h="239551">
                <a:tc>
                  <a:txBody>
                    <a:bodyPr/>
                    <a:lstStyle/>
                    <a:p>
                      <a:pPr algn="ctr" rtl="0" fontAlgn="b"/>
                      <a:r>
                        <a:rPr lang="mn-MN" sz="1200" b="0" i="0" u="none" strike="noStrike">
                          <a:solidFill>
                            <a:srgbClr val="000000"/>
                          </a:solidFill>
                          <a:latin typeface="Arial"/>
                        </a:rPr>
                        <a:t>Ишиг</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361004</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317916</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349683</a:t>
                      </a:r>
                    </a:p>
                  </a:txBody>
                  <a:tcPr marL="9525" marR="9525" marT="9525" marB="0" anchor="b">
                    <a:lnL>
                      <a:noFill/>
                    </a:lnL>
                    <a:lnR>
                      <a:noFill/>
                    </a:lnR>
                    <a:lnT>
                      <a:noFill/>
                    </a:lnT>
                    <a:lnB>
                      <a:noFill/>
                    </a:lnB>
                    <a:solidFill>
                      <a:srgbClr val="FAC090"/>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389361"/>
            <a:ext cx="97536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1295400"/>
            <a:ext cx="5105400" cy="2062103"/>
          </a:xfrm>
          <a:prstGeom prst="rect">
            <a:avLst/>
          </a:prstGeom>
        </p:spPr>
        <p:txBody>
          <a:bodyPr wrap="square">
            <a:spAutoFit/>
          </a:bodyPr>
          <a:lstStyle/>
          <a:p>
            <a:pPr algn="just"/>
            <a:r>
              <a:rPr lang="en-US" sz="1600" dirty="0" err="1" smtClean="0">
                <a:latin typeface="Arial" pitchFamily="34" charset="0"/>
                <a:cs typeface="Arial" pitchFamily="34" charset="0"/>
              </a:rPr>
              <a:t>Эхний</a:t>
            </a:r>
            <a:r>
              <a:rPr lang="en-US" sz="1600" dirty="0" smtClean="0">
                <a:latin typeface="Arial" pitchFamily="34" charset="0"/>
                <a:cs typeface="Arial" pitchFamily="34" charset="0"/>
              </a:rPr>
              <a:t> </a:t>
            </a:r>
            <a:r>
              <a:rPr lang="mn-MN" sz="1600" dirty="0" smtClean="0">
                <a:latin typeface="Arial" pitchFamily="34" charset="0"/>
                <a:cs typeface="Arial" pitchFamily="34" charset="0"/>
              </a:rPr>
              <a:t>4 </a:t>
            </a:r>
            <a:r>
              <a:rPr lang="en-US" sz="1600" dirty="0" err="1" smtClean="0">
                <a:latin typeface="Arial" pitchFamily="34" charset="0"/>
                <a:cs typeface="Arial" pitchFamily="34" charset="0"/>
              </a:rPr>
              <a:t>сард</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аймгийн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дүнгээр</a:t>
            </a:r>
            <a:r>
              <a:rPr lang="en-US" sz="1600" dirty="0" smtClean="0">
                <a:latin typeface="Arial" pitchFamily="34" charset="0"/>
                <a:cs typeface="Arial" pitchFamily="34" charset="0"/>
              </a:rPr>
              <a:t> </a:t>
            </a:r>
            <a:r>
              <a:rPr lang="mn-MN" sz="1600" dirty="0" smtClean="0">
                <a:latin typeface="Arial" pitchFamily="34" charset="0"/>
                <a:cs typeface="Arial" pitchFamily="34" charset="0"/>
              </a:rPr>
              <a:t>24</a:t>
            </a:r>
            <a:r>
              <a:rPr lang="en-US" sz="1600" dirty="0" smtClean="0">
                <a:latin typeface="Arial" pitchFamily="34" charset="0"/>
                <a:cs typeface="Arial" pitchFamily="34" charset="0"/>
              </a:rPr>
              <a:t>.7 </a:t>
            </a:r>
            <a:r>
              <a:rPr lang="en-US" sz="1600" dirty="0" err="1" smtClean="0">
                <a:latin typeface="Arial" pitchFamily="34" charset="0"/>
                <a:cs typeface="Arial" pitchFamily="34" charset="0"/>
              </a:rPr>
              <a:t>мянган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том</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зүй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бусаар</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хорогдсон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эхний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a:t>
            </a:r>
            <a:r>
              <a:rPr lang="mn-MN" sz="1600" dirty="0" smtClean="0">
                <a:latin typeface="Arial" pitchFamily="34" charset="0"/>
                <a:cs typeface="Arial" pitchFamily="34" charset="0"/>
              </a:rPr>
              <a:t>0.</a:t>
            </a:r>
            <a:r>
              <a:rPr lang="en-US" sz="1600" dirty="0" smtClean="0">
                <a:latin typeface="Arial" pitchFamily="34" charset="0"/>
                <a:cs typeface="Arial" pitchFamily="34" charset="0"/>
              </a:rPr>
              <a:t>7 </a:t>
            </a:r>
            <a:r>
              <a:rPr lang="en-US" sz="1600" dirty="0" err="1" smtClean="0">
                <a:latin typeface="Arial" pitchFamily="34" charset="0"/>
                <a:cs typeface="Arial" pitchFamily="34" charset="0"/>
              </a:rPr>
              <a:t>хувь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нийт</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хорогдолд</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өвчний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хорогдол</a:t>
            </a:r>
            <a:r>
              <a:rPr lang="en-US" sz="1600" dirty="0" smtClean="0">
                <a:latin typeface="Arial" pitchFamily="34" charset="0"/>
                <a:cs typeface="Arial" pitchFamily="34" charset="0"/>
              </a:rPr>
              <a:t> 2.6 </a:t>
            </a:r>
            <a:r>
              <a:rPr lang="en-US" sz="1600" dirty="0" err="1" smtClean="0">
                <a:latin typeface="Arial" pitchFamily="34" charset="0"/>
                <a:cs typeface="Arial" pitchFamily="34" charset="0"/>
              </a:rPr>
              <a:t>хувь</a:t>
            </a:r>
            <a:r>
              <a:rPr lang="en-US" sz="1600" dirty="0" smtClean="0">
                <a:latin typeface="Arial" pitchFamily="34" charset="0"/>
                <a:cs typeface="Arial" pitchFamily="34" charset="0"/>
              </a:rPr>
              <a:t>,  </a:t>
            </a:r>
            <a:r>
              <a:rPr lang="mn-MN" sz="1600" dirty="0" smtClean="0">
                <a:latin typeface="Arial" pitchFamily="34" charset="0"/>
                <a:cs typeface="Arial" pitchFamily="34" charset="0"/>
              </a:rPr>
              <a:t>хээлтэгч малын хорогдол 1</a:t>
            </a:r>
            <a:r>
              <a:rPr lang="en-US" sz="1600" dirty="0" smtClean="0">
                <a:latin typeface="Arial" pitchFamily="34" charset="0"/>
                <a:cs typeface="Arial" pitchFamily="34" charset="0"/>
              </a:rPr>
              <a:t>4.2</a:t>
            </a:r>
            <a:r>
              <a:rPr lang="mn-MN" sz="1600" dirty="0" smtClean="0">
                <a:latin typeface="Arial" pitchFamily="34" charset="0"/>
                <a:cs typeface="Arial" pitchFamily="34" charset="0"/>
              </a:rPr>
              <a:t> хувь, </a:t>
            </a:r>
            <a:r>
              <a:rPr lang="en-US" sz="1600" dirty="0" err="1" smtClean="0">
                <a:latin typeface="Arial" pitchFamily="34" charset="0"/>
                <a:cs typeface="Arial" pitchFamily="34" charset="0"/>
              </a:rPr>
              <a:t>бог</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хорогдол</a:t>
            </a:r>
            <a:r>
              <a:rPr lang="en-US" sz="1600" dirty="0" smtClean="0">
                <a:latin typeface="Arial" pitchFamily="34" charset="0"/>
                <a:cs typeface="Arial" pitchFamily="34" charset="0"/>
              </a:rPr>
              <a:t> 90.6 </a:t>
            </a:r>
            <a:r>
              <a:rPr lang="mn-MN" sz="1600" dirty="0" smtClean="0">
                <a:latin typeface="Arial" pitchFamily="34" charset="0"/>
                <a:cs typeface="Arial" pitchFamily="34" charset="0"/>
              </a:rPr>
              <a:t>хувийг тус тус </a:t>
            </a:r>
            <a:r>
              <a:rPr lang="en-US" sz="1600" dirty="0" err="1" smtClean="0">
                <a:latin typeface="Arial" pitchFamily="34" charset="0"/>
                <a:cs typeface="Arial" pitchFamily="34" charset="0"/>
              </a:rPr>
              <a:t>эзэлж</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байна</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Том</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зүй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бусын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хорогдлыг</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өнгөрсөн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мөн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үетэй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харьцуулахад</a:t>
            </a:r>
            <a:r>
              <a:rPr lang="en-US" sz="1600" dirty="0" smtClean="0">
                <a:latin typeface="Arial" pitchFamily="34" charset="0"/>
                <a:cs typeface="Arial" pitchFamily="34" charset="0"/>
              </a:rPr>
              <a:t> 89.7 </a:t>
            </a:r>
            <a:r>
              <a:rPr lang="en-US" sz="1600" dirty="0" err="1" smtClean="0">
                <a:latin typeface="Arial" pitchFamily="34" charset="0"/>
                <a:cs typeface="Arial" pitchFamily="34" charset="0"/>
              </a:rPr>
              <a:t>мянгаар</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буюу</a:t>
            </a:r>
            <a:r>
              <a:rPr lang="en-US" sz="1600" dirty="0" smtClean="0">
                <a:latin typeface="Arial" pitchFamily="34" charset="0"/>
                <a:cs typeface="Arial" pitchFamily="34" charset="0"/>
              </a:rPr>
              <a:t> 4.6 </a:t>
            </a:r>
            <a:r>
              <a:rPr lang="en-US" sz="1600" dirty="0" err="1" smtClean="0">
                <a:latin typeface="Arial" pitchFamily="34" charset="0"/>
                <a:cs typeface="Arial" pitchFamily="34" charset="0"/>
              </a:rPr>
              <a:t>дахин</a:t>
            </a:r>
            <a:r>
              <a:rPr lang="en-US" sz="1600" dirty="0" smtClean="0">
                <a:latin typeface="Arial" pitchFamily="34" charset="0"/>
                <a:cs typeface="Arial" pitchFamily="34" charset="0"/>
              </a:rPr>
              <a:t> </a:t>
            </a:r>
            <a:r>
              <a:rPr lang="mn-MN" sz="1600" dirty="0" smtClean="0">
                <a:latin typeface="Arial" pitchFamily="34" charset="0"/>
                <a:cs typeface="Arial" pitchFamily="34" charset="0"/>
              </a:rPr>
              <a:t>буурсан байна. </a:t>
            </a:r>
            <a:endParaRPr lang="en-US" sz="1600" dirty="0">
              <a:latin typeface="Arial" pitchFamily="34" charset="0"/>
              <a:cs typeface="Arial" pitchFamily="34" charset="0"/>
            </a:endParaRPr>
          </a:p>
        </p:txBody>
      </p:sp>
      <p:graphicFrame>
        <p:nvGraphicFramePr>
          <p:cNvPr id="6" name="Table 5"/>
          <p:cNvGraphicFramePr>
            <a:graphicFrameLocks noGrp="1"/>
          </p:cNvGraphicFramePr>
          <p:nvPr/>
        </p:nvGraphicFramePr>
        <p:xfrm>
          <a:off x="2362200" y="990601"/>
          <a:ext cx="3124200" cy="304800"/>
        </p:xfrm>
        <a:graphic>
          <a:graphicData uri="http://schemas.openxmlformats.org/drawingml/2006/table">
            <a:tbl>
              <a:tblPr/>
              <a:tblGrid>
                <a:gridCol w="3124200"/>
              </a:tblGrid>
              <a:tr h="304800">
                <a:tc>
                  <a:txBody>
                    <a:bodyPr/>
                    <a:lstStyle/>
                    <a:p>
                      <a:pPr algn="l" fontAlgn="b"/>
                      <a:r>
                        <a:rPr lang="ru-RU" sz="1400" b="1" i="0" u="none" strike="noStrike" dirty="0">
                          <a:solidFill>
                            <a:srgbClr val="000000"/>
                          </a:solidFill>
                          <a:latin typeface="Arial" pitchFamily="34" charset="0"/>
                          <a:cs typeface="Arial" pitchFamily="34" charset="0"/>
                        </a:rPr>
                        <a:t>ТОМ МАЛЫН ЗҮЙ БУС ХОРОГДОЛ</a:t>
                      </a:r>
                    </a:p>
                  </a:txBody>
                  <a:tcPr marL="0" marR="0" marT="0" marB="0" anchor="ctr">
                    <a:lnL>
                      <a:noFill/>
                    </a:lnL>
                    <a:lnR>
                      <a:noFill/>
                    </a:lnR>
                    <a:lnT>
                      <a:noFill/>
                    </a:lnT>
                    <a:lnB>
                      <a:noFill/>
                    </a:lnB>
                  </a:tcPr>
                </a:tc>
              </a:tr>
            </a:tbl>
          </a:graphicData>
        </a:graphic>
      </p:graphicFrame>
      <p:sp>
        <p:nvSpPr>
          <p:cNvPr id="8" name="Rectangle 7"/>
          <p:cNvSpPr/>
          <p:nvPr/>
        </p:nvSpPr>
        <p:spPr>
          <a:xfrm>
            <a:off x="6629400" y="914400"/>
            <a:ext cx="4800600" cy="523220"/>
          </a:xfrm>
          <a:prstGeom prst="rect">
            <a:avLst/>
          </a:prstGeom>
        </p:spPr>
        <p:txBody>
          <a:bodyPr wrap="square">
            <a:spAutoFit/>
          </a:bodyPr>
          <a:lstStyle/>
          <a:p>
            <a:r>
              <a:rPr lang="mn-MN" sz="1400" b="1" dirty="0" smtClean="0">
                <a:latin typeface="Arial" pitchFamily="34" charset="0"/>
                <a:cs typeface="Arial" pitchFamily="34" charset="0"/>
              </a:rPr>
              <a:t>ЗҮЙ БУСААР ХОРОГДСОН ТОМ МАЛ</a:t>
            </a:r>
            <a:r>
              <a:rPr lang="mn-MN" sz="1400" dirty="0" smtClean="0">
                <a:latin typeface="Arial" pitchFamily="34" charset="0"/>
                <a:cs typeface="Arial" pitchFamily="34" charset="0"/>
              </a:rPr>
              <a:t>, төрлөөр, аймгийн дүнгээр, жил бүрийн эхний </a:t>
            </a:r>
            <a:r>
              <a:rPr lang="en-US" sz="1400" dirty="0" smtClean="0">
                <a:latin typeface="Arial" pitchFamily="34" charset="0"/>
                <a:cs typeface="Arial" pitchFamily="34" charset="0"/>
              </a:rPr>
              <a:t>IV </a:t>
            </a:r>
            <a:r>
              <a:rPr lang="mn-MN" sz="1400" dirty="0" smtClean="0">
                <a:latin typeface="Arial" pitchFamily="34" charset="0"/>
                <a:cs typeface="Arial" pitchFamily="34" charset="0"/>
              </a:rPr>
              <a:t>сард, </a:t>
            </a:r>
            <a:r>
              <a:rPr lang="mn-MN" sz="1400" dirty="0" smtClean="0">
                <a:latin typeface="Arial" pitchFamily="34" charset="0"/>
                <a:cs typeface="Arial" pitchFamily="34" charset="0"/>
              </a:rPr>
              <a:t>толгой</a:t>
            </a:r>
            <a:endParaRPr lang="en-US" sz="1400" dirty="0">
              <a:latin typeface="Arial" pitchFamily="34" charset="0"/>
              <a:cs typeface="Arial" pitchFamily="34" charset="0"/>
            </a:endParaRPr>
          </a:p>
        </p:txBody>
      </p:sp>
      <p:graphicFrame>
        <p:nvGraphicFramePr>
          <p:cNvPr id="10" name="Chart 9"/>
          <p:cNvGraphicFramePr/>
          <p:nvPr/>
        </p:nvGraphicFramePr>
        <p:xfrm>
          <a:off x="1447800" y="3657600"/>
          <a:ext cx="990600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nvGraphicFramePr>
        <p:xfrm>
          <a:off x="6629400" y="1447800"/>
          <a:ext cx="4419599" cy="1676401"/>
        </p:xfrm>
        <a:graphic>
          <a:graphicData uri="http://schemas.openxmlformats.org/drawingml/2006/table">
            <a:tbl>
              <a:tblPr/>
              <a:tblGrid>
                <a:gridCol w="841829"/>
                <a:gridCol w="1192590"/>
                <a:gridCol w="1192590"/>
                <a:gridCol w="1192590"/>
              </a:tblGrid>
              <a:tr h="411571">
                <a:tc>
                  <a:txBody>
                    <a:bodyPr/>
                    <a:lstStyle/>
                    <a:p>
                      <a:pPr algn="l" rtl="0" fontAlgn="b"/>
                      <a:r>
                        <a:rPr lang="en-US" sz="1200" b="0" i="0" u="none" strike="noStrike" dirty="0">
                          <a:solidFill>
                            <a:srgbClr val="000000"/>
                          </a:solidFill>
                          <a:latin typeface="Arial"/>
                        </a:rPr>
                        <a:t> </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2015 I-IV</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2016 I-IV</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2017 I-IV</a:t>
                      </a:r>
                    </a:p>
                  </a:txBody>
                  <a:tcPr marL="9525" marR="9525" marT="9525" marB="0" anchor="b">
                    <a:lnL>
                      <a:noFill/>
                    </a:lnL>
                    <a:lnR>
                      <a:noFill/>
                    </a:lnR>
                    <a:lnT>
                      <a:noFill/>
                    </a:lnT>
                    <a:lnB>
                      <a:noFill/>
                    </a:lnB>
                    <a:solidFill>
                      <a:srgbClr val="FAC090"/>
                    </a:solidFill>
                  </a:tcPr>
                </a:tc>
              </a:tr>
              <a:tr h="210805">
                <a:tc>
                  <a:txBody>
                    <a:bodyPr/>
                    <a:lstStyle/>
                    <a:p>
                      <a:pPr algn="ctr" rtl="0" fontAlgn="b"/>
                      <a:r>
                        <a:rPr lang="mn-MN" sz="1200" b="1" i="0" u="none" strike="noStrike">
                          <a:solidFill>
                            <a:srgbClr val="000000"/>
                          </a:solidFill>
                          <a:latin typeface="Arial"/>
                        </a:rPr>
                        <a:t>Бүгд</a:t>
                      </a:r>
                    </a:p>
                  </a:txBody>
                  <a:tcPr marL="9525" marR="9525" marT="9525" marB="0" anchor="b">
                    <a:lnL>
                      <a:noFill/>
                    </a:lnL>
                    <a:lnR>
                      <a:noFill/>
                    </a:lnR>
                    <a:lnT>
                      <a:noFill/>
                    </a:lnT>
                    <a:lnB>
                      <a:noFill/>
                    </a:lnB>
                  </a:tcPr>
                </a:tc>
                <a:tc>
                  <a:txBody>
                    <a:bodyPr/>
                    <a:lstStyle/>
                    <a:p>
                      <a:pPr algn="ctr" rtl="0" fontAlgn="b"/>
                      <a:r>
                        <a:rPr lang="en-US" sz="1200" b="1" i="0" u="none" strike="noStrike">
                          <a:solidFill>
                            <a:srgbClr val="000000"/>
                          </a:solidFill>
                          <a:latin typeface="Arial"/>
                        </a:rPr>
                        <a:t>4605</a:t>
                      </a:r>
                    </a:p>
                  </a:txBody>
                  <a:tcPr marL="9525" marR="9525" marT="9525" marB="0" anchor="b">
                    <a:lnL>
                      <a:noFill/>
                    </a:lnL>
                    <a:lnR>
                      <a:noFill/>
                    </a:lnR>
                    <a:lnT>
                      <a:noFill/>
                    </a:lnT>
                    <a:lnB>
                      <a:noFill/>
                    </a:lnB>
                  </a:tcPr>
                </a:tc>
                <a:tc>
                  <a:txBody>
                    <a:bodyPr/>
                    <a:lstStyle/>
                    <a:p>
                      <a:pPr algn="ctr" rtl="0" fontAlgn="b"/>
                      <a:r>
                        <a:rPr lang="en-US" sz="1200" b="1" i="0" u="none" strike="noStrike">
                          <a:solidFill>
                            <a:srgbClr val="000000"/>
                          </a:solidFill>
                          <a:latin typeface="Arial"/>
                        </a:rPr>
                        <a:t>114354</a:t>
                      </a:r>
                    </a:p>
                  </a:txBody>
                  <a:tcPr marL="9525" marR="9525" marT="9525" marB="0" anchor="b">
                    <a:lnL>
                      <a:noFill/>
                    </a:lnL>
                    <a:lnR>
                      <a:noFill/>
                    </a:lnR>
                    <a:lnT>
                      <a:noFill/>
                    </a:lnT>
                    <a:lnB>
                      <a:noFill/>
                    </a:lnB>
                  </a:tcPr>
                </a:tc>
                <a:tc>
                  <a:txBody>
                    <a:bodyPr/>
                    <a:lstStyle/>
                    <a:p>
                      <a:pPr algn="ctr" rtl="0" fontAlgn="b"/>
                      <a:r>
                        <a:rPr lang="en-US" sz="1200" b="1" i="0" u="none" strike="noStrike">
                          <a:solidFill>
                            <a:srgbClr val="000000"/>
                          </a:solidFill>
                          <a:latin typeface="Arial"/>
                        </a:rPr>
                        <a:t>24660</a:t>
                      </a:r>
                    </a:p>
                  </a:txBody>
                  <a:tcPr marL="9525" marR="9525" marT="9525" marB="0" anchor="b">
                    <a:lnL>
                      <a:noFill/>
                    </a:lnL>
                    <a:lnR>
                      <a:noFill/>
                    </a:lnR>
                    <a:lnT>
                      <a:noFill/>
                    </a:lnT>
                    <a:lnB>
                      <a:noFill/>
                    </a:lnB>
                  </a:tcPr>
                </a:tc>
              </a:tr>
              <a:tr h="210805">
                <a:tc>
                  <a:txBody>
                    <a:bodyPr/>
                    <a:lstStyle/>
                    <a:p>
                      <a:pPr algn="ctr" rtl="0" fontAlgn="b"/>
                      <a:r>
                        <a:rPr lang="mn-MN" sz="1200" b="0" i="0" u="none" strike="noStrike">
                          <a:solidFill>
                            <a:srgbClr val="000000"/>
                          </a:solidFill>
                          <a:latin typeface="Arial"/>
                        </a:rPr>
                        <a:t>Адуу</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402</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2011</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710</a:t>
                      </a:r>
                    </a:p>
                  </a:txBody>
                  <a:tcPr marL="9525" marR="9525" marT="9525" marB="0" anchor="b">
                    <a:lnL>
                      <a:noFill/>
                    </a:lnL>
                    <a:lnR>
                      <a:noFill/>
                    </a:lnR>
                    <a:lnT>
                      <a:noFill/>
                    </a:lnT>
                    <a:lnB>
                      <a:noFill/>
                    </a:lnB>
                    <a:solidFill>
                      <a:srgbClr val="FAC090"/>
                    </a:solidFill>
                  </a:tcPr>
                </a:tc>
              </a:tr>
              <a:tr h="210805">
                <a:tc>
                  <a:txBody>
                    <a:bodyPr/>
                    <a:lstStyle/>
                    <a:p>
                      <a:pPr algn="ctr" rtl="0" fontAlgn="b"/>
                      <a:r>
                        <a:rPr lang="mn-MN" sz="1200" b="0" i="0" u="none" strike="noStrike">
                          <a:solidFill>
                            <a:srgbClr val="000000"/>
                          </a:solidFill>
                          <a:latin typeface="Arial"/>
                        </a:rPr>
                        <a:t>Үхэр</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374</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7101</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1616</a:t>
                      </a:r>
                    </a:p>
                  </a:txBody>
                  <a:tcPr marL="9525" marR="9525" marT="9525" marB="0" anchor="b">
                    <a:lnL>
                      <a:noFill/>
                    </a:lnL>
                    <a:lnR>
                      <a:noFill/>
                    </a:lnR>
                    <a:lnT>
                      <a:noFill/>
                    </a:lnT>
                    <a:lnB>
                      <a:noFill/>
                    </a:lnB>
                  </a:tcPr>
                </a:tc>
              </a:tr>
              <a:tr h="210805">
                <a:tc>
                  <a:txBody>
                    <a:bodyPr/>
                    <a:lstStyle/>
                    <a:p>
                      <a:pPr algn="ctr" rtl="0" fontAlgn="b"/>
                      <a:r>
                        <a:rPr lang="mn-MN" sz="1200" b="0" i="0" u="none" strike="noStrike">
                          <a:solidFill>
                            <a:srgbClr val="000000"/>
                          </a:solidFill>
                          <a:latin typeface="Arial"/>
                        </a:rPr>
                        <a:t>Тэмээ</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9</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8</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0</a:t>
                      </a:r>
                    </a:p>
                  </a:txBody>
                  <a:tcPr marL="9525" marR="9525" marT="9525" marB="0" anchor="b">
                    <a:lnL>
                      <a:noFill/>
                    </a:lnL>
                    <a:lnR>
                      <a:noFill/>
                    </a:lnR>
                    <a:lnT>
                      <a:noFill/>
                    </a:lnT>
                    <a:lnB>
                      <a:noFill/>
                    </a:lnB>
                    <a:solidFill>
                      <a:srgbClr val="FAC090"/>
                    </a:solidFill>
                  </a:tcPr>
                </a:tc>
              </a:tr>
              <a:tr h="210805">
                <a:tc>
                  <a:txBody>
                    <a:bodyPr/>
                    <a:lstStyle/>
                    <a:p>
                      <a:pPr algn="ctr" rtl="0" fontAlgn="b"/>
                      <a:r>
                        <a:rPr lang="mn-MN" sz="1200" b="0" i="0" u="none" strike="noStrike">
                          <a:solidFill>
                            <a:srgbClr val="000000"/>
                          </a:solidFill>
                          <a:latin typeface="Arial"/>
                        </a:rPr>
                        <a:t>Хонь</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1887</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48289</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000000"/>
                          </a:solidFill>
                          <a:latin typeface="Arial"/>
                        </a:rPr>
                        <a:t>12598</a:t>
                      </a:r>
                    </a:p>
                  </a:txBody>
                  <a:tcPr marL="9525" marR="9525" marT="9525" marB="0" anchor="b">
                    <a:lnL>
                      <a:noFill/>
                    </a:lnL>
                    <a:lnR>
                      <a:noFill/>
                    </a:lnR>
                    <a:lnT>
                      <a:noFill/>
                    </a:lnT>
                    <a:lnB>
                      <a:noFill/>
                    </a:lnB>
                  </a:tcPr>
                </a:tc>
              </a:tr>
              <a:tr h="210805">
                <a:tc>
                  <a:txBody>
                    <a:bodyPr/>
                    <a:lstStyle/>
                    <a:p>
                      <a:pPr algn="ctr" rtl="0" fontAlgn="b"/>
                      <a:r>
                        <a:rPr lang="mn-MN" sz="1200" b="0" i="0" u="none" strike="noStrike">
                          <a:solidFill>
                            <a:srgbClr val="000000"/>
                          </a:solidFill>
                          <a:latin typeface="Arial"/>
                        </a:rPr>
                        <a:t>Ямаа</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1933</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56945</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9736</a:t>
                      </a:r>
                    </a:p>
                  </a:txBody>
                  <a:tcPr marL="9525" marR="9525" marT="9525" marB="0" anchor="b">
                    <a:lnL>
                      <a:noFill/>
                    </a:lnL>
                    <a:lnR>
                      <a:noFill/>
                    </a:lnR>
                    <a:lnT>
                      <a:noFill/>
                    </a:lnT>
                    <a:lnB>
                      <a:noFill/>
                    </a:lnB>
                    <a:solidFill>
                      <a:srgbClr val="FAC090"/>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Аж үйлдвэр</a:t>
            </a:r>
            <a:endParaRPr lang="mn-MN" sz="2400" b="1" dirty="0">
              <a:solidFill>
                <a:schemeClr val="bg1"/>
              </a:solidFill>
              <a:latin typeface="Arial" pitchFamily="34" charset="0"/>
              <a:cs typeface="Arial" pitchFamily="34" charset="0"/>
            </a:endParaRPr>
          </a:p>
        </p:txBody>
      </p:sp>
      <p:sp>
        <p:nvSpPr>
          <p:cNvPr id="14" name="Rectangle 13"/>
          <p:cNvSpPr/>
          <p:nvPr/>
        </p:nvSpPr>
        <p:spPr>
          <a:xfrm>
            <a:off x="2895600" y="914400"/>
            <a:ext cx="7391400" cy="338554"/>
          </a:xfrm>
          <a:prstGeom prst="rect">
            <a:avLst/>
          </a:prstGeom>
        </p:spPr>
        <p:txBody>
          <a:bodyPr wrap="square">
            <a:spAutoFit/>
          </a:bodyPr>
          <a:lstStyle/>
          <a:p>
            <a:r>
              <a:rPr lang="mn-MN" sz="1600" b="1" dirty="0" smtClean="0">
                <a:latin typeface="Arial" pitchFamily="34" charset="0"/>
                <a:cs typeface="Arial" pitchFamily="34" charset="0"/>
              </a:rPr>
              <a:t>АЖ ҮЙЛДВЭРИЙН НИЙТ ҮЙЛДВЭРЛЭЛ, </a:t>
            </a:r>
            <a:r>
              <a:rPr lang="mn-MN" sz="1400" dirty="0" smtClean="0">
                <a:latin typeface="Arial" pitchFamily="34" charset="0"/>
                <a:cs typeface="Arial" pitchFamily="34" charset="0"/>
              </a:rPr>
              <a:t>салбараар, өссөн дүнгээр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сая төгрөг</a:t>
            </a:r>
            <a:endParaRPr lang="en-US" sz="1600" dirty="0">
              <a:latin typeface="Arial" pitchFamily="34" charset="0"/>
              <a:cs typeface="Arial" pitchFamily="34" charset="0"/>
            </a:endParaRPr>
          </a:p>
        </p:txBody>
      </p:sp>
      <p:pic>
        <p:nvPicPr>
          <p:cNvPr id="2" name="Picture 1" descr="\\exchange_server\TAMGIIN GAZAR\OLON NIITTEI HARILTSAH HELTES\Khanui.L\icons\Untitled-113.png"/>
          <p:cNvPicPr>
            <a:picLocks noChangeAspect="1" noChangeArrowheads="1"/>
          </p:cNvPicPr>
          <p:nvPr/>
        </p:nvPicPr>
        <p:blipFill>
          <a:blip r:embed="rId2" cstate="print"/>
          <a:srcRect/>
          <a:stretch>
            <a:fillRect/>
          </a:stretch>
        </p:blipFill>
        <p:spPr bwMode="auto">
          <a:xfrm>
            <a:off x="1143000" y="838200"/>
            <a:ext cx="838200" cy="838200"/>
          </a:xfrm>
          <a:prstGeom prst="rect">
            <a:avLst/>
          </a:prstGeom>
          <a:noFill/>
        </p:spPr>
      </p:pic>
      <p:graphicFrame>
        <p:nvGraphicFramePr>
          <p:cNvPr id="11" name="Table 10"/>
          <p:cNvGraphicFramePr>
            <a:graphicFrameLocks noGrp="1"/>
          </p:cNvGraphicFramePr>
          <p:nvPr/>
        </p:nvGraphicFramePr>
        <p:xfrm>
          <a:off x="5410200" y="1662080"/>
          <a:ext cx="6172200" cy="1540725"/>
        </p:xfrm>
        <a:graphic>
          <a:graphicData uri="http://schemas.openxmlformats.org/drawingml/2006/table">
            <a:tbl>
              <a:tblPr/>
              <a:tblGrid>
                <a:gridCol w="2468880"/>
                <a:gridCol w="644056"/>
                <a:gridCol w="644056"/>
                <a:gridCol w="644056"/>
                <a:gridCol w="644056"/>
                <a:gridCol w="590384"/>
                <a:gridCol w="536712"/>
              </a:tblGrid>
              <a:tr h="237693">
                <a:tc rowSpan="2">
                  <a:txBody>
                    <a:bodyPr/>
                    <a:lstStyle/>
                    <a:p>
                      <a:pPr algn="ctr" rtl="0" fontAlgn="ctr"/>
                      <a:r>
                        <a:rPr lang="mn-MN" sz="1100" b="0" i="0" u="none" strike="noStrike" dirty="0">
                          <a:solidFill>
                            <a:srgbClr val="000000"/>
                          </a:solidFill>
                          <a:latin typeface="Arial"/>
                        </a:rPr>
                        <a:t>Аж үйлдвэрийн салбар</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dirty="0">
                          <a:solidFill>
                            <a:srgbClr val="000000"/>
                          </a:solidFill>
                          <a:latin typeface="Arial"/>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l" rtl="0" fontAlgn="b"/>
                      <a:r>
                        <a:rPr lang="en-US" sz="1100" b="0" i="0" u="none" strike="noStrike" dirty="0">
                          <a:solidFill>
                            <a:srgbClr val="000000"/>
                          </a:solidFill>
                          <a:latin typeface="Arial"/>
                        </a:rPr>
                        <a:t> </a:t>
                      </a:r>
                      <a:r>
                        <a:rPr lang="en-US" sz="1100" b="0" i="0" u="none" strike="noStrike" dirty="0">
                          <a:solidFill>
                            <a:srgbClr val="000000"/>
                          </a:solidFill>
                          <a:latin typeface="Calibri"/>
                        </a:rPr>
                        <a:t> </a:t>
                      </a:r>
                      <a:endParaRPr lang="en-US" sz="11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EB4E3"/>
                    </a:solidFill>
                  </a:tcPr>
                </a:tc>
              </a:tr>
              <a:tr h="1596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B4E3"/>
                    </a:solidFill>
                  </a:tcPr>
                </a:tc>
              </a:tr>
              <a:tr h="161291">
                <a:tc>
                  <a:txBody>
                    <a:bodyPr/>
                    <a:lstStyle/>
                    <a:p>
                      <a:pPr algn="l" rtl="0" fontAlgn="ctr"/>
                      <a:r>
                        <a:rPr lang="mn-MN" sz="1100" b="0" i="0" u="none" strike="noStrike">
                          <a:solidFill>
                            <a:srgbClr val="000000"/>
                          </a:solidFill>
                          <a:latin typeface="Arial"/>
                        </a:rPr>
                        <a:t>Нийт дүн</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5088.3</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4447.4</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4797</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4928.5</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4832.5</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98.0</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241938">
                <a:tc>
                  <a:txBody>
                    <a:bodyPr/>
                    <a:lstStyle/>
                    <a:p>
                      <a:pPr algn="l" rtl="0" fontAlgn="ctr"/>
                      <a:r>
                        <a:rPr lang="mn-MN" sz="1100" b="0" i="0" u="none" strike="noStrike">
                          <a:solidFill>
                            <a:srgbClr val="000000"/>
                          </a:solidFill>
                          <a:latin typeface="Arial"/>
                        </a:rPr>
                        <a:t>Боловсруулах үйлдвэр</a:t>
                      </a:r>
                    </a:p>
                  </a:txBody>
                  <a:tcPr marL="0" marR="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100" b="0">
                          <a:solidFill>
                            <a:srgbClr val="000000"/>
                          </a:solidFill>
                          <a:latin typeface="Arial"/>
                          <a:ea typeface="Times New Roman"/>
                          <a:cs typeface="Times New Roman"/>
                        </a:rPr>
                        <a:t>927.9</a:t>
                      </a:r>
                      <a:endParaRPr lang="en-US" sz="1100" b="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100" b="0">
                          <a:solidFill>
                            <a:srgbClr val="000000"/>
                          </a:solidFill>
                          <a:latin typeface="Arial"/>
                          <a:ea typeface="Times New Roman"/>
                          <a:cs typeface="Times New Roman"/>
                        </a:rPr>
                        <a:t>1185.4</a:t>
                      </a:r>
                      <a:endParaRPr lang="en-US" sz="1100" b="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100" b="0" dirty="0">
                          <a:solidFill>
                            <a:srgbClr val="000000"/>
                          </a:solidFill>
                          <a:latin typeface="Arial"/>
                          <a:ea typeface="Times New Roman"/>
                          <a:cs typeface="Times New Roman"/>
                        </a:rPr>
                        <a:t>1722.7</a:t>
                      </a:r>
                      <a:endParaRPr lang="en-US" sz="1100" b="0" dirty="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100" b="0" dirty="0">
                          <a:solidFill>
                            <a:srgbClr val="000000"/>
                          </a:solidFill>
                          <a:latin typeface="Arial"/>
                          <a:ea typeface="Times New Roman"/>
                          <a:cs typeface="Times New Roman"/>
                        </a:rPr>
                        <a:t>2197.3</a:t>
                      </a:r>
                      <a:endParaRPr lang="en-US" sz="1100" b="0" dirty="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100" b="0" dirty="0">
                          <a:solidFill>
                            <a:srgbClr val="000000"/>
                          </a:solidFill>
                          <a:latin typeface="Arial"/>
                          <a:ea typeface="Times New Roman"/>
                          <a:cs typeface="Times New Roman"/>
                        </a:rPr>
                        <a:t>2159.7</a:t>
                      </a:r>
                      <a:endParaRPr lang="en-US" sz="1100" b="0" dirty="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latin typeface="Arial"/>
                        </a:rPr>
                        <a:t>96.8</a:t>
                      </a:r>
                    </a:p>
                  </a:txBody>
                  <a:tcPr marL="0" marR="0" marT="0" marB="0" anchor="b">
                    <a:lnL>
                      <a:noFill/>
                    </a:lnL>
                    <a:lnR>
                      <a:noFill/>
                    </a:lnR>
                    <a:lnT>
                      <a:noFill/>
                    </a:lnT>
                    <a:lnB>
                      <a:noFill/>
                    </a:lnB>
                    <a:solidFill>
                      <a:srgbClr val="FFFFFF"/>
                    </a:solidFill>
                  </a:tcPr>
                </a:tc>
              </a:tr>
              <a:tr h="725814">
                <a:tc>
                  <a:txBody>
                    <a:bodyPr/>
                    <a:lstStyle/>
                    <a:p>
                      <a:pPr algn="l" rtl="0" fontAlgn="ctr"/>
                      <a:r>
                        <a:rPr lang="mn-MN" sz="1100" b="0" i="0" u="none" strike="noStrike" dirty="0">
                          <a:solidFill>
                            <a:srgbClr val="000000"/>
                          </a:solidFill>
                          <a:latin typeface="Arial"/>
                        </a:rPr>
                        <a:t>Цахилгаан, дулааны эрчим хүч үйлдвэрлэл, усан хангамж</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0">
                          <a:solidFill>
                            <a:srgbClr val="000000"/>
                          </a:solidFill>
                          <a:latin typeface="Arial"/>
                          <a:ea typeface="Times New Roman"/>
                          <a:cs typeface="Times New Roman"/>
                        </a:rPr>
                        <a:t>4160.4</a:t>
                      </a:r>
                      <a:endParaRPr lang="en-US" sz="1100" b="0">
                        <a:latin typeface="Times New Roman"/>
                        <a:ea typeface="Times New Roman"/>
                        <a:cs typeface="Times New Roman"/>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0">
                          <a:solidFill>
                            <a:srgbClr val="000000"/>
                          </a:solidFill>
                          <a:latin typeface="Arial"/>
                          <a:ea typeface="Times New Roman"/>
                          <a:cs typeface="Times New Roman"/>
                        </a:rPr>
                        <a:t>3262</a:t>
                      </a:r>
                      <a:endParaRPr lang="en-US" sz="1100" b="0">
                        <a:latin typeface="Times New Roman"/>
                        <a:ea typeface="Times New Roman"/>
                        <a:cs typeface="Times New Roman"/>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0">
                          <a:solidFill>
                            <a:srgbClr val="000000"/>
                          </a:solidFill>
                          <a:latin typeface="Arial"/>
                          <a:ea typeface="Times New Roman"/>
                          <a:cs typeface="Times New Roman"/>
                        </a:rPr>
                        <a:t>3074.3</a:t>
                      </a:r>
                      <a:endParaRPr lang="en-US" sz="1100" b="0">
                        <a:latin typeface="Times New Roman"/>
                        <a:ea typeface="Times New Roman"/>
                        <a:cs typeface="Times New Roman"/>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0">
                          <a:solidFill>
                            <a:srgbClr val="000000"/>
                          </a:solidFill>
                          <a:latin typeface="Arial"/>
                          <a:ea typeface="Times New Roman"/>
                          <a:cs typeface="Times New Roman"/>
                        </a:rPr>
                        <a:t>2731.2</a:t>
                      </a:r>
                      <a:endParaRPr lang="en-US" sz="1100" b="0">
                        <a:latin typeface="Times New Roman"/>
                        <a:ea typeface="Times New Roman"/>
                        <a:cs typeface="Times New Roman"/>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0" dirty="0">
                          <a:solidFill>
                            <a:srgbClr val="000000"/>
                          </a:solidFill>
                          <a:latin typeface="Arial"/>
                          <a:ea typeface="Times New Roman"/>
                          <a:cs typeface="Times New Roman"/>
                        </a:rPr>
                        <a:t>2672.8</a:t>
                      </a:r>
                      <a:endParaRPr lang="en-US" sz="1100" b="0" dirty="0">
                        <a:latin typeface="Times New Roman"/>
                        <a:ea typeface="Times New Roman"/>
                        <a:cs typeface="Times New Roman"/>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a:rPr>
                        <a:t>97.8</a:t>
                      </a:r>
                      <a:endParaRPr lang="en-US" sz="1100" b="0" i="0" u="none"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12"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049000" y="1676400"/>
            <a:ext cx="533400" cy="342305"/>
          </a:xfrm>
          <a:prstGeom prst="rect">
            <a:avLst/>
          </a:prstGeom>
          <a:noFill/>
        </p:spPr>
      </p:pic>
      <p:sp>
        <p:nvSpPr>
          <p:cNvPr id="11265" name="Rectangle 1"/>
          <p:cNvSpPr>
            <a:spLocks noChangeArrowheads="1"/>
          </p:cNvSpPr>
          <p:nvPr/>
        </p:nvSpPr>
        <p:spPr bwMode="auto">
          <a:xfrm>
            <a:off x="1371600" y="1524253"/>
            <a:ext cx="3657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АЖ ҮЙЛДВЭР</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algn="just"/>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Аж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үйлдвэрийн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нийт</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бүтээгдэхүүний</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үйлдвэрлэл</a:t>
            </a:r>
            <a:r>
              <a:rPr lang="en-US" sz="1200" dirty="0" smtClean="0">
                <a:latin typeface="Arial" pitchFamily="34" charset="0"/>
                <a:cs typeface="Arial" pitchFamily="34" charset="0"/>
              </a:rPr>
              <a:t> 5-</a:t>
            </a:r>
            <a:r>
              <a:rPr lang="mn-MN" sz="1200" dirty="0" smtClean="0">
                <a:latin typeface="Arial" pitchFamily="34" charset="0"/>
                <a:cs typeface="Arial" pitchFamily="34" charset="0"/>
              </a:rPr>
              <a:t>р сарын 1</a:t>
            </a:r>
            <a:r>
              <a:rPr lang="en-US" sz="1200" dirty="0" smtClean="0">
                <a:latin typeface="Arial" pitchFamily="34" charset="0"/>
                <a:cs typeface="Arial" pitchFamily="34" charset="0"/>
              </a:rPr>
              <a:t>-</a:t>
            </a:r>
            <a:r>
              <a:rPr lang="mn-MN" sz="1200" dirty="0" smtClean="0">
                <a:latin typeface="Arial" pitchFamily="34" charset="0"/>
                <a:cs typeface="Arial" pitchFamily="34" charset="0"/>
              </a:rPr>
              <a:t>ний   </a:t>
            </a:r>
            <a:r>
              <a:rPr lang="en-US" sz="1200" dirty="0" err="1" smtClean="0">
                <a:latin typeface="Arial" pitchFamily="34" charset="0"/>
                <a:cs typeface="Arial" pitchFamily="34" charset="0"/>
              </a:rPr>
              <a:t>байдлаар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оны</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үнээр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4832,5  сая</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төгрөг</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болж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өнгөрсөн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a:t>
            </a:r>
            <a:r>
              <a:rPr lang="mn-MN" sz="1200" dirty="0" smtClean="0">
                <a:latin typeface="Arial" pitchFamily="34" charset="0"/>
                <a:cs typeface="Arial" pitchFamily="34" charset="0"/>
              </a:rPr>
              <a:t>оос 1,9</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хувиар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буюу</a:t>
            </a:r>
            <a:r>
              <a:rPr lang="en-US" sz="1200" dirty="0" smtClean="0">
                <a:latin typeface="Arial" pitchFamily="34" charset="0"/>
                <a:cs typeface="Arial" pitchFamily="34" charset="0"/>
              </a:rPr>
              <a:t>  </a:t>
            </a:r>
            <a:r>
              <a:rPr lang="mn-MN" sz="1200" dirty="0" smtClean="0">
                <a:latin typeface="Arial" pitchFamily="34" charset="0"/>
                <a:cs typeface="Arial" pitchFamily="34" charset="0"/>
              </a:rPr>
              <a:t>96 сая</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төгрөгөөр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буурч нийт үйлдвэрлэлээс ААНэгжийн үйлдвэрлэл нь 3353,9 сая төгрөг, иргэдийн үйлдвэрлэл нь 1478,6 сая төгрөг болсон байна.  </a:t>
            </a:r>
            <a:endParaRPr lang="en-US" sz="1200" dirty="0">
              <a:latin typeface="Arial" pitchFamily="34" charset="0"/>
              <a:cs typeface="Arial" pitchFamily="34" charset="0"/>
            </a:endParaRPr>
          </a:p>
        </p:txBody>
      </p:sp>
      <p:cxnSp>
        <p:nvCxnSpPr>
          <p:cNvPr id="9" name="Straight Connector 8"/>
          <p:cNvCxnSpPr/>
          <p:nvPr/>
        </p:nvCxnSpPr>
        <p:spPr>
          <a:xfrm>
            <a:off x="5181600" y="1447800"/>
            <a:ext cx="0" cy="18288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1600" y="3276600"/>
            <a:ext cx="99822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nvGraphicFramePr>
        <p:xfrm>
          <a:off x="1447800" y="3505200"/>
          <a:ext cx="10058400" cy="2743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558237"/>
          </a:solidFill>
          <a:ln w="9525">
            <a:solidFill>
              <a:schemeClr val="accent1"/>
            </a:solid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nvGraphicFramePr>
        <p:xfrm>
          <a:off x="1219200" y="1371600"/>
          <a:ext cx="10744201" cy="3962401"/>
        </p:xfrm>
        <a:graphic>
          <a:graphicData uri="http://schemas.openxmlformats.org/drawingml/2006/table">
            <a:tbl>
              <a:tblPr/>
              <a:tblGrid>
                <a:gridCol w="3520226"/>
                <a:gridCol w="1623865"/>
                <a:gridCol w="1117798"/>
                <a:gridCol w="1117798"/>
                <a:gridCol w="1117798"/>
                <a:gridCol w="1067747"/>
                <a:gridCol w="1178969"/>
              </a:tblGrid>
              <a:tr h="736183">
                <a:tc>
                  <a:txBody>
                    <a:bodyPr/>
                    <a:lstStyle/>
                    <a:p>
                      <a:pPr algn="ctr" fontAlgn="ctr"/>
                      <a:r>
                        <a:rPr lang="mn-MN" sz="1800" b="1"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mn-MN" sz="1800" b="1"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2014 </a:t>
                      </a:r>
                      <a:r>
                        <a:rPr lang="en-US" sz="1800" b="1" i="0" u="none" strike="noStrike" dirty="0" smtClean="0">
                          <a:solidFill>
                            <a:schemeClr val="bg1"/>
                          </a:solidFill>
                          <a:latin typeface="Arial"/>
                        </a:rPr>
                        <a:t>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2015 </a:t>
                      </a:r>
                      <a:r>
                        <a:rPr lang="en-US" sz="1800" b="1" i="0" u="none" strike="noStrike" dirty="0" smtClean="0">
                          <a:solidFill>
                            <a:schemeClr val="bg1"/>
                          </a:solidFill>
                          <a:latin typeface="Arial"/>
                        </a:rPr>
                        <a:t>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2016 </a:t>
                      </a:r>
                      <a:r>
                        <a:rPr lang="en-US" sz="1800" b="1" i="0" u="none" strike="noStrike" dirty="0" smtClean="0">
                          <a:solidFill>
                            <a:schemeClr val="bg1"/>
                          </a:solidFill>
                          <a:latin typeface="Arial"/>
                        </a:rPr>
                        <a:t>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2017 </a:t>
                      </a:r>
                      <a:r>
                        <a:rPr lang="en-US" sz="1800" b="1" i="0" u="none" strike="noStrike" dirty="0" smtClean="0">
                          <a:solidFill>
                            <a:schemeClr val="bg1"/>
                          </a:solidFill>
                          <a:latin typeface="Arial"/>
                        </a:rPr>
                        <a:t>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b"/>
                      <a:r>
                        <a:rPr lang="en-US" sz="1800" b="1" i="0" u="none" strike="noStrike" dirty="0">
                          <a:solidFill>
                            <a:schemeClr val="bg1"/>
                          </a:solidFill>
                          <a:latin typeface="Arial"/>
                        </a:rPr>
                        <a:t> 2017 </a:t>
                      </a:r>
                      <a:r>
                        <a:rPr lang="en-US" sz="1800" b="1" i="0" u="none" strike="noStrike" dirty="0" smtClean="0">
                          <a:solidFill>
                            <a:schemeClr val="bg1"/>
                          </a:solidFill>
                          <a:latin typeface="Arial"/>
                        </a:rPr>
                        <a:t>I-IV</a:t>
                      </a:r>
                      <a:r>
                        <a:rPr lang="en-US" sz="1800" b="1" i="0" u="none" strike="noStrike" dirty="0">
                          <a:solidFill>
                            <a:schemeClr val="bg1"/>
                          </a:solidFill>
                          <a:latin typeface="Arial"/>
                        </a:rPr>
                        <a:t/>
                      </a:r>
                      <a:br>
                        <a:rPr lang="en-US" sz="1800" b="1" i="0" u="none" strike="noStrike" dirty="0">
                          <a:solidFill>
                            <a:schemeClr val="bg1"/>
                          </a:solidFill>
                          <a:latin typeface="Arial"/>
                        </a:rPr>
                      </a:br>
                      <a:r>
                        <a:rPr lang="en-US" sz="1800" b="1" i="0" u="none" strike="noStrike" dirty="0">
                          <a:solidFill>
                            <a:schemeClr val="bg1"/>
                          </a:solidFill>
                          <a:latin typeface="Arial"/>
                        </a:rPr>
                        <a:t> 2016 </a:t>
                      </a:r>
                      <a:r>
                        <a:rPr lang="en-US" sz="1800" b="1" i="0" u="none" strike="noStrike" dirty="0" smtClean="0">
                          <a:solidFill>
                            <a:schemeClr val="bg1"/>
                          </a:solidFill>
                          <a:latin typeface="Arial"/>
                        </a:rPr>
                        <a:t>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r>
              <a:tr h="562964">
                <a:tc gridSpan="7">
                  <a:txBody>
                    <a:bodyPr/>
                    <a:lstStyle/>
                    <a:p>
                      <a:pPr algn="ctr" fontAlgn="ctr"/>
                      <a:r>
                        <a:rPr lang="ru-RU" sz="1800" b="1" i="0" u="none" strike="noStrike" dirty="0" smtClean="0">
                          <a:latin typeface="Arial"/>
                        </a:rPr>
                        <a:t>ХҮН АМ, НИЙГМИЙН СТАТИСТИКИЙН ҮЗҮҮЛЭЛТҮҮД</a:t>
                      </a:r>
                      <a:endParaRPr lang="ru-RU" sz="1800" b="1" i="0" u="none" strike="noStrike" dirty="0">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8092">
                <a:tc>
                  <a:txBody>
                    <a:bodyPr/>
                    <a:lstStyle/>
                    <a:p>
                      <a:pPr algn="l" fontAlgn="ctr"/>
                      <a:r>
                        <a:rPr lang="mn-MN" sz="1800" b="0" i="0" u="none" strike="noStrike">
                          <a:latin typeface="Arial"/>
                        </a:rPr>
                        <a:t>Төрсөн хүүхэд</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588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563</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493</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403</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8</a:t>
                      </a:r>
                      <a:r>
                        <a:rPr lang="en-US" sz="1800" b="0" i="0" u="none" strike="noStrike" dirty="0" smtClean="0">
                          <a:latin typeface="Arial"/>
                        </a:rPr>
                        <a:t>1</a:t>
                      </a:r>
                      <a:r>
                        <a:rPr lang="mn-MN" sz="1800" b="0" i="0" u="none" strike="noStrike" dirty="0" smtClean="0">
                          <a:latin typeface="Arial"/>
                        </a:rPr>
                        <a:t>.</a:t>
                      </a:r>
                      <a:r>
                        <a:rPr lang="en-US" sz="1800" b="0" i="0" u="none" strike="noStrike" dirty="0" smtClean="0">
                          <a:latin typeface="Arial"/>
                        </a:rPr>
                        <a:t>7</a:t>
                      </a:r>
                      <a:endParaRPr lang="en-US" sz="1800" b="0" i="0" u="none" strike="noStrike" dirty="0">
                        <a:latin typeface="Arial"/>
                      </a:endParaRPr>
                    </a:p>
                  </a:txBody>
                  <a:tcPr marL="0" marR="0" marT="0" marB="0" anchor="ctr">
                    <a:lnL>
                      <a:noFill/>
                    </a:lnL>
                    <a:lnR>
                      <a:noFill/>
                    </a:lnR>
                    <a:lnT>
                      <a:noFill/>
                    </a:lnT>
                    <a:lnB>
                      <a:noFill/>
                    </a:lnB>
                  </a:tcPr>
                </a:tc>
              </a:tr>
              <a:tr h="822794">
                <a:tc>
                  <a:txBody>
                    <a:bodyPr/>
                    <a:lstStyle/>
                    <a:p>
                      <a:pPr algn="l" fontAlgn="ctr"/>
                      <a:r>
                        <a:rPr lang="mn-MN" sz="1800" b="0" i="0" u="none" strike="noStrike" dirty="0">
                          <a:latin typeface="Arial"/>
                        </a:rPr>
                        <a:t>Бүртгэлтэй ажилгүй иргэд,             </a:t>
                      </a:r>
                      <a:r>
                        <a:rPr lang="en-US" sz="1800" b="0" i="0" u="none" strike="noStrike" baseline="0" dirty="0" smtClean="0">
                          <a:latin typeface="Arial"/>
                        </a:rPr>
                        <a:t> 3 </a:t>
                      </a:r>
                      <a:r>
                        <a:rPr lang="mn-MN" sz="1800" b="0" i="0" u="none" strike="noStrike" baseline="0" dirty="0" smtClean="0">
                          <a:latin typeface="Arial"/>
                        </a:rPr>
                        <a:t>дугаар </a:t>
                      </a:r>
                      <a:r>
                        <a:rPr lang="mn-MN" sz="1800" b="0" i="0" u="none" strike="noStrike" dirty="0" smtClean="0">
                          <a:latin typeface="Arial"/>
                        </a:rPr>
                        <a:t>сарын </a:t>
                      </a:r>
                      <a:r>
                        <a:rPr lang="mn-MN" sz="1800" b="0" i="0" u="none" strike="noStrike" dirty="0">
                          <a:latin typeface="Arial"/>
                        </a:rPr>
                        <a:t>эцэст</a:t>
                      </a:r>
                    </a:p>
                  </a:txBody>
                  <a:tcPr marL="0" marR="0" marT="0" marB="0" anchor="ctr">
                    <a:lnL>
                      <a:noFill/>
                    </a:lnL>
                    <a:lnR>
                      <a:noFill/>
                    </a:lnR>
                    <a:lnT>
                      <a:noFill/>
                    </a:lnT>
                    <a:lnB>
                      <a:noFill/>
                    </a:lnB>
                  </a:tcPr>
                </a:tc>
                <a:tc>
                  <a:txBody>
                    <a:bodyPr/>
                    <a:lstStyle/>
                    <a:p>
                      <a:pPr algn="ctr" fontAlgn="ctr"/>
                      <a:r>
                        <a:rPr lang="mn-MN" sz="1800" b="0" i="0" u="none" strike="noStrike" dirty="0">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928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1162</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1524</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1167</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76.6</a:t>
                      </a:r>
                      <a:endParaRPr lang="en-US" sz="1800" b="0" i="0" u="none" strike="noStrike" dirty="0">
                        <a:latin typeface="Arial"/>
                      </a:endParaRPr>
                    </a:p>
                  </a:txBody>
                  <a:tcPr marL="0" marR="0" marT="0" marB="0" anchor="ctr">
                    <a:lnL>
                      <a:noFill/>
                    </a:lnL>
                    <a:lnR>
                      <a:noFill/>
                    </a:lnR>
                    <a:lnT>
                      <a:noFill/>
                    </a:lnT>
                    <a:lnB>
                      <a:noFill/>
                    </a:lnB>
                  </a:tcPr>
                </a:tc>
              </a:tr>
              <a:tr h="562964">
                <a:tc>
                  <a:txBody>
                    <a:bodyPr/>
                    <a:lstStyle/>
                    <a:p>
                      <a:pPr algn="l" fontAlgn="ctr"/>
                      <a:r>
                        <a:rPr lang="mn-MN" sz="1800" b="0" i="0" u="none" strike="noStrike">
                          <a:latin typeface="Arial"/>
                        </a:rPr>
                        <a:t>Халдварт өвчнөөр өвчлөгчид         </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127</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190</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269</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205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76</a:t>
                      </a:r>
                      <a:r>
                        <a:rPr lang="mn-MN" sz="1800" b="0" i="0" u="none" strike="noStrike" dirty="0" smtClean="0">
                          <a:latin typeface="Arial"/>
                        </a:rPr>
                        <a:t>.</a:t>
                      </a:r>
                      <a:r>
                        <a:rPr lang="en-US" sz="1800" b="0" i="0" u="none" strike="noStrike" dirty="0" smtClean="0">
                          <a:latin typeface="Arial"/>
                        </a:rPr>
                        <a:t>2</a:t>
                      </a:r>
                      <a:endParaRPr lang="en-US" sz="1800" b="0" i="0" u="none" strike="noStrike" dirty="0">
                        <a:latin typeface="Arial"/>
                      </a:endParaRPr>
                    </a:p>
                  </a:txBody>
                  <a:tcPr marL="0" marR="0" marT="0" marB="0" anchor="ctr">
                    <a:lnL>
                      <a:noFill/>
                    </a:lnL>
                    <a:lnR>
                      <a:noFill/>
                    </a:lnR>
                    <a:lnT>
                      <a:noFill/>
                    </a:lnT>
                    <a:lnB>
                      <a:noFill/>
                    </a:lnB>
                  </a:tcPr>
                </a:tc>
              </a:tr>
              <a:tr h="909404">
                <a:tc>
                  <a:txBody>
                    <a:bodyPr/>
                    <a:lstStyle/>
                    <a:p>
                      <a:pPr algn="l" fontAlgn="ctr"/>
                      <a:r>
                        <a:rPr lang="mn-MN" sz="1800" b="0" i="0" u="none" strike="noStrike">
                          <a:solidFill>
                            <a:srgbClr val="000000"/>
                          </a:solidFill>
                          <a:latin typeface="Arial"/>
                        </a:rPr>
                        <a:t>Бүртгэгдсэн гэмт хэрэг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800" b="0" i="0" u="none" strike="noStrike">
                          <a:latin typeface="Arial"/>
                        </a:rPr>
                        <a:t>тохиолдлын тоо</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76</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59</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59</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54</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91.5</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5" name="Text Box 1">
            <a:extLst>
              <a:ext uri="{FF2B5EF4-FFF2-40B4-BE49-F238E27FC236}">
                <a16:creationId xmlns:lc="http://schemas.openxmlformats.org/drawingml/2006/lockedCanvas" xmlns:a16="http://schemas.microsoft.com/office/drawing/2014/main" xmlns:xdr="http://schemas.openxmlformats.org/drawingml/2006/spreadsheetDrawing" xmlns="" id="{A96AEFC2-56E1-42C5-BC4C-FD825177E1BE}"/>
              </a:ext>
            </a:extLst>
          </p:cNvPr>
          <p:cNvSpPr txBox="1">
            <a:spLocks noChangeArrowheads="1"/>
          </p:cNvSpPr>
          <p:nvPr/>
        </p:nvSpPr>
        <p:spPr bwMode="auto">
          <a:xfrm>
            <a:off x="11811000" y="1676400"/>
            <a:ext cx="190500" cy="17145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6" name="Straight Connector 5">
            <a:extLst>
              <a:ext uri="{FF2B5EF4-FFF2-40B4-BE49-F238E27FC236}">
                <a16:creationId xmlns:lc="http://schemas.openxmlformats.org/drawingml/2006/lockedCanvas" xmlns:a16="http://schemas.microsoft.com/office/drawing/2014/main" xmlns:xdr="http://schemas.openxmlformats.org/drawingml/2006/spreadsheetDrawing" xmlns="" id="{F60C0CC9-77C9-4D11-9C2F-903EDF477596}"/>
              </a:ext>
            </a:extLst>
          </p:cNvPr>
          <p:cNvCxnSpPr/>
          <p:nvPr/>
        </p:nvCxnSpPr>
        <p:spPr>
          <a:xfrm>
            <a:off x="10972800" y="1752600"/>
            <a:ext cx="838200" cy="0"/>
          </a:xfrm>
          <a:prstGeom prst="line">
            <a:avLst/>
          </a:prstGeom>
          <a:ln w="31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nvGraphicFramePr>
        <p:xfrm>
          <a:off x="1143000" y="1219201"/>
          <a:ext cx="10820403" cy="4634751"/>
        </p:xfrm>
        <a:graphic>
          <a:graphicData uri="http://schemas.openxmlformats.org/drawingml/2006/table">
            <a:tbl>
              <a:tblPr/>
              <a:tblGrid>
                <a:gridCol w="3545195"/>
                <a:gridCol w="1635382"/>
                <a:gridCol w="1125725"/>
                <a:gridCol w="1125725"/>
                <a:gridCol w="1125725"/>
                <a:gridCol w="1075320"/>
                <a:gridCol w="1187331"/>
              </a:tblGrid>
              <a:tr h="358384">
                <a:tc>
                  <a:txBody>
                    <a:bodyPr/>
                    <a:lstStyle/>
                    <a:p>
                      <a:pPr algn="ctr" fontAlgn="ctr"/>
                      <a:r>
                        <a:rPr lang="mn-MN" sz="1600" b="0"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mn-MN" sz="1600" b="0"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2014 </a:t>
                      </a:r>
                      <a:r>
                        <a:rPr lang="en-US" sz="1600" b="0" i="0" u="none" strike="noStrike" dirty="0" smtClean="0">
                          <a:solidFill>
                            <a:schemeClr val="bg1"/>
                          </a:solidFill>
                          <a:latin typeface="Arial"/>
                        </a:rPr>
                        <a:t>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2015 </a:t>
                      </a:r>
                      <a:r>
                        <a:rPr lang="en-US" sz="1600" b="0" i="0" u="none" strike="noStrike" dirty="0" smtClean="0">
                          <a:solidFill>
                            <a:schemeClr val="bg1"/>
                          </a:solidFill>
                          <a:latin typeface="Arial"/>
                        </a:rPr>
                        <a:t>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2016 </a:t>
                      </a:r>
                      <a:r>
                        <a:rPr lang="en-US" sz="1600" b="0" i="0" u="none" strike="noStrike" dirty="0" smtClean="0">
                          <a:solidFill>
                            <a:schemeClr val="bg1"/>
                          </a:solidFill>
                          <a:latin typeface="Arial"/>
                        </a:rPr>
                        <a:t>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2017 </a:t>
                      </a:r>
                      <a:r>
                        <a:rPr lang="en-US" sz="1600" b="0" i="0" u="none" strike="noStrike" dirty="0" smtClean="0">
                          <a:solidFill>
                            <a:schemeClr val="bg1"/>
                          </a:solidFill>
                          <a:latin typeface="Arial"/>
                        </a:rPr>
                        <a:t>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b"/>
                      <a:r>
                        <a:rPr lang="en-US" sz="1600" b="0" i="0" u="none" strike="noStrike" dirty="0">
                          <a:solidFill>
                            <a:schemeClr val="bg1"/>
                          </a:solidFill>
                          <a:latin typeface="Arial"/>
                        </a:rPr>
                        <a:t> 2017 </a:t>
                      </a:r>
                      <a:r>
                        <a:rPr lang="en-US" sz="1600" b="0" i="0" u="none" strike="noStrike" dirty="0" smtClean="0">
                          <a:solidFill>
                            <a:schemeClr val="bg1"/>
                          </a:solidFill>
                          <a:latin typeface="Arial"/>
                        </a:rPr>
                        <a:t>I-IV</a:t>
                      </a:r>
                      <a:r>
                        <a:rPr lang="en-US" sz="1600" b="0" i="0" u="none" strike="noStrike" dirty="0">
                          <a:solidFill>
                            <a:schemeClr val="bg1"/>
                          </a:solidFill>
                          <a:latin typeface="Arial"/>
                        </a:rPr>
                        <a:t/>
                      </a:r>
                      <a:br>
                        <a:rPr lang="en-US" sz="1600" b="0" i="0" u="none" strike="noStrike" dirty="0">
                          <a:solidFill>
                            <a:schemeClr val="bg1"/>
                          </a:solidFill>
                          <a:latin typeface="Arial"/>
                        </a:rPr>
                      </a:br>
                      <a:r>
                        <a:rPr lang="en-US" sz="1600" b="0" i="0" u="none" strike="noStrike" dirty="0">
                          <a:solidFill>
                            <a:schemeClr val="bg1"/>
                          </a:solidFill>
                          <a:latin typeface="Arial"/>
                        </a:rPr>
                        <a:t> 2016 </a:t>
                      </a:r>
                      <a:r>
                        <a:rPr lang="en-US" sz="1600" b="0" i="0" u="none" strike="noStrike" dirty="0" smtClean="0">
                          <a:solidFill>
                            <a:schemeClr val="bg1"/>
                          </a:solidFill>
                          <a:latin typeface="Arial"/>
                        </a:rPr>
                        <a:t>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r>
              <a:tr h="283830">
                <a:tc gridSpan="7">
                  <a:txBody>
                    <a:bodyPr/>
                    <a:lstStyle/>
                    <a:p>
                      <a:pPr algn="ctr" fontAlgn="ctr"/>
                      <a:r>
                        <a:rPr lang="mn-MN" sz="1600" b="1" i="0" u="none" strike="noStrike" dirty="0" smtClean="0">
                          <a:solidFill>
                            <a:srgbClr val="000000"/>
                          </a:solidFill>
                          <a:latin typeface="Arial"/>
                        </a:rPr>
                        <a:t>ЭДИЙН ЗАСГИЙН СТАТИСТИКИЙН ҮЗҮҮЛЭЛТҮҮД</a:t>
                      </a:r>
                      <a:endParaRPr lang="mn-MN" sz="1600" b="1"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192">
                <a:tc>
                  <a:txBody>
                    <a:bodyPr/>
                    <a:lstStyle/>
                    <a:p>
                      <a:pPr algn="l" fontAlgn="ctr"/>
                      <a:endParaRPr lang="ru-RU"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r>
              <a:tr h="179192">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l"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l"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l"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r>
              <a:tr h="179192">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b"/>
                      <a:endParaRPr lang="en-US" sz="1600" b="0" i="0" u="none" strike="noStrike">
                        <a:latin typeface="Arial"/>
                      </a:endParaRPr>
                    </a:p>
                  </a:txBody>
                  <a:tcPr marL="0" marR="0" marT="0" marB="0" anchor="b">
                    <a:lnL>
                      <a:noFill/>
                    </a:lnL>
                    <a:lnR>
                      <a:noFill/>
                    </a:lnR>
                    <a:lnT>
                      <a:noFill/>
                    </a:lnT>
                    <a:lnB>
                      <a:noFill/>
                    </a:lnB>
                  </a:tcPr>
                </a:tc>
                <a:tc>
                  <a:txBody>
                    <a:bodyPr/>
                    <a:lstStyle/>
                    <a:p>
                      <a:pPr algn="r" fontAlgn="b"/>
                      <a:endParaRPr lang="en-US" sz="1600" b="0" i="0" u="none" strike="noStrike">
                        <a:latin typeface="Arial"/>
                      </a:endParaRPr>
                    </a:p>
                  </a:txBody>
                  <a:tcPr marL="0" marR="0" marT="0" marB="0" anchor="b">
                    <a:lnL>
                      <a:noFill/>
                    </a:lnL>
                    <a:lnR>
                      <a:noFill/>
                    </a:lnR>
                    <a:lnT>
                      <a:noFill/>
                    </a:lnT>
                    <a:lnB>
                      <a:noFill/>
                    </a:lnB>
                  </a:tcPr>
                </a:tc>
                <a:tc>
                  <a:txBody>
                    <a:bodyPr/>
                    <a:lstStyle/>
                    <a:p>
                      <a:pPr algn="r" fontAlgn="b"/>
                      <a:endParaRPr lang="en-US" sz="1600" b="0" i="0" u="none" strike="noStrike">
                        <a:latin typeface="Arial"/>
                      </a:endParaRPr>
                    </a:p>
                  </a:txBody>
                  <a:tcPr marL="0" marR="0" marT="0" marB="0" anchor="b">
                    <a:lnL>
                      <a:noFill/>
                    </a:lnL>
                    <a:lnR>
                      <a:noFill/>
                    </a:lnR>
                    <a:lnT>
                      <a:noFill/>
                    </a:lnT>
                    <a:lnB>
                      <a:noFill/>
                    </a:lnB>
                  </a:tcPr>
                </a:tc>
                <a:tc>
                  <a:txBody>
                    <a:bodyPr/>
                    <a:lstStyle/>
                    <a:p>
                      <a:pPr algn="r" fontAlgn="b"/>
                      <a:endParaRPr lang="en-US" sz="1600" b="0" i="0" u="none" strike="noStrike" dirty="0">
                        <a:latin typeface="Arial"/>
                      </a:endParaRPr>
                    </a:p>
                  </a:txBody>
                  <a:tcPr marL="0" marR="0" marT="0" marB="0" anchor="b">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r>
              <a:tr h="358384">
                <a:tc>
                  <a:txBody>
                    <a:bodyPr/>
                    <a:lstStyle/>
                    <a:p>
                      <a:pPr algn="l" fontAlgn="ctr"/>
                      <a:r>
                        <a:rPr lang="mn-MN" sz="1600" b="0" i="0" u="none" strike="noStrike" dirty="0">
                          <a:latin typeface="Arial"/>
                        </a:rPr>
                        <a:t>Аж үйлдвэрийн салбарын нийт үйлдвэрлэл:</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төгрөг</a:t>
                      </a: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4447.4</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4797</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4928.5</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4832.5 </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98.0</a:t>
                      </a:r>
                      <a:endParaRPr lang="en-US" sz="1600" b="0" i="0" u="none" strike="noStrike" dirty="0">
                        <a:latin typeface="Arial"/>
                      </a:endParaRPr>
                    </a:p>
                  </a:txBody>
                  <a:tcPr marL="0" marR="0" marT="0" marB="0" anchor="ctr">
                    <a:lnL>
                      <a:noFill/>
                    </a:lnL>
                    <a:lnR>
                      <a:noFill/>
                    </a:lnR>
                    <a:lnT>
                      <a:noFill/>
                    </a:lnT>
                    <a:lnB>
                      <a:noFill/>
                    </a:lnB>
                  </a:tcPr>
                </a:tc>
              </a:tr>
              <a:tr h="179192">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l" fontAlgn="ctr"/>
                      <a:endParaRPr lang="en-US" sz="1600" b="0" i="1" u="none" strike="noStrike">
                        <a:solidFill>
                          <a:srgbClr val="FF0000"/>
                        </a:solidFill>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FF0000"/>
                        </a:solidFill>
                        <a:latin typeface="Arial"/>
                      </a:endParaRPr>
                    </a:p>
                  </a:txBody>
                  <a:tcPr marL="0" marR="0" marT="0" marB="0" anchor="ctr">
                    <a:lnL>
                      <a:noFill/>
                    </a:lnL>
                    <a:lnR>
                      <a:noFill/>
                    </a:lnR>
                    <a:lnT>
                      <a:noFill/>
                    </a:lnT>
                    <a:lnB>
                      <a:noFill/>
                    </a:lnB>
                  </a:tcPr>
                </a:tc>
                <a:tc>
                  <a:txBody>
                    <a:bodyPr/>
                    <a:lstStyle/>
                    <a:p>
                      <a:pPr algn="l" fontAlgn="ctr"/>
                      <a:endParaRPr lang="en-US" sz="1600" b="0" i="0" u="none" strike="noStrike">
                        <a:solidFill>
                          <a:srgbClr val="FF0000"/>
                        </a:solidFill>
                        <a:latin typeface="Arial"/>
                      </a:endParaRPr>
                    </a:p>
                  </a:txBody>
                  <a:tcPr marL="0" marR="0" marT="0" marB="0" anchor="ctr">
                    <a:lnL>
                      <a:noFill/>
                    </a:lnL>
                    <a:lnR>
                      <a:noFill/>
                    </a:lnR>
                    <a:lnT>
                      <a:noFill/>
                    </a:lnT>
                    <a:lnB>
                      <a:noFill/>
                    </a:lnB>
                  </a:tcPr>
                </a:tc>
                <a:tc>
                  <a:txBody>
                    <a:bodyPr/>
                    <a:lstStyle/>
                    <a:p>
                      <a:pPr algn="l" fontAlgn="ctr"/>
                      <a:endParaRPr lang="en-US" sz="1600" b="0" i="0" u="none" strike="noStrike">
                        <a:solidFill>
                          <a:srgbClr val="FF0000"/>
                        </a:solidFill>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solidFill>
                          <a:srgbClr val="FF0000"/>
                        </a:solidFill>
                        <a:latin typeface="Arial"/>
                      </a:endParaRPr>
                    </a:p>
                  </a:txBody>
                  <a:tcPr marL="0" marR="0" marT="0" marB="0" anchor="ctr">
                    <a:lnL>
                      <a:noFill/>
                    </a:lnL>
                    <a:lnR>
                      <a:noFill/>
                    </a:lnR>
                    <a:lnT>
                      <a:noFill/>
                    </a:lnT>
                    <a:lnB>
                      <a:noFill/>
                    </a:lnB>
                  </a:tcPr>
                </a:tc>
              </a:tr>
              <a:tr h="3583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mn-MN" sz="1600" b="0" i="0" u="none" strike="noStrike" dirty="0" smtClean="0">
                          <a:latin typeface="Arial"/>
                        </a:rPr>
                        <a:t>Үүнээс: </a:t>
                      </a:r>
                    </a:p>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r>
              <a:tr h="183311">
                <a:tc>
                  <a:txBody>
                    <a:bodyPr/>
                    <a:lstStyle/>
                    <a:p>
                      <a:pPr algn="l" fontAlgn="ctr"/>
                      <a:r>
                        <a:rPr lang="en-US" sz="1600" b="0" i="0" u="none" strike="noStrike" baseline="0" dirty="0" smtClean="0">
                          <a:latin typeface="Arial"/>
                        </a:rPr>
                        <a:t>      </a:t>
                      </a:r>
                      <a:r>
                        <a:rPr lang="mn-MN" sz="1600" b="0" i="0" u="none" strike="noStrike" dirty="0" smtClean="0">
                          <a:latin typeface="Arial"/>
                        </a:rPr>
                        <a:t> </a:t>
                      </a:r>
                      <a:r>
                        <a:rPr lang="mn-MN" sz="1600" b="0" i="0" u="none" strike="noStrike" dirty="0">
                          <a:latin typeface="Arial"/>
                        </a:rPr>
                        <a:t>- Боловсруулах аж үйлдвэр</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1185.4</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1722.7</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2197.3</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2159.7 </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98.3</a:t>
                      </a:r>
                      <a:endParaRPr lang="en-US" sz="1600" b="0" i="0" u="none" strike="noStrike" dirty="0">
                        <a:latin typeface="Arial"/>
                      </a:endParaRPr>
                    </a:p>
                  </a:txBody>
                  <a:tcPr marL="0" marR="0" marT="0" marB="0" anchor="ctr">
                    <a:lnL>
                      <a:noFill/>
                    </a:lnL>
                    <a:lnR>
                      <a:noFill/>
                    </a:lnR>
                    <a:lnT>
                      <a:noFill/>
                    </a:lnT>
                    <a:lnB>
                      <a:noFill/>
                    </a:lnB>
                  </a:tcPr>
                </a:tc>
              </a:tr>
              <a:tr h="358384">
                <a:tc>
                  <a:txBody>
                    <a:bodyPr/>
                    <a:lstStyle/>
                    <a:p>
                      <a:pPr algn="ctr" rtl="0" fontAlgn="ctr"/>
                      <a:r>
                        <a:rPr lang="mn-MN" sz="1600" b="0" i="0" u="none" strike="noStrike" dirty="0">
                          <a:latin typeface="Arial"/>
                        </a:rPr>
                        <a:t>     - Цахилгаан, дулааны эрчим хүч үйлдвэрлэл, усан хангамж</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3262.0</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3074.3</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2731.2</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2672.8</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97.8</a:t>
                      </a:r>
                      <a:endParaRPr lang="en-US" sz="1600" b="0" i="0" u="none" strike="noStrike" dirty="0">
                        <a:latin typeface="Arial"/>
                      </a:endParaRPr>
                    </a:p>
                  </a:txBody>
                  <a:tcPr marL="0" marR="0" marT="0" marB="0" anchor="ctr">
                    <a:lnL>
                      <a:noFill/>
                    </a:lnL>
                    <a:lnR>
                      <a:noFill/>
                    </a:lnR>
                    <a:lnT>
                      <a:noFill/>
                    </a:lnT>
                    <a:lnB>
                      <a:noFill/>
                    </a:lnB>
                  </a:tcPr>
                </a:tc>
              </a:tr>
              <a:tr h="249303">
                <a:tc>
                  <a:txBody>
                    <a:bodyPr/>
                    <a:lstStyle/>
                    <a:p>
                      <a:pPr algn="l" rtl="0"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r>
              <a:tr h="343929">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r>
              <a:tr h="179192">
                <a:tc>
                  <a:txBody>
                    <a:bodyPr/>
                    <a:lstStyle/>
                    <a:p>
                      <a:pPr algn="l" fontAlgn="ctr"/>
                      <a:endParaRPr lang="mn-MN" sz="1600" b="0" i="0" u="none" strike="noStrike">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r>
              <a:tr h="343929">
                <a:tc>
                  <a:txBody>
                    <a:bodyPr/>
                    <a:lstStyle/>
                    <a:p>
                      <a:pPr algn="l" fontAlgn="b"/>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6" name="Text Box 1">
            <a:extLst>
              <a:ext uri="{FF2B5EF4-FFF2-40B4-BE49-F238E27FC236}">
                <a16:creationId xmlns:lc="http://schemas.openxmlformats.org/drawingml/2006/lockedCanvas" xmlns:a16="http://schemas.microsoft.com/office/drawing/2014/main" xmlns:xdr="http://schemas.openxmlformats.org/drawingml/2006/spreadsheetDrawing" xmlns="" id="{A96AEFC2-56E1-42C5-BC4C-FD825177E1BE}"/>
              </a:ext>
            </a:extLst>
          </p:cNvPr>
          <p:cNvSpPr txBox="1">
            <a:spLocks noChangeArrowheads="1"/>
          </p:cNvSpPr>
          <p:nvPr/>
        </p:nvSpPr>
        <p:spPr bwMode="auto">
          <a:xfrm flipH="1">
            <a:off x="11811000" y="1371600"/>
            <a:ext cx="121918" cy="15240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7" name="Straight Connector 6">
            <a:extLst>
              <a:ext uri="{FF2B5EF4-FFF2-40B4-BE49-F238E27FC236}">
                <a16:creationId xmlns:lc="http://schemas.openxmlformats.org/drawingml/2006/lockedCanvas" xmlns:a16="http://schemas.microsoft.com/office/drawing/2014/main" xmlns:xdr="http://schemas.openxmlformats.org/drawingml/2006/spreadsheetDrawing" xmlns="" id="{F60C0CC9-77C9-4D11-9C2F-903EDF477596}"/>
              </a:ext>
            </a:extLst>
          </p:cNvPr>
          <p:cNvCxnSpPr/>
          <p:nvPr/>
        </p:nvCxnSpPr>
        <p:spPr>
          <a:xfrm>
            <a:off x="10972800" y="1447800"/>
            <a:ext cx="685800" cy="0"/>
          </a:xfrm>
          <a:prstGeom prst="line">
            <a:avLst/>
          </a:prstGeom>
          <a:ln w="3175"/>
        </p:spPr>
        <p:style>
          <a:lnRef idx="1">
            <a:schemeClr val="dk1"/>
          </a:lnRef>
          <a:fillRef idx="0">
            <a:schemeClr val="dk1"/>
          </a:fillRef>
          <a:effectRef idx="0">
            <a:schemeClr val="dk1"/>
          </a:effectRef>
          <a:fontRef idx="minor">
            <a:schemeClr val="tx1"/>
          </a:fontRef>
        </p:style>
      </p:cxnSp>
      <p:graphicFrame>
        <p:nvGraphicFramePr>
          <p:cNvPr id="11" name="Table 10"/>
          <p:cNvGraphicFramePr>
            <a:graphicFrameLocks noGrp="1"/>
          </p:cNvGraphicFramePr>
          <p:nvPr/>
        </p:nvGraphicFramePr>
        <p:xfrm>
          <a:off x="1219200" y="6324600"/>
          <a:ext cx="2006600" cy="335280"/>
        </p:xfrm>
        <a:graphic>
          <a:graphicData uri="http://schemas.openxmlformats.org/drawingml/2006/table">
            <a:tbl>
              <a:tblPr/>
              <a:tblGrid>
                <a:gridCol w="2006600"/>
              </a:tblGrid>
              <a:tr h="161925">
                <a:tc>
                  <a:txBody>
                    <a:bodyPr/>
                    <a:lstStyle/>
                    <a:p>
                      <a:pPr algn="l" fontAlgn="b"/>
                      <a:r>
                        <a:rPr lang="mn-MN" sz="1100" b="0" i="1" u="none" strike="noStrike" dirty="0">
                          <a:latin typeface="Arial"/>
                        </a:rPr>
                        <a:t>    </a:t>
                      </a:r>
                      <a:r>
                        <a:rPr lang="mn-MN" sz="1100" b="0" i="1" u="none" strike="noStrike" dirty="0" smtClean="0">
                          <a:latin typeface="Arial"/>
                        </a:rPr>
                        <a:t>1 </a:t>
                      </a:r>
                      <a:r>
                        <a:rPr lang="mn-MN" sz="1100" b="0" i="1" u="none" strike="noStrike" dirty="0">
                          <a:latin typeface="Arial"/>
                        </a:rPr>
                        <a:t>Урьдчилсан гүйцэтгэл</a:t>
                      </a:r>
                    </a:p>
                  </a:txBody>
                  <a:tcPr marL="0" marR="0" marT="0" marB="0" anchor="ctr">
                    <a:lnL>
                      <a:noFill/>
                    </a:lnL>
                    <a:lnR>
                      <a:noFill/>
                    </a:lnR>
                    <a:lnT>
                      <a:noFill/>
                    </a:lnT>
                    <a:lnB>
                      <a:noFill/>
                    </a:lnB>
                  </a:tcPr>
                </a:tc>
              </a:tr>
              <a:tr h="161925">
                <a:tc>
                  <a:txBody>
                    <a:bodyPr/>
                    <a:lstStyle/>
                    <a:p>
                      <a:pPr algn="l" fontAlgn="ctr"/>
                      <a:r>
                        <a:rPr lang="mn-MN" sz="1100" b="0" i="1" u="none" strike="noStrike" dirty="0">
                          <a:latin typeface="Arial"/>
                        </a:rPr>
                        <a:t>    </a:t>
                      </a:r>
                      <a:r>
                        <a:rPr lang="mn-MN" sz="1100" b="0" i="1" u="none" strike="noStrike" dirty="0" smtClean="0">
                          <a:latin typeface="Arial"/>
                        </a:rPr>
                        <a:t>2 Дахин </a:t>
                      </a:r>
                      <a:r>
                        <a:rPr lang="mn-MN" sz="1100" b="0" i="1" u="none" strike="noStrike" dirty="0">
                          <a:latin typeface="Arial"/>
                        </a:rPr>
                        <a:t>их</a:t>
                      </a: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cxnSp>
        <p:nvCxnSpPr>
          <p:cNvPr id="4" name="Straight Connector 3"/>
          <p:cNvCxnSpPr/>
          <p:nvPr/>
        </p:nvCxnSpPr>
        <p:spPr>
          <a:xfrm>
            <a:off x="6019800" y="992187"/>
            <a:ext cx="0" cy="57896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 name="Rectangle 10"/>
          <p:cNvSpPr>
            <a:spLocks noChangeArrowheads="1"/>
          </p:cNvSpPr>
          <p:nvPr/>
        </p:nvSpPr>
        <p:spPr bwMode="auto">
          <a:xfrm>
            <a:off x="6656387" y="909935"/>
            <a:ext cx="4468813" cy="461665"/>
          </a:xfrm>
          <a:prstGeom prst="rect">
            <a:avLst/>
          </a:prstGeom>
          <a:noFill/>
          <a:ln w="9525">
            <a:noFill/>
            <a:miter lim="800000"/>
            <a:headEnd/>
            <a:tailEnd/>
          </a:ln>
        </p:spPr>
        <p:txBody>
          <a:bodyPr wrap="square">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a:t>
            </a:r>
            <a:r>
              <a:rPr lang="mn-MN" altLang="en-US" sz="1200" b="1"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боловсролын түвшнээр</a:t>
            </a:r>
            <a:r>
              <a:rPr lang="en-US" altLang="en-US" sz="1200"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 </a:t>
            </a:r>
            <a:r>
              <a:rPr lang="mn-MN" altLang="en-US" sz="1200" dirty="0" smtClean="0">
                <a:solidFill>
                  <a:srgbClr val="000000"/>
                </a:solidFill>
                <a:latin typeface="Arial" pitchFamily="34" charset="0"/>
                <a:cs typeface="Arial" pitchFamily="34" charset="0"/>
              </a:rPr>
              <a:t>2017 оны </a:t>
            </a:r>
            <a:r>
              <a:rPr lang="en-US" altLang="en-US" sz="1200" dirty="0" smtClean="0">
                <a:solidFill>
                  <a:srgbClr val="000000"/>
                </a:solidFill>
                <a:latin typeface="Arial" pitchFamily="34" charset="0"/>
                <a:cs typeface="Arial" pitchFamily="34" charset="0"/>
              </a:rPr>
              <a:t>4 </a:t>
            </a:r>
            <a:r>
              <a:rPr lang="mn-MN" altLang="en-US" sz="1200" dirty="0" smtClean="0">
                <a:solidFill>
                  <a:srgbClr val="000000"/>
                </a:solidFill>
                <a:latin typeface="Arial" pitchFamily="34" charset="0"/>
                <a:cs typeface="Arial" pitchFamily="34" charset="0"/>
              </a:rPr>
              <a:t>дугаар </a:t>
            </a:r>
            <a:r>
              <a:rPr lang="mn-MN" altLang="en-US" sz="1200" dirty="0">
                <a:solidFill>
                  <a:srgbClr val="000000"/>
                </a:solidFill>
                <a:latin typeface="Arial" pitchFamily="34" charset="0"/>
                <a:cs typeface="Arial" pitchFamily="34" charset="0"/>
              </a:rPr>
              <a:t>сарын эцэст</a:t>
            </a:r>
            <a:r>
              <a:rPr lang="en-US" altLang="en-US" sz="1200" dirty="0">
                <a:solidFill>
                  <a:srgbClr val="000000"/>
                </a:solidFill>
                <a:latin typeface="Arial" pitchFamily="34" charset="0"/>
                <a:cs typeface="Arial" pitchFamily="34" charset="0"/>
              </a:rPr>
              <a:t>,</a:t>
            </a:r>
            <a:r>
              <a:rPr lang="mn-MN" altLang="en-US" sz="1200" dirty="0">
                <a:solidFill>
                  <a:srgbClr val="000000"/>
                </a:solidFill>
                <a:latin typeface="Arial" pitchFamily="34" charset="0"/>
                <a:cs typeface="Arial" pitchFamily="34" charset="0"/>
              </a:rPr>
              <a:t> хувиар</a:t>
            </a:r>
            <a:endParaRPr lang="en-US" altLang="en-US" sz="1200" dirty="0">
              <a:solidFill>
                <a:srgbClr val="000000"/>
              </a:solidFill>
              <a:latin typeface="Arial" pitchFamily="34" charset="0"/>
              <a:cs typeface="Arial" pitchFamily="34" charset="0"/>
            </a:endParaRPr>
          </a:p>
        </p:txBody>
      </p:sp>
      <p:sp>
        <p:nvSpPr>
          <p:cNvPr id="8" name="Rectangle 10"/>
          <p:cNvSpPr>
            <a:spLocks noChangeArrowheads="1"/>
          </p:cNvSpPr>
          <p:nvPr/>
        </p:nvSpPr>
        <p:spPr bwMode="auto">
          <a:xfrm>
            <a:off x="1741488" y="885825"/>
            <a:ext cx="3135312" cy="461962"/>
          </a:xfrm>
          <a:prstGeom prst="rect">
            <a:avLst/>
          </a:prstGeom>
          <a:noFill/>
          <a:ln w="9525">
            <a:noFill/>
            <a:miter lim="800000"/>
            <a:headEnd/>
            <a:tailEnd/>
          </a:ln>
        </p:spPr>
        <p:txBody>
          <a:bodyPr>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  </a:t>
            </a:r>
            <a:endParaRPr lang="mn-MN" altLang="en-US" sz="1200" b="1" dirty="0">
              <a:solidFill>
                <a:srgbClr val="000000"/>
              </a:solidFill>
              <a:latin typeface="Arial" pitchFamily="34" charset="0"/>
              <a:cs typeface="Arial" pitchFamily="34" charset="0"/>
            </a:endParaRPr>
          </a:p>
          <a:p>
            <a:pPr algn="ctr"/>
            <a:r>
              <a:rPr lang="mn-MN" altLang="en-US" sz="1200" dirty="0" smtClean="0">
                <a:solidFill>
                  <a:srgbClr val="000000"/>
                </a:solidFill>
                <a:latin typeface="Arial" pitchFamily="34" charset="0"/>
                <a:cs typeface="Arial" pitchFamily="34" charset="0"/>
              </a:rPr>
              <a:t>сарын эцэст </a:t>
            </a:r>
            <a:endParaRPr lang="en-US" altLang="en-US" sz="1200" dirty="0">
              <a:solidFill>
                <a:srgbClr val="000000"/>
              </a:solidFill>
              <a:latin typeface="Arial" pitchFamily="34" charset="0"/>
              <a:cs typeface="Arial" pitchFamily="34" charset="0"/>
            </a:endParaRPr>
          </a:p>
        </p:txBody>
      </p:sp>
      <p:pic>
        <p:nvPicPr>
          <p:cNvPr id="15" name="Picture 1"/>
          <p:cNvPicPr>
            <a:picLocks noChangeAspect="1"/>
          </p:cNvPicPr>
          <p:nvPr/>
        </p:nvPicPr>
        <p:blipFill>
          <a:blip r:embed="rId2" cstate="print"/>
          <a:srcRect/>
          <a:stretch>
            <a:fillRect/>
          </a:stretch>
        </p:blipFill>
        <p:spPr bwMode="auto">
          <a:xfrm>
            <a:off x="1295400" y="1524000"/>
            <a:ext cx="4038600" cy="5159384"/>
          </a:xfrm>
          <a:prstGeom prst="rect">
            <a:avLst/>
          </a:prstGeom>
          <a:noFill/>
          <a:ln w="9525">
            <a:noFill/>
            <a:miter lim="800000"/>
            <a:headEnd/>
            <a:tailEnd/>
          </a:ln>
        </p:spPr>
      </p:pic>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a:t>
            </a:r>
            <a:r>
              <a:rPr lang="mn-MN" sz="1400" b="1" dirty="0" smtClean="0">
                <a:solidFill>
                  <a:schemeClr val="bg1"/>
                </a:solidFill>
                <a:latin typeface="Arial" pitchFamily="34" charset="0"/>
                <a:cs typeface="Arial" pitchFamily="34" charset="0"/>
              </a:rPr>
              <a:t>Аймгийн </a:t>
            </a:r>
            <a:r>
              <a:rPr lang="mn-MN" sz="1400" b="1" dirty="0">
                <a:solidFill>
                  <a:schemeClr val="bg1"/>
                </a:solidFill>
                <a:latin typeface="Arial" pitchFamily="34" charset="0"/>
                <a:cs typeface="Arial" pitchFamily="34" charset="0"/>
              </a:rPr>
              <a:t>хэмжээнд бүртгэлтэй ажилгүй иргэдийн </a:t>
            </a:r>
            <a:r>
              <a:rPr lang="en-US" sz="1400" b="1" dirty="0" smtClean="0">
                <a:solidFill>
                  <a:schemeClr val="bg1"/>
                </a:solidFill>
                <a:latin typeface="Arial" pitchFamily="34" charset="0"/>
                <a:cs typeface="Arial" pitchFamily="34" charset="0"/>
              </a:rPr>
              <a:t>59</a:t>
            </a:r>
            <a:r>
              <a:rPr lang="mn-MN" sz="1400" b="1" dirty="0" smtClean="0">
                <a:solidFill>
                  <a:schemeClr val="bg1"/>
                </a:solidFill>
                <a:latin typeface="Arial" pitchFamily="34" charset="0"/>
                <a:cs typeface="Arial" pitchFamily="34" charset="0"/>
              </a:rPr>
              <a:t>.</a:t>
            </a:r>
            <a:r>
              <a:rPr lang="en-US" sz="1400" b="1" dirty="0" smtClean="0">
                <a:solidFill>
                  <a:schemeClr val="bg1"/>
                </a:solidFill>
                <a:latin typeface="Arial" pitchFamily="34" charset="0"/>
                <a:cs typeface="Arial" pitchFamily="34" charset="0"/>
              </a:rPr>
              <a:t>0 </a:t>
            </a:r>
            <a:r>
              <a:rPr lang="mn-MN" sz="1400" b="1" dirty="0" smtClean="0">
                <a:solidFill>
                  <a:schemeClr val="bg1"/>
                </a:solidFill>
                <a:latin typeface="Arial" pitchFamily="34" charset="0"/>
                <a:cs typeface="Arial" pitchFamily="34" charset="0"/>
              </a:rPr>
              <a:t>хувийг </a:t>
            </a:r>
            <a:r>
              <a:rPr lang="mn-MN" sz="1400" b="1" dirty="0">
                <a:solidFill>
                  <a:schemeClr val="bg1"/>
                </a:solidFill>
                <a:latin typeface="Arial" pitchFamily="34" charset="0"/>
                <a:cs typeface="Arial" pitchFamily="34" charset="0"/>
              </a:rPr>
              <a:t>15-34 насны залуучууд эзэлж байна.</a:t>
            </a:r>
            <a:endParaRPr lang="en-US" sz="1400" b="1" dirty="0">
              <a:solidFill>
                <a:schemeClr val="bg1"/>
              </a:solidFill>
              <a:latin typeface="Arial" pitchFamily="34" charset="0"/>
              <a:cs typeface="Arial" pitchFamily="34" charset="0"/>
            </a:endParaRPr>
          </a:p>
        </p:txBody>
      </p:sp>
      <p:sp>
        <p:nvSpPr>
          <p:cNvPr id="17" name="Rectangle 13"/>
          <p:cNvSpPr>
            <a:spLocks noChangeArrowheads="1"/>
          </p:cNvSpPr>
          <p:nvPr/>
        </p:nvSpPr>
        <p:spPr bwMode="auto">
          <a:xfrm>
            <a:off x="4343400" y="1600200"/>
            <a:ext cx="1370012" cy="46166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400" b="1" dirty="0" smtClean="0">
                <a:solidFill>
                  <a:srgbClr val="00329B"/>
                </a:solidFill>
                <a:latin typeface="Arial" pitchFamily="34" charset="0"/>
                <a:cs typeface="Arial" pitchFamily="34" charset="0"/>
              </a:rPr>
              <a:t>1524</a:t>
            </a:r>
          </a:p>
        </p:txBody>
      </p:sp>
      <p:sp>
        <p:nvSpPr>
          <p:cNvPr id="18" name="Rectangle 13"/>
          <p:cNvSpPr>
            <a:spLocks noChangeArrowheads="1"/>
          </p:cNvSpPr>
          <p:nvPr/>
        </p:nvSpPr>
        <p:spPr bwMode="auto">
          <a:xfrm>
            <a:off x="4343400" y="2514600"/>
            <a:ext cx="1370013" cy="52387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itchFamily="34" charset="0"/>
                <a:cs typeface="Arial" pitchFamily="34" charset="0"/>
              </a:rPr>
              <a:t>1167</a:t>
            </a:r>
            <a:endParaRPr lang="mn-MN" altLang="en-US" sz="2800" b="1" dirty="0">
              <a:solidFill>
                <a:srgbClr val="00329B"/>
              </a:solidFill>
              <a:latin typeface="Arial" pitchFamily="34" charset="0"/>
              <a:cs typeface="Arial" pitchFamily="34" charset="0"/>
            </a:endParaRPr>
          </a:p>
        </p:txBody>
      </p:sp>
      <p:sp>
        <p:nvSpPr>
          <p:cNvPr id="19" name="Rectangle 13"/>
          <p:cNvSpPr>
            <a:spLocks noChangeArrowheads="1"/>
          </p:cNvSpPr>
          <p:nvPr/>
        </p:nvSpPr>
        <p:spPr bwMode="auto">
          <a:xfrm>
            <a:off x="4191000" y="3505200"/>
            <a:ext cx="1612900" cy="58477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itchFamily="34" charset="0"/>
                <a:cs typeface="Arial" pitchFamily="34" charset="0"/>
              </a:rPr>
              <a:t>36</a:t>
            </a:r>
            <a:endParaRPr lang="mn-MN" altLang="en-US" sz="3200" b="1" dirty="0">
              <a:solidFill>
                <a:srgbClr val="00329B"/>
              </a:solidFill>
              <a:latin typeface="Arial" pitchFamily="34" charset="0"/>
              <a:cs typeface="Arial" pitchFamily="34" charset="0"/>
            </a:endParaRPr>
          </a:p>
        </p:txBody>
      </p:sp>
      <p:sp>
        <p:nvSpPr>
          <p:cNvPr id="20" name="Rectangle 13"/>
          <p:cNvSpPr>
            <a:spLocks noChangeArrowheads="1"/>
          </p:cNvSpPr>
          <p:nvPr/>
        </p:nvSpPr>
        <p:spPr bwMode="auto">
          <a:xfrm>
            <a:off x="1752600" y="1719262"/>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a:t>
            </a:r>
            <a:r>
              <a:rPr lang="mn-MN" altLang="en-US" sz="1100" b="1" dirty="0" smtClean="0">
                <a:solidFill>
                  <a:schemeClr val="bg1"/>
                </a:solidFill>
                <a:latin typeface="Arial" pitchFamily="34" charset="0"/>
                <a:cs typeface="Arial" pitchFamily="34" charset="0"/>
              </a:rPr>
              <a:t>6</a:t>
            </a:r>
            <a:r>
              <a:rPr lang="en-US" altLang="en-US" sz="1100" b="1" dirty="0" smtClean="0">
                <a:solidFill>
                  <a:schemeClr val="bg1"/>
                </a:solidFill>
                <a:latin typeface="Arial" pitchFamily="34" charset="0"/>
                <a:cs typeface="Arial" pitchFamily="34" charset="0"/>
              </a:rPr>
              <a:t> IV</a:t>
            </a:r>
            <a:endParaRPr lang="mn-MN" altLang="en-US" sz="1100" b="1" dirty="0">
              <a:solidFill>
                <a:schemeClr val="bg1"/>
              </a:solidFill>
              <a:latin typeface="Arial" pitchFamily="34" charset="0"/>
              <a:cs typeface="Arial" pitchFamily="34" charset="0"/>
            </a:endParaRPr>
          </a:p>
        </p:txBody>
      </p:sp>
      <p:sp>
        <p:nvSpPr>
          <p:cNvPr id="21" name="Rectangle 13"/>
          <p:cNvSpPr>
            <a:spLocks noChangeArrowheads="1"/>
          </p:cNvSpPr>
          <p:nvPr/>
        </p:nvSpPr>
        <p:spPr bwMode="auto">
          <a:xfrm>
            <a:off x="1752600"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a:t>
            </a:r>
            <a:r>
              <a:rPr lang="mn-MN" altLang="en-US" sz="1100" b="1" dirty="0" smtClean="0">
                <a:solidFill>
                  <a:schemeClr val="bg1"/>
                </a:solidFill>
                <a:latin typeface="Arial" pitchFamily="34" charset="0"/>
                <a:cs typeface="Arial" pitchFamily="34" charset="0"/>
              </a:rPr>
              <a:t>7</a:t>
            </a:r>
            <a:r>
              <a:rPr lang="en-US" altLang="en-US" sz="1100" b="1" dirty="0" smtClean="0">
                <a:solidFill>
                  <a:schemeClr val="bg1"/>
                </a:solidFill>
                <a:latin typeface="Arial" pitchFamily="34" charset="0"/>
                <a:cs typeface="Arial" pitchFamily="34" charset="0"/>
              </a:rPr>
              <a:t> IV</a:t>
            </a:r>
            <a:endParaRPr lang="mn-MN" altLang="en-US" sz="11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2017 III</a:t>
            </a:r>
            <a:endParaRPr lang="mn-MN" altLang="en-US" sz="1100" b="1" dirty="0">
              <a:solidFill>
                <a:schemeClr val="bg1"/>
              </a:solidFill>
              <a:latin typeface="Arial" pitchFamily="34" charset="0"/>
              <a:cs typeface="Arial" pitchFamily="34" charset="0"/>
            </a:endParaRPr>
          </a:p>
        </p:txBody>
      </p:sp>
      <p:pic>
        <p:nvPicPr>
          <p:cNvPr id="55297"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1143000" y="838200"/>
            <a:ext cx="685800" cy="685800"/>
          </a:xfrm>
          <a:prstGeom prst="rect">
            <a:avLst/>
          </a:prstGeom>
          <a:noFill/>
        </p:spPr>
      </p:pic>
      <p:pic>
        <p:nvPicPr>
          <p:cNvPr id="24"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6096000" y="838200"/>
            <a:ext cx="685800" cy="685800"/>
          </a:xfrm>
          <a:prstGeom prst="rect">
            <a:avLst/>
          </a:prstGeom>
          <a:noFill/>
        </p:spPr>
      </p:pic>
      <p:pic>
        <p:nvPicPr>
          <p:cNvPr id="25" name="Picture 24"/>
          <p:cNvPicPr/>
          <p:nvPr/>
        </p:nvPicPr>
        <p:blipFill>
          <a:blip r:embed="rId4" cstate="print"/>
          <a:srcRect/>
          <a:stretch>
            <a:fillRect/>
          </a:stretch>
        </p:blipFill>
        <p:spPr bwMode="auto">
          <a:xfrm>
            <a:off x="6705600" y="1600200"/>
            <a:ext cx="4876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38862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3276600"/>
            <a:ext cx="685800" cy="685800"/>
          </a:xfrm>
          <a:prstGeom prst="rect">
            <a:avLst/>
          </a:prstGeom>
          <a:noFill/>
        </p:spPr>
      </p:pic>
      <p:sp>
        <p:nvSpPr>
          <p:cNvPr id="29697" name="Rectangle 1"/>
          <p:cNvSpPr>
            <a:spLocks noChangeArrowheads="1"/>
          </p:cNvSpPr>
          <p:nvPr/>
        </p:nvSpPr>
        <p:spPr bwMode="auto">
          <a:xfrm>
            <a:off x="1524000" y="653534"/>
            <a:ext cx="4267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зарлага</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сая</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төгрө</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г</a:t>
            </a:r>
            <a:endParaRPr kumimoji="0" lang="mn-MN"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6705600" y="700445"/>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орлого</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төрлөөр</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хувиар</a:t>
            </a:r>
            <a:endParaRPr kumimoji="0" lang="mn-MN" sz="160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1143000" y="4037112"/>
            <a:ext cx="4800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2000" dirty="0" err="1" smtClean="0">
                <a:latin typeface="Arial" pitchFamily="34" charset="0"/>
                <a:cs typeface="Arial" pitchFamily="34" charset="0"/>
              </a:rPr>
              <a:t>Аймгийн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хэмжээгээр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сангаас</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эхний 4 сард 10.0</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мянган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хүнд</a:t>
            </a:r>
            <a:r>
              <a:rPr lang="en-US" sz="2000" dirty="0" smtClean="0">
                <a:latin typeface="Arial" pitchFamily="34" charset="0"/>
                <a:cs typeface="Arial" pitchFamily="34" charset="0"/>
              </a:rPr>
              <a:t> </a:t>
            </a:r>
            <a:r>
              <a:rPr lang="mn-MN" sz="2000" dirty="0" smtClean="0">
                <a:latin typeface="Arial" pitchFamily="34" charset="0"/>
                <a:cs typeface="Arial" pitchFamily="34" charset="0"/>
              </a:rPr>
              <a:t>12.1</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тэтгэвэр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тэтгэмж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олгож</a:t>
            </a:r>
            <a:r>
              <a:rPr lang="en-US" sz="2000" dirty="0" smtClean="0">
                <a:latin typeface="Arial" pitchFamily="34" charset="0"/>
                <a:cs typeface="Arial" pitchFamily="34" charset="0"/>
              </a:rPr>
              <a:t>, </a:t>
            </a:r>
            <a:r>
              <a:rPr lang="mn-MN" sz="2000" dirty="0" smtClean="0">
                <a:latin typeface="Arial" pitchFamily="34" charset="0"/>
                <a:cs typeface="Arial" pitchFamily="34" charset="0"/>
              </a:rPr>
              <a:t>4.7</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шимтгэлийн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орлогыг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төвлөрүүл</a:t>
            </a:r>
            <a:r>
              <a:rPr lang="mn-MN" sz="2000" dirty="0" smtClean="0">
                <a:latin typeface="Arial" pitchFamily="34" charset="0"/>
                <a:cs typeface="Arial" pitchFamily="34" charset="0"/>
              </a:rPr>
              <a:t>с</a:t>
            </a:r>
            <a:r>
              <a:rPr lang="en-US" sz="2000" dirty="0" err="1" smtClean="0">
                <a:latin typeface="Arial" pitchFamily="34" charset="0"/>
                <a:cs typeface="Arial" pitchFamily="34" charset="0"/>
              </a:rPr>
              <a:t>эн</a:t>
            </a:r>
            <a:r>
              <a:rPr lang="mn-MN" sz="2000" dirty="0" smtClean="0">
                <a:latin typeface="Arial" pitchFamily="34" charset="0"/>
                <a:cs typeface="Arial" pitchFamily="34" charset="0"/>
              </a:rPr>
              <a:t> байна. </a:t>
            </a:r>
            <a:endParaRPr lang="en-US" sz="2000" dirty="0" smtClean="0">
              <a:latin typeface="Arial" pitchFamily="34"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6553200" y="4038600"/>
            <a:ext cx="5105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2000" dirty="0" err="1" smtClean="0">
                <a:latin typeface="Arial" pitchFamily="34" charset="0"/>
                <a:cs typeface="Arial" pitchFamily="34" charset="0"/>
              </a:rPr>
              <a:t>Эхний</a:t>
            </a:r>
            <a:r>
              <a:rPr lang="en-US" sz="2000" dirty="0" smtClean="0">
                <a:latin typeface="Arial" pitchFamily="34" charset="0"/>
                <a:cs typeface="Arial" pitchFamily="34" charset="0"/>
              </a:rPr>
              <a:t> </a:t>
            </a:r>
            <a:r>
              <a:rPr lang="mn-MN" sz="2000" dirty="0" smtClean="0">
                <a:latin typeface="Arial" pitchFamily="34" charset="0"/>
                <a:cs typeface="Arial" pitchFamily="34" charset="0"/>
              </a:rPr>
              <a:t>4 сард</a:t>
            </a:r>
            <a:r>
              <a:rPr lang="en-US" sz="2000" dirty="0" smtClean="0">
                <a:latin typeface="Arial" pitchFamily="34" charset="0"/>
                <a:cs typeface="Arial" pitchFamily="34" charset="0"/>
              </a:rPr>
              <a:t> 1</a:t>
            </a:r>
            <a:r>
              <a:rPr lang="mn-MN" sz="2000" dirty="0" smtClean="0">
                <a:latin typeface="Arial" pitchFamily="34" charset="0"/>
                <a:cs typeface="Arial" pitchFamily="34" charset="0"/>
              </a:rPr>
              <a:t>2539</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хамрагдсаны</a:t>
            </a:r>
            <a:r>
              <a:rPr lang="en-US" sz="2000" dirty="0" smtClean="0">
                <a:latin typeface="Arial" pitchFamily="34" charset="0"/>
                <a:cs typeface="Arial" pitchFamily="34" charset="0"/>
              </a:rPr>
              <a:t> </a:t>
            </a:r>
            <a:r>
              <a:rPr lang="mn-MN" sz="2000" dirty="0" smtClean="0">
                <a:latin typeface="Arial" pitchFamily="34" charset="0"/>
                <a:cs typeface="Arial" pitchFamily="34" charset="0"/>
              </a:rPr>
              <a:t>9352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буюу</a:t>
            </a:r>
            <a:r>
              <a:rPr lang="en-US" sz="2000" dirty="0" smtClean="0">
                <a:latin typeface="Arial" pitchFamily="34" charset="0"/>
                <a:cs typeface="Arial" pitchFamily="34" charset="0"/>
              </a:rPr>
              <a:t> </a:t>
            </a:r>
            <a:r>
              <a:rPr lang="mn-MN" sz="2000" dirty="0" smtClean="0">
                <a:latin typeface="Arial" pitchFamily="34" charset="0"/>
                <a:cs typeface="Arial" pitchFamily="34" charset="0"/>
              </a:rPr>
              <a:t>74.6</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төсөвт</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байгууллаг</a:t>
            </a:r>
            <a:r>
              <a:rPr lang="mn-MN" sz="2000" dirty="0" smtClean="0">
                <a:latin typeface="Arial" pitchFamily="34" charset="0"/>
                <a:cs typeface="Arial" pitchFamily="34" charset="0"/>
              </a:rPr>
              <a:t>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ААНэгж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байгууллагын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даатгуулагч</a:t>
            </a:r>
            <a:r>
              <a:rPr lang="mn-MN" sz="2000" dirty="0" smtClean="0">
                <a:latin typeface="Arial" pitchFamily="34" charset="0"/>
                <a:cs typeface="Arial" pitchFamily="34" charset="0"/>
              </a:rPr>
              <a:t>, 3187 иргэн буюу 25</a:t>
            </a:r>
            <a:r>
              <a:rPr lang="en-US" sz="2000" dirty="0" smtClean="0">
                <a:latin typeface="Arial" pitchFamily="34" charset="0"/>
                <a:cs typeface="Arial" pitchFamily="34" charset="0"/>
              </a:rPr>
              <a:t>.</a:t>
            </a:r>
            <a:r>
              <a:rPr lang="mn-MN" sz="2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дурын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байна</a:t>
            </a:r>
            <a:r>
              <a:rPr lang="en-US" sz="2000" dirty="0" smtClean="0">
                <a:latin typeface="Arial" pitchFamily="34" charset="0"/>
                <a:cs typeface="Arial" pitchFamily="34" charset="0"/>
              </a:rPr>
              <a:t>.</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Chart 11"/>
          <p:cNvGraphicFramePr/>
          <p:nvPr/>
        </p:nvGraphicFramePr>
        <p:xfrm>
          <a:off x="1143000" y="1295400"/>
          <a:ext cx="4800600" cy="251460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p:nvPr/>
        </p:nvPicPr>
        <p:blipFill>
          <a:blip r:embed="rId4" cstate="print"/>
          <a:srcRect/>
          <a:stretch>
            <a:fillRect/>
          </a:stretch>
        </p:blipFill>
        <p:spPr bwMode="auto">
          <a:xfrm>
            <a:off x="7010400" y="1295400"/>
            <a:ext cx="4191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47244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4191000"/>
            <a:ext cx="685800" cy="685800"/>
          </a:xfrm>
          <a:prstGeom prst="rect">
            <a:avLst/>
          </a:prstGeom>
          <a:noFill/>
        </p:spPr>
      </p:pic>
      <p:sp>
        <p:nvSpPr>
          <p:cNvPr id="29697" name="Rectangle 1"/>
          <p:cNvSpPr>
            <a:spLocks noChangeArrowheads="1"/>
          </p:cNvSpPr>
          <p:nvPr/>
        </p:nvSpPr>
        <p:spPr bwMode="auto">
          <a:xfrm>
            <a:off x="1371600" y="730479"/>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dirty="0" err="1" smtClean="0">
                <a:latin typeface="Arial" pitchFamily="34" charset="0"/>
                <a:cs typeface="Arial" pitchFamily="34" charset="0"/>
              </a:rPr>
              <a:t>Халамжийн</a:t>
            </a:r>
            <a:r>
              <a:rPr lang="en-US" dirty="0" smtClean="0">
                <a:latin typeface="Arial" pitchFamily="34" charset="0"/>
                <a:cs typeface="Arial" pitchFamily="34" charset="0"/>
              </a:rPr>
              <a:t> </a:t>
            </a:r>
            <a:r>
              <a:rPr lang="en-US" dirty="0" err="1" smtClean="0">
                <a:latin typeface="Arial" pitchFamily="34" charset="0"/>
                <a:cs typeface="Arial" pitchFamily="34" charset="0"/>
              </a:rPr>
              <a:t>сангийн</a:t>
            </a:r>
            <a:r>
              <a:rPr lang="en-US" dirty="0" smtClean="0">
                <a:latin typeface="Arial" pitchFamily="34" charset="0"/>
                <a:cs typeface="Arial" pitchFamily="34" charset="0"/>
              </a:rPr>
              <a:t> </a:t>
            </a:r>
            <a:r>
              <a:rPr lang="en-US" dirty="0" err="1" smtClean="0">
                <a:latin typeface="Arial" pitchFamily="34" charset="0"/>
                <a:cs typeface="Arial" pitchFamily="34" charset="0"/>
              </a:rPr>
              <a:t>зарцуулалт</a:t>
            </a:r>
            <a:r>
              <a:rPr lang="en-US" dirty="0" smtClean="0">
                <a:latin typeface="Arial" pitchFamily="34" charset="0"/>
                <a:cs typeface="Arial" pitchFamily="34" charset="0"/>
              </a:rPr>
              <a:t> </a:t>
            </a:r>
            <a:endParaRPr lang="mn-MN" dirty="0" smtClean="0">
              <a:latin typeface="Arial" pitchFamily="34" charset="0"/>
              <a:cs typeface="Arial" pitchFamily="34" charset="0"/>
            </a:endParaRPr>
          </a:p>
          <a:p>
            <a:pPr algn="ctr" fontAlgn="base">
              <a:spcBef>
                <a:spcPct val="0"/>
              </a:spcBef>
              <a:spcAft>
                <a:spcPct val="0"/>
              </a:spcAft>
            </a:pPr>
            <a:r>
              <a:rPr lang="mn-MN" sz="1400" dirty="0" smtClean="0">
                <a:latin typeface="Arial" pitchFamily="34" charset="0"/>
                <a:cs typeface="Arial" pitchFamily="34" charset="0"/>
              </a:rPr>
              <a:t>/</a:t>
            </a:r>
            <a:r>
              <a:rPr lang="en-US" sz="1400" dirty="0" err="1" smtClean="0">
                <a:latin typeface="Arial" pitchFamily="34" charset="0"/>
                <a:cs typeface="Arial" pitchFamily="34" charset="0"/>
              </a:rPr>
              <a:t>сая</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төгрөг</a:t>
            </a:r>
            <a:r>
              <a:rPr lang="mn-MN" sz="1400" dirty="0" smtClean="0">
                <a:latin typeface="Arial" pitchFamily="34" charset="0"/>
                <a:cs typeface="Arial" pitchFamily="34" charset="0"/>
              </a:rPr>
              <a:t>/</a:t>
            </a:r>
            <a:endParaRPr kumimoji="0" lang="mn-MN" sz="140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6400800" y="875928"/>
            <a:ext cx="533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algn="just" fontAlgn="base">
              <a:spcBef>
                <a:spcPct val="0"/>
              </a:spcBef>
              <a:spcAft>
                <a:spcPct val="0"/>
              </a:spcAft>
            </a:pPr>
            <a:r>
              <a:rPr lang="en-US" sz="2000" dirty="0" err="1" smtClean="0">
                <a:latin typeface="Arial" pitchFamily="34" charset="0"/>
                <a:cs typeface="Arial" pitchFamily="34" charset="0"/>
              </a:rPr>
              <a:t>Халамжийн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сангийн</a:t>
            </a:r>
            <a:r>
              <a:rPr lang="mn-MN" sz="2000" dirty="0" smtClean="0">
                <a:latin typeface="Arial" pitchFamily="34" charset="0"/>
                <a:cs typeface="Arial" pitchFamily="34" charset="0"/>
              </a:rPr>
              <a:t> сангийн үйл ажиллагааны эхний 4 сарын мэдээгээр Халамжийн тэтгэвэр 1746 хүнд 891.1 сая төгрөг, нөхцөлд мөнгөн тэтгэмж 9703 хүнд 1369.3 сая төгрөг, нийгмийн халамжийн үйлчилгээ болон хөнгөлөлт 639 хүнд 162.3 сая төгрөг, хүнс тэжээл хөтөлбөр 1867 хүнд 47.1 сая төгрөг, насны хишиг 3042 хүнд 256.9 сая төгрөг нийт 16997 хүнд 2726.7 сая төгрөгийн тэтгэвэр, тэтгэмж, хөнгөлөлтийг үзүүлсэн байна.</a:t>
            </a:r>
            <a:endParaRPr lang="en-US" sz="2000" dirty="0" smtClean="0">
              <a:latin typeface="Arial" pitchFamily="34" charset="0"/>
              <a:cs typeface="Arial" pitchFamily="34" charset="0"/>
            </a:endParaRPr>
          </a:p>
          <a:p>
            <a:pPr marL="0" marR="0" lvl="0" indent="342900" algn="just" defTabSz="914400" rtl="0" eaLnBrk="1" fontAlgn="base" latinLnBrk="0" hangingPunct="1">
              <a:lnSpc>
                <a:spcPct val="100000"/>
              </a:lnSpc>
              <a:spcBef>
                <a:spcPct val="0"/>
              </a:spcBef>
              <a:spcAft>
                <a:spcPct val="0"/>
              </a:spcAft>
              <a:buClrTx/>
              <a:buSzTx/>
              <a:buFontTx/>
              <a:buNone/>
              <a:tabLst/>
            </a:pP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Chart 9"/>
          <p:cNvGraphicFramePr/>
          <p:nvPr/>
        </p:nvGraphicFramePr>
        <p:xfrm>
          <a:off x="1143000" y="1524000"/>
          <a:ext cx="4800600" cy="289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flipH="1">
            <a:off x="5943600" y="1066800"/>
            <a:ext cx="5664" cy="551519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p:cNvPicPr>
          <p:nvPr/>
        </p:nvPicPr>
        <p:blipFill>
          <a:blip r:embed="rId2" cstate="print"/>
          <a:srcRect/>
          <a:stretch>
            <a:fillRect/>
          </a:stretch>
        </p:blipFill>
        <p:spPr bwMode="auto">
          <a:xfrm>
            <a:off x="1219200" y="838200"/>
            <a:ext cx="4564062" cy="5946310"/>
          </a:xfrm>
          <a:prstGeom prst="rect">
            <a:avLst/>
          </a:prstGeom>
          <a:noFill/>
          <a:ln w="9525">
            <a:noFill/>
            <a:miter lim="800000"/>
            <a:headEnd/>
            <a:tailEnd/>
          </a:ln>
        </p:spPr>
      </p:pic>
      <p:pic>
        <p:nvPicPr>
          <p:cNvPr id="12" name="Picture 1"/>
          <p:cNvPicPr>
            <a:picLocks noChangeAspect="1"/>
          </p:cNvPicPr>
          <p:nvPr/>
        </p:nvPicPr>
        <p:blipFill>
          <a:blip r:embed="rId3" cstate="print"/>
          <a:srcRect/>
          <a:stretch>
            <a:fillRect/>
          </a:stretch>
        </p:blipFill>
        <p:spPr bwMode="auto">
          <a:xfrm>
            <a:off x="6553200" y="838200"/>
            <a:ext cx="4251134" cy="571500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4" name="Rectangle 13"/>
          <p:cNvSpPr>
            <a:spLocks noChangeArrowheads="1"/>
          </p:cNvSpPr>
          <p:nvPr/>
        </p:nvSpPr>
        <p:spPr bwMode="auto">
          <a:xfrm>
            <a:off x="1447800" y="1752600"/>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5</a:t>
            </a:r>
            <a:r>
              <a:rPr lang="en-US" altLang="en-US" sz="1100" b="1" dirty="0" smtClean="0">
                <a:solidFill>
                  <a:schemeClr val="bg1"/>
                </a:solidFill>
                <a:latin typeface="Arial" pitchFamily="34" charset="0"/>
              </a:rPr>
              <a:t> IV</a:t>
            </a:r>
            <a:endParaRPr lang="mn-MN" altLang="en-US" sz="1100" b="1" dirty="0">
              <a:solidFill>
                <a:schemeClr val="bg1"/>
              </a:solidFill>
              <a:latin typeface="Arial" pitchFamily="34" charset="0"/>
            </a:endParaRPr>
          </a:p>
        </p:txBody>
      </p:sp>
      <p:sp>
        <p:nvSpPr>
          <p:cNvPr id="15" name="Rectangle 13"/>
          <p:cNvSpPr>
            <a:spLocks noChangeArrowheads="1"/>
          </p:cNvSpPr>
          <p:nvPr/>
        </p:nvSpPr>
        <p:spPr bwMode="auto">
          <a:xfrm>
            <a:off x="1401762" y="3429000"/>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6</a:t>
            </a:r>
            <a:r>
              <a:rPr lang="en-US" altLang="en-US" sz="1100" b="1" dirty="0" smtClean="0">
                <a:solidFill>
                  <a:schemeClr val="bg1"/>
                </a:solidFill>
                <a:latin typeface="Arial" pitchFamily="34" charset="0"/>
              </a:rPr>
              <a:t> IV</a:t>
            </a:r>
            <a:endParaRPr lang="mn-MN" altLang="en-US" sz="1100" b="1" dirty="0">
              <a:solidFill>
                <a:schemeClr val="bg1"/>
              </a:solidFill>
              <a:latin typeface="Arial" pitchFamily="34" charset="0"/>
            </a:endParaRPr>
          </a:p>
        </p:txBody>
      </p:sp>
      <p:sp>
        <p:nvSpPr>
          <p:cNvPr id="16" name="Rectangle 13"/>
          <p:cNvSpPr>
            <a:spLocks noChangeArrowheads="1"/>
          </p:cNvSpPr>
          <p:nvPr/>
        </p:nvSpPr>
        <p:spPr bwMode="auto">
          <a:xfrm>
            <a:off x="1417638" y="3810000"/>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7</a:t>
            </a:r>
            <a:r>
              <a:rPr lang="en-US" altLang="en-US" sz="1100" b="1" dirty="0" smtClean="0">
                <a:solidFill>
                  <a:schemeClr val="bg1"/>
                </a:solidFill>
                <a:latin typeface="Arial" pitchFamily="34" charset="0"/>
              </a:rPr>
              <a:t> IV</a:t>
            </a:r>
            <a:endParaRPr lang="mn-MN" altLang="en-US" sz="1100" b="1" dirty="0">
              <a:solidFill>
                <a:schemeClr val="bg1"/>
              </a:solidFill>
              <a:latin typeface="Arial" pitchFamily="34" charset="0"/>
            </a:endParaRPr>
          </a:p>
        </p:txBody>
      </p:sp>
      <p:sp>
        <p:nvSpPr>
          <p:cNvPr id="17" name="Rectangle 1"/>
          <p:cNvSpPr>
            <a:spLocks noChangeArrowheads="1"/>
          </p:cNvSpPr>
          <p:nvPr/>
        </p:nvSpPr>
        <p:spPr bwMode="auto">
          <a:xfrm>
            <a:off x="2819400" y="4724400"/>
            <a:ext cx="2667000" cy="1384995"/>
          </a:xfrm>
          <a:prstGeom prst="rect">
            <a:avLst/>
          </a:prstGeom>
          <a:noFill/>
          <a:ln w="9525">
            <a:noFill/>
            <a:miter lim="800000"/>
            <a:headEnd/>
            <a:tailEnd/>
          </a:ln>
        </p:spPr>
        <p:txBody>
          <a:bodyPr wrap="square">
            <a:spAutoFit/>
          </a:bodyPr>
          <a:lstStyle/>
          <a:p>
            <a:pPr algn="just"/>
            <a:r>
              <a:rPr lang="mn-MN" sz="1200" b="1" dirty="0">
                <a:solidFill>
                  <a:schemeClr val="bg1"/>
                </a:solidFill>
                <a:latin typeface="Arial" pitchFamily="34" charset="0"/>
              </a:rPr>
              <a:t> </a:t>
            </a:r>
          </a:p>
          <a:p>
            <a:pPr algn="just"/>
            <a:r>
              <a:rPr lang="mn-MN" sz="1200" b="1" dirty="0" smtClean="0">
                <a:solidFill>
                  <a:schemeClr val="bg1"/>
                </a:solidFill>
                <a:latin typeface="Arial" pitchFamily="34" charset="0"/>
              </a:rPr>
              <a:t>201</a:t>
            </a:r>
            <a:r>
              <a:rPr lang="en-US" sz="1200" b="1" dirty="0" smtClean="0">
                <a:solidFill>
                  <a:schemeClr val="bg1"/>
                </a:solidFill>
                <a:latin typeface="Arial" pitchFamily="34" charset="0"/>
              </a:rPr>
              <a:t>7 </a:t>
            </a:r>
            <a:r>
              <a:rPr lang="mn-MN" sz="1200" b="1" dirty="0" smtClean="0">
                <a:solidFill>
                  <a:schemeClr val="bg1"/>
                </a:solidFill>
                <a:latin typeface="Arial" pitchFamily="34" charset="0"/>
              </a:rPr>
              <a:t>оны </a:t>
            </a:r>
            <a:r>
              <a:rPr lang="en-US" sz="1200" b="1" dirty="0" smtClean="0">
                <a:solidFill>
                  <a:schemeClr val="bg1"/>
                </a:solidFill>
                <a:latin typeface="Arial" pitchFamily="34" charset="0"/>
              </a:rPr>
              <a:t>4</a:t>
            </a:r>
            <a:r>
              <a:rPr lang="mn-MN" sz="1200" b="1" dirty="0" smtClean="0">
                <a:solidFill>
                  <a:schemeClr val="bg1"/>
                </a:solidFill>
                <a:latin typeface="Arial" pitchFamily="34" charset="0"/>
              </a:rPr>
              <a:t> дүгээр </a:t>
            </a:r>
            <a:r>
              <a:rPr lang="mn-MN" sz="1200" b="1" dirty="0">
                <a:solidFill>
                  <a:schemeClr val="bg1"/>
                </a:solidFill>
                <a:latin typeface="Arial" pitchFamily="34" charset="0"/>
              </a:rPr>
              <a:t>сард </a:t>
            </a:r>
            <a:r>
              <a:rPr lang="mn-MN" sz="1200" b="1" dirty="0" smtClean="0">
                <a:solidFill>
                  <a:schemeClr val="bg1"/>
                </a:solidFill>
                <a:latin typeface="Arial" pitchFamily="34" charset="0"/>
              </a:rPr>
              <a:t>402 эх </a:t>
            </a:r>
            <a:r>
              <a:rPr lang="mn-MN" sz="1200" b="1" dirty="0">
                <a:solidFill>
                  <a:schemeClr val="bg1"/>
                </a:solidFill>
                <a:latin typeface="Arial" pitchFamily="34" charset="0"/>
              </a:rPr>
              <a:t>амаржиж, </a:t>
            </a:r>
            <a:r>
              <a:rPr lang="mn-MN" sz="1200" b="1" dirty="0" smtClean="0">
                <a:solidFill>
                  <a:schemeClr val="bg1"/>
                </a:solidFill>
                <a:latin typeface="Arial" pitchFamily="34" charset="0"/>
              </a:rPr>
              <a:t> 403 хүүхэд </a:t>
            </a:r>
            <a:r>
              <a:rPr lang="mn-MN" sz="1200" b="1" dirty="0">
                <a:solidFill>
                  <a:schemeClr val="bg1"/>
                </a:solidFill>
                <a:latin typeface="Arial" pitchFamily="34" charset="0"/>
              </a:rPr>
              <a:t>төрүүлсэн нь өмнөх </a:t>
            </a:r>
            <a:r>
              <a:rPr lang="mn-MN" sz="1200" b="1" dirty="0" smtClean="0">
                <a:solidFill>
                  <a:schemeClr val="bg1"/>
                </a:solidFill>
                <a:latin typeface="Arial" pitchFamily="34" charset="0"/>
              </a:rPr>
              <a:t>оноос амаржсан </a:t>
            </a:r>
            <a:r>
              <a:rPr lang="mn-MN" sz="1200" b="1" dirty="0">
                <a:solidFill>
                  <a:schemeClr val="bg1"/>
                </a:solidFill>
                <a:latin typeface="Arial" pitchFamily="34" charset="0"/>
              </a:rPr>
              <a:t>эх </a:t>
            </a:r>
            <a:r>
              <a:rPr lang="mn-MN" sz="1200" b="1" dirty="0" smtClean="0">
                <a:solidFill>
                  <a:schemeClr val="bg1"/>
                </a:solidFill>
                <a:latin typeface="Arial" pitchFamily="34" charset="0"/>
              </a:rPr>
              <a:t>87 (17.8%)-оор</a:t>
            </a:r>
            <a:r>
              <a:rPr lang="mn-MN" sz="1200" b="1" dirty="0">
                <a:solidFill>
                  <a:schemeClr val="bg1"/>
                </a:solidFill>
                <a:latin typeface="Arial" pitchFamily="34" charset="0"/>
              </a:rPr>
              <a:t>,  хүүхэд </a:t>
            </a:r>
            <a:r>
              <a:rPr lang="mn-MN" sz="1200" b="1" dirty="0" smtClean="0">
                <a:solidFill>
                  <a:schemeClr val="bg1"/>
                </a:solidFill>
                <a:latin typeface="Arial" pitchFamily="34" charset="0"/>
              </a:rPr>
              <a:t>90 (18.3%)-ээр буурчээ</a:t>
            </a:r>
            <a:r>
              <a:rPr lang="mn-MN" sz="1200" b="1" dirty="0">
                <a:solidFill>
                  <a:schemeClr val="bg1"/>
                </a:solidFill>
                <a:latin typeface="Arial" pitchFamily="34" charset="0"/>
              </a:rPr>
              <a:t>. </a:t>
            </a:r>
            <a:endParaRPr lang="en-US" sz="1200" b="1" dirty="0">
              <a:solidFill>
                <a:schemeClr val="bg1"/>
              </a:solidFill>
              <a:latin typeface="Arial" pitchFamily="34" charset="0"/>
            </a:endParaRPr>
          </a:p>
          <a:p>
            <a:pPr algn="just"/>
            <a:endParaRPr lang="en-US" sz="1200" b="1" dirty="0">
              <a:solidFill>
                <a:schemeClr val="bg1"/>
              </a:solidFill>
              <a:latin typeface="Arial" pitchFamily="34" charset="0"/>
            </a:endParaRPr>
          </a:p>
        </p:txBody>
      </p:sp>
      <p:sp>
        <p:nvSpPr>
          <p:cNvPr id="18" name="Rectangle 13"/>
          <p:cNvSpPr>
            <a:spLocks noChangeArrowheads="1"/>
          </p:cNvSpPr>
          <p:nvPr/>
        </p:nvSpPr>
        <p:spPr bwMode="auto">
          <a:xfrm>
            <a:off x="3762375" y="1998663"/>
            <a:ext cx="1876425" cy="52387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144</a:t>
            </a:r>
            <a:endParaRPr lang="mn-MN" altLang="en-US" sz="2800" b="1" dirty="0">
              <a:solidFill>
                <a:srgbClr val="00329B"/>
              </a:solidFill>
              <a:latin typeface="Arial" panose="020B0604020202020204" pitchFamily="34" charset="0"/>
            </a:endParaRPr>
          </a:p>
        </p:txBody>
      </p:sp>
      <p:sp>
        <p:nvSpPr>
          <p:cNvPr id="19" name="Rectangle 13"/>
          <p:cNvSpPr>
            <a:spLocks noChangeArrowheads="1"/>
          </p:cNvSpPr>
          <p:nvPr/>
        </p:nvSpPr>
        <p:spPr bwMode="auto">
          <a:xfrm>
            <a:off x="3911600" y="2876550"/>
            <a:ext cx="1539875" cy="584200"/>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anose="020B0604020202020204" pitchFamily="34" charset="0"/>
              </a:rPr>
              <a:t>119</a:t>
            </a:r>
            <a:endParaRPr lang="mn-MN" altLang="en-US" sz="3200" b="1" dirty="0">
              <a:solidFill>
                <a:srgbClr val="00329B"/>
              </a:solidFill>
              <a:latin typeface="Arial" panose="020B0604020202020204" pitchFamily="34" charset="0"/>
            </a:endParaRPr>
          </a:p>
        </p:txBody>
      </p:sp>
      <p:sp>
        <p:nvSpPr>
          <p:cNvPr id="20" name="Rectangle 13"/>
          <p:cNvSpPr>
            <a:spLocks noChangeArrowheads="1"/>
          </p:cNvSpPr>
          <p:nvPr/>
        </p:nvSpPr>
        <p:spPr bwMode="auto">
          <a:xfrm>
            <a:off x="3843337" y="4002088"/>
            <a:ext cx="1612900" cy="646112"/>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3600" b="1" dirty="0" smtClean="0">
                <a:solidFill>
                  <a:srgbClr val="00329B"/>
                </a:solidFill>
                <a:latin typeface="Arial" panose="020B0604020202020204" pitchFamily="34" charset="0"/>
              </a:rPr>
              <a:t>95</a:t>
            </a:r>
            <a:endParaRPr lang="mn-MN" altLang="en-US" sz="3600" b="1" dirty="0">
              <a:solidFill>
                <a:srgbClr val="00329B"/>
              </a:solidFill>
              <a:latin typeface="Arial" panose="020B0604020202020204" pitchFamily="34" charset="0"/>
            </a:endParaRPr>
          </a:p>
        </p:txBody>
      </p:sp>
      <p:sp>
        <p:nvSpPr>
          <p:cNvPr id="21" name="Rectangle 13"/>
          <p:cNvSpPr>
            <a:spLocks noChangeArrowheads="1"/>
          </p:cNvSpPr>
          <p:nvPr/>
        </p:nvSpPr>
        <p:spPr bwMode="auto">
          <a:xfrm>
            <a:off x="9324975" y="1676400"/>
            <a:ext cx="1876425" cy="52387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563</a:t>
            </a:r>
            <a:endParaRPr lang="mn-MN" altLang="en-US" sz="2800" b="1" dirty="0">
              <a:solidFill>
                <a:srgbClr val="00329B"/>
              </a:solidFill>
              <a:latin typeface="Arial" panose="020B0604020202020204" pitchFamily="34" charset="0"/>
            </a:endParaRPr>
          </a:p>
        </p:txBody>
      </p:sp>
      <p:sp>
        <p:nvSpPr>
          <p:cNvPr id="22" name="Rectangle 13"/>
          <p:cNvSpPr>
            <a:spLocks noChangeArrowheads="1"/>
          </p:cNvSpPr>
          <p:nvPr/>
        </p:nvSpPr>
        <p:spPr bwMode="auto">
          <a:xfrm>
            <a:off x="9367837" y="2495550"/>
            <a:ext cx="1876425" cy="584200"/>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anose="020B0604020202020204" pitchFamily="34" charset="0"/>
              </a:rPr>
              <a:t>493</a:t>
            </a:r>
            <a:endParaRPr lang="mn-MN" altLang="en-US" sz="3200" b="1" dirty="0">
              <a:solidFill>
                <a:srgbClr val="00329B"/>
              </a:solidFill>
              <a:latin typeface="Arial" panose="020B0604020202020204" pitchFamily="34" charset="0"/>
            </a:endParaRPr>
          </a:p>
        </p:txBody>
      </p:sp>
      <p:sp>
        <p:nvSpPr>
          <p:cNvPr id="23" name="Rectangle 13"/>
          <p:cNvSpPr>
            <a:spLocks noChangeArrowheads="1"/>
          </p:cNvSpPr>
          <p:nvPr/>
        </p:nvSpPr>
        <p:spPr bwMode="auto">
          <a:xfrm>
            <a:off x="9415462" y="3240088"/>
            <a:ext cx="1706563" cy="646112"/>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600" b="1" dirty="0" smtClean="0">
                <a:solidFill>
                  <a:srgbClr val="00329B"/>
                </a:solidFill>
                <a:latin typeface="Arial" panose="020B0604020202020204" pitchFamily="34" charset="0"/>
              </a:rPr>
              <a:t>403</a:t>
            </a:r>
            <a:endParaRPr lang="mn-MN" altLang="en-US" sz="3600" b="1" dirty="0">
              <a:solidFill>
                <a:srgbClr val="00329B"/>
              </a:solidFill>
              <a:latin typeface="Arial" panose="020B0604020202020204" pitchFamily="34" charset="0"/>
            </a:endParaRPr>
          </a:p>
        </p:txBody>
      </p:sp>
      <p:sp>
        <p:nvSpPr>
          <p:cNvPr id="24" name="Rectangle 1"/>
          <p:cNvSpPr>
            <a:spLocks noChangeArrowheads="1"/>
          </p:cNvSpPr>
          <p:nvPr/>
        </p:nvSpPr>
        <p:spPr bwMode="auto">
          <a:xfrm>
            <a:off x="7924800" y="4800600"/>
            <a:ext cx="2438400" cy="1384995"/>
          </a:xfrm>
          <a:prstGeom prst="rect">
            <a:avLst/>
          </a:prstGeom>
          <a:noFill/>
          <a:ln w="9525">
            <a:noFill/>
            <a:miter lim="800000"/>
            <a:headEnd/>
            <a:tailEnd/>
          </a:ln>
        </p:spPr>
        <p:txBody>
          <a:bodyPr wrap="square">
            <a:spAutoFit/>
          </a:bodyPr>
          <a:lstStyle/>
          <a:p>
            <a:pPr algn="just">
              <a:spcBef>
                <a:spcPts val="750"/>
              </a:spcBef>
            </a:pPr>
            <a:r>
              <a:rPr lang="mn-MN" sz="1200" b="1" dirty="0" smtClean="0">
                <a:solidFill>
                  <a:schemeClr val="bg1"/>
                </a:solidFill>
                <a:latin typeface="Arial" pitchFamily="34" charset="0"/>
                <a:cs typeface="Arial" pitchFamily="34" charset="0"/>
              </a:rPr>
              <a:t>Нялхсын эндэгдэл аймгийн хэмжээгээр 2017 оны 4 дүгээр сард 8 болж, өмнөх оноос 2 (20.0%)-оор, 5 хүртэлх насны хүүхдийн эндэгдэл 9 болж, өмнөх оноос 1 (10.0%)-ээр буурчээ.</a:t>
            </a:r>
            <a:endParaRPr lang="mn-MN" sz="1200" b="1" dirty="0">
              <a:solidFill>
                <a:schemeClr val="bg1"/>
              </a:solidFill>
              <a:latin typeface="Arial" pitchFamily="34" charset="0"/>
              <a:cs typeface="Arial" pitchFamily="34" charset="0"/>
            </a:endParaRPr>
          </a:p>
        </p:txBody>
      </p:sp>
      <p:sp>
        <p:nvSpPr>
          <p:cNvPr id="25" name="Rectangle 13"/>
          <p:cNvSpPr>
            <a:spLocks noChangeArrowheads="1"/>
          </p:cNvSpPr>
          <p:nvPr/>
        </p:nvSpPr>
        <p:spPr bwMode="auto">
          <a:xfrm>
            <a:off x="6400800" y="177165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5</a:t>
            </a:r>
            <a:r>
              <a:rPr lang="en-US" altLang="en-US" sz="1400" b="1" dirty="0" smtClean="0">
                <a:solidFill>
                  <a:schemeClr val="bg1"/>
                </a:solidFill>
                <a:latin typeface="Arial" pitchFamily="34" charset="0"/>
              </a:rPr>
              <a:t> I</a:t>
            </a:r>
            <a:r>
              <a:rPr lang="mn-MN" altLang="en-US" sz="1400" b="1" dirty="0" smtClean="0">
                <a:solidFill>
                  <a:schemeClr val="bg1"/>
                </a:solidFill>
                <a:latin typeface="Arial" pitchFamily="34" charset="0"/>
              </a:rPr>
              <a:t>-</a:t>
            </a:r>
            <a:r>
              <a:rPr lang="en-US" altLang="en-US" sz="1400" b="1" dirty="0" smtClean="0">
                <a:solidFill>
                  <a:schemeClr val="bg1"/>
                </a:solidFill>
                <a:latin typeface="Arial" pitchFamily="34" charset="0"/>
              </a:rPr>
              <a:t>IV</a:t>
            </a:r>
            <a:endParaRPr lang="mn-MN" altLang="en-US" sz="1400" b="1" dirty="0">
              <a:solidFill>
                <a:schemeClr val="bg1"/>
              </a:solidFill>
              <a:latin typeface="Arial" pitchFamily="34" charset="0"/>
            </a:endParaRPr>
          </a:p>
        </p:txBody>
      </p:sp>
      <p:sp>
        <p:nvSpPr>
          <p:cNvPr id="26" name="Rectangle 13"/>
          <p:cNvSpPr>
            <a:spLocks noChangeArrowheads="1"/>
          </p:cNvSpPr>
          <p:nvPr/>
        </p:nvSpPr>
        <p:spPr bwMode="auto">
          <a:xfrm>
            <a:off x="6400800" y="220980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6</a:t>
            </a:r>
            <a:r>
              <a:rPr lang="en-US" altLang="en-US" sz="1400" b="1" dirty="0" smtClean="0">
                <a:solidFill>
                  <a:schemeClr val="bg1"/>
                </a:solidFill>
                <a:latin typeface="Arial" pitchFamily="34" charset="0"/>
              </a:rPr>
              <a:t> I-IV</a:t>
            </a:r>
            <a:endParaRPr lang="mn-MN" altLang="en-US" sz="1400" b="1" dirty="0">
              <a:solidFill>
                <a:schemeClr val="bg1"/>
              </a:solidFill>
              <a:latin typeface="Arial" pitchFamily="34" charset="0"/>
            </a:endParaRPr>
          </a:p>
        </p:txBody>
      </p:sp>
      <p:sp>
        <p:nvSpPr>
          <p:cNvPr id="27" name="Rectangle 13"/>
          <p:cNvSpPr>
            <a:spLocks noChangeArrowheads="1"/>
          </p:cNvSpPr>
          <p:nvPr/>
        </p:nvSpPr>
        <p:spPr bwMode="auto">
          <a:xfrm>
            <a:off x="6400800" y="381000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7</a:t>
            </a:r>
            <a:r>
              <a:rPr lang="en-US" altLang="en-US" sz="1400" b="1" dirty="0" smtClean="0">
                <a:solidFill>
                  <a:schemeClr val="bg1"/>
                </a:solidFill>
                <a:latin typeface="Arial" pitchFamily="34" charset="0"/>
              </a:rPr>
              <a:t> I-IV</a:t>
            </a:r>
            <a:endParaRPr lang="mn-MN" altLang="en-US" sz="1400" b="1" dirty="0">
              <a:solidFill>
                <a:schemeClr val="bg1"/>
              </a:solidFill>
              <a:latin typeface="Arial" pitchFamily="34" charset="0"/>
            </a:endParaRPr>
          </a:p>
        </p:txBody>
      </p:sp>
      <p:pic>
        <p:nvPicPr>
          <p:cNvPr id="73729"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1143000" y="762000"/>
            <a:ext cx="990600" cy="990600"/>
          </a:xfrm>
          <a:prstGeom prst="rect">
            <a:avLst/>
          </a:prstGeom>
          <a:noFill/>
        </p:spPr>
      </p:pic>
      <p:pic>
        <p:nvPicPr>
          <p:cNvPr id="28"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6400800" y="762000"/>
            <a:ext cx="990600" cy="99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a:off x="6400800" y="1190410"/>
            <a:ext cx="15478"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3733800"/>
            <a:ext cx="106680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 descr="\\exchange_server\TAMGIIN GAZAR\OLON NIITTEI HARILTSAH HELTES\Khanui.L\icons\Untitled-14.png"/>
          <p:cNvPicPr>
            <a:picLocks noChangeAspect="1" noChangeArrowheads="1"/>
          </p:cNvPicPr>
          <p:nvPr/>
        </p:nvPicPr>
        <p:blipFill>
          <a:blip r:embed="rId2" cstate="print"/>
          <a:srcRect/>
          <a:stretch>
            <a:fillRect/>
          </a:stretch>
        </p:blipFill>
        <p:spPr bwMode="auto">
          <a:xfrm>
            <a:off x="6019800" y="3124200"/>
            <a:ext cx="762000" cy="762000"/>
          </a:xfrm>
          <a:prstGeom prst="rect">
            <a:avLst/>
          </a:prstGeom>
          <a:noFill/>
        </p:spPr>
      </p:pic>
      <p:graphicFrame>
        <p:nvGraphicFramePr>
          <p:cNvPr id="13" name="Chart 12"/>
          <p:cNvGraphicFramePr/>
          <p:nvPr/>
        </p:nvGraphicFramePr>
        <p:xfrm>
          <a:off x="1371600" y="1143000"/>
          <a:ext cx="50292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6477000" y="990600"/>
          <a:ext cx="51816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nvGraphicFramePr>
        <p:xfrm>
          <a:off x="1143000" y="3733800"/>
          <a:ext cx="1074420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591800" y="6172200"/>
            <a:ext cx="129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pic>
        <p:nvPicPr>
          <p:cNvPr id="3" name="Picture 5"/>
          <p:cNvPicPr>
            <a:picLocks noChangeAspect="1"/>
          </p:cNvPicPr>
          <p:nvPr/>
        </p:nvPicPr>
        <p:blipFill>
          <a:blip r:embed="rId2" cstate="print"/>
          <a:srcRect/>
          <a:stretch>
            <a:fillRect/>
          </a:stretch>
        </p:blipFill>
        <p:spPr bwMode="auto">
          <a:xfrm>
            <a:off x="1143000" y="838200"/>
            <a:ext cx="4349750" cy="6019800"/>
          </a:xfrm>
          <a:prstGeom prst="rect">
            <a:avLst/>
          </a:prstGeom>
          <a:noFill/>
          <a:ln w="9525">
            <a:noFill/>
            <a:miter lim="800000"/>
            <a:headEnd/>
            <a:tailEnd/>
          </a:ln>
        </p:spPr>
      </p:pic>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6</a:t>
            </a:r>
            <a:r>
              <a:rPr lang="en-US" altLang="en-US" sz="1100" b="1" dirty="0" smtClean="0">
                <a:solidFill>
                  <a:schemeClr val="bg1"/>
                </a:solidFill>
                <a:latin typeface="Arial" pitchFamily="34" charset="0"/>
              </a:rPr>
              <a:t> I-IV</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5</a:t>
            </a:r>
            <a:r>
              <a:rPr lang="en-US" altLang="en-US" sz="1100" b="1" dirty="0" smtClean="0">
                <a:solidFill>
                  <a:schemeClr val="bg1"/>
                </a:solidFill>
                <a:latin typeface="Arial" pitchFamily="34" charset="0"/>
              </a:rPr>
              <a:t> I-IV</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7</a:t>
            </a:r>
            <a:r>
              <a:rPr lang="en-US" altLang="en-US" sz="1100" b="1" dirty="0" smtClean="0">
                <a:solidFill>
                  <a:schemeClr val="bg1"/>
                </a:solidFill>
                <a:latin typeface="Arial" pitchFamily="34" charset="0"/>
              </a:rPr>
              <a:t> I-IV</a:t>
            </a:r>
            <a:endParaRPr lang="mn-MN" altLang="en-US" sz="1100" b="1" dirty="0">
              <a:solidFill>
                <a:schemeClr val="bg1"/>
              </a:solidFill>
              <a:latin typeface="Arial" pitchFamily="34" charset="0"/>
            </a:endParaRPr>
          </a:p>
        </p:txBody>
      </p:sp>
      <p:sp>
        <p:nvSpPr>
          <p:cNvPr id="8" name="Rectangle 13"/>
          <p:cNvSpPr>
            <a:spLocks noChangeArrowheads="1"/>
          </p:cNvSpPr>
          <p:nvPr/>
        </p:nvSpPr>
        <p:spPr bwMode="auto">
          <a:xfrm>
            <a:off x="3762375" y="1524000"/>
            <a:ext cx="1876425" cy="523875"/>
          </a:xfrm>
          <a:prstGeom prst="rect">
            <a:avLst/>
          </a:prstGeom>
          <a:noFill/>
          <a:ln w="9525">
            <a:noFill/>
            <a:miter lim="800000"/>
            <a:headEnd/>
            <a:tailEnd/>
          </a:ln>
        </p:spPr>
        <p:txBody>
          <a:bodyPr>
            <a:spAutoFit/>
          </a:bodyPr>
          <a:lstStyle/>
          <a:p>
            <a:pPr algn="ctr" fontAlgn="b"/>
            <a:r>
              <a:rPr lang="en-US" altLang="en-US" sz="2800" b="1" dirty="0" smtClean="0">
                <a:solidFill>
                  <a:srgbClr val="CC0000"/>
                </a:solidFill>
                <a:latin typeface="Arial" pitchFamily="34" charset="0"/>
              </a:rPr>
              <a:t>83</a:t>
            </a:r>
            <a:endParaRPr lang="mn-MN" altLang="en-US" sz="2800" b="1" dirty="0">
              <a:solidFill>
                <a:srgbClr val="CC0000"/>
              </a:solidFill>
              <a:latin typeface="Arial" pitchFamily="34" charset="0"/>
            </a:endParaRPr>
          </a:p>
        </p:txBody>
      </p:sp>
      <p:sp>
        <p:nvSpPr>
          <p:cNvPr id="9" name="Rectangle 13"/>
          <p:cNvSpPr>
            <a:spLocks noChangeArrowheads="1"/>
          </p:cNvSpPr>
          <p:nvPr/>
        </p:nvSpPr>
        <p:spPr bwMode="auto">
          <a:xfrm>
            <a:off x="3803650" y="2405062"/>
            <a:ext cx="1876425" cy="584200"/>
          </a:xfrm>
          <a:prstGeom prst="rect">
            <a:avLst/>
          </a:prstGeom>
          <a:noFill/>
          <a:ln w="9525">
            <a:noFill/>
            <a:miter lim="800000"/>
            <a:headEnd/>
            <a:tailEnd/>
          </a:ln>
        </p:spPr>
        <p:txBody>
          <a:bodyPr>
            <a:spAutoFit/>
          </a:bodyPr>
          <a:lstStyle/>
          <a:p>
            <a:pPr algn="ctr" fontAlgn="b"/>
            <a:r>
              <a:rPr lang="en-US" altLang="en-US" sz="3200" b="1" dirty="0" smtClean="0">
                <a:solidFill>
                  <a:srgbClr val="C00000"/>
                </a:solidFill>
                <a:latin typeface="Arial" pitchFamily="34" charset="0"/>
              </a:rPr>
              <a:t>82</a:t>
            </a:r>
            <a:endParaRPr lang="mn-MN" altLang="en-US" sz="3200" b="1" dirty="0">
              <a:solidFill>
                <a:srgbClr val="C00000"/>
              </a:solidFill>
              <a:latin typeface="Arial" pitchFamily="34" charset="0"/>
            </a:endParaRPr>
          </a:p>
        </p:txBody>
      </p:sp>
      <p:sp>
        <p:nvSpPr>
          <p:cNvPr id="10" name="Rectangle 13"/>
          <p:cNvSpPr>
            <a:spLocks noChangeArrowheads="1"/>
          </p:cNvSpPr>
          <p:nvPr/>
        </p:nvSpPr>
        <p:spPr bwMode="auto">
          <a:xfrm>
            <a:off x="3810000" y="3240087"/>
            <a:ext cx="1876425" cy="646113"/>
          </a:xfrm>
          <a:prstGeom prst="rect">
            <a:avLst/>
          </a:prstGeom>
          <a:noFill/>
          <a:ln w="9525">
            <a:noFill/>
            <a:miter lim="800000"/>
            <a:headEnd/>
            <a:tailEnd/>
          </a:ln>
        </p:spPr>
        <p:txBody>
          <a:bodyPr>
            <a:spAutoFit/>
          </a:bodyPr>
          <a:lstStyle/>
          <a:p>
            <a:pPr algn="ctr" fontAlgn="b"/>
            <a:r>
              <a:rPr lang="en-US" altLang="en-US" sz="3600" b="1" dirty="0" smtClean="0">
                <a:solidFill>
                  <a:srgbClr val="C00000"/>
                </a:solidFill>
                <a:latin typeface="Arial" pitchFamily="34" charset="0"/>
              </a:rPr>
              <a:t>62</a:t>
            </a:r>
            <a:endParaRPr lang="mn-MN" altLang="en-US" sz="3600" b="1" dirty="0">
              <a:solidFill>
                <a:srgbClr val="C00000"/>
              </a:solidFill>
              <a:latin typeface="Arial" pitchFamily="34" charset="0"/>
            </a:endParaRPr>
          </a:p>
        </p:txBody>
      </p:sp>
      <p:sp>
        <p:nvSpPr>
          <p:cNvPr id="11" name="Rectangle 12"/>
          <p:cNvSpPr>
            <a:spLocks noChangeArrowheads="1"/>
          </p:cNvSpPr>
          <p:nvPr/>
        </p:nvSpPr>
        <p:spPr bwMode="auto">
          <a:xfrm>
            <a:off x="1479550" y="4881448"/>
            <a:ext cx="3663950" cy="1384995"/>
          </a:xfrm>
          <a:prstGeom prst="rect">
            <a:avLst/>
          </a:prstGeom>
          <a:noFill/>
          <a:ln w="9525">
            <a:noFill/>
            <a:miter lim="800000"/>
            <a:headEnd/>
            <a:tailEnd/>
          </a:ln>
        </p:spPr>
        <p:txBody>
          <a:bodyPr wrap="square">
            <a:spAutoFit/>
          </a:bodyPr>
          <a:lstStyle/>
          <a:p>
            <a:pPr algn="just"/>
            <a:r>
              <a:rPr lang="mn-MN" sz="1400" dirty="0" smtClean="0">
                <a:latin typeface="Arial" pitchFamily="34" charset="0"/>
                <a:cs typeface="Arial" pitchFamily="34" charset="0"/>
              </a:rPr>
              <a:t>Аймгийн хэмжээгээр 62 гэмт хэрэг бүртгэгдсэнээс 29.0 хувийг иргэдийн эрх чөлөө эрүүл мэндийн эсрэг гэмт хэрэг, 38.7 хувь нь бусдын өмчлөлийн эсрэг гэмт хэрэг эзэлж, өнгөрсөн оны мөн үеэс гэмт хэргийн тоо 20-оор буурсан байна.</a:t>
            </a:r>
            <a:endParaRPr lang="en-US" sz="1400" dirty="0">
              <a:latin typeface="Arial" pitchFamily="34" charset="0"/>
              <a:cs typeface="Arial" pitchFamily="34" charset="0"/>
            </a:endParaRPr>
          </a:p>
        </p:txBody>
      </p:sp>
      <p:cxnSp>
        <p:nvCxnSpPr>
          <p:cNvPr id="12" name="Straight Connector 11"/>
          <p:cNvCxnSpPr/>
          <p:nvPr/>
        </p:nvCxnSpPr>
        <p:spPr>
          <a:xfrm>
            <a:off x="5943600" y="1047750"/>
            <a:ext cx="0" cy="558165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436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201" name="Picture 1" descr="\\exchange_server\TAMGIIN GAZAR\OLON NIITTEI HARILTSAH HELTES\Khanui.L\icons\Untitled-16.png"/>
          <p:cNvPicPr>
            <a:picLocks noChangeAspect="1" noChangeArrowheads="1"/>
          </p:cNvPicPr>
          <p:nvPr/>
        </p:nvPicPr>
        <p:blipFill>
          <a:blip r:embed="rId3" cstate="print"/>
          <a:srcRect/>
          <a:stretch>
            <a:fillRect/>
          </a:stretch>
        </p:blipFill>
        <p:spPr bwMode="auto">
          <a:xfrm>
            <a:off x="5943600" y="3657600"/>
            <a:ext cx="685800" cy="685800"/>
          </a:xfrm>
          <a:prstGeom prst="rect">
            <a:avLst/>
          </a:prstGeom>
          <a:noFill/>
        </p:spPr>
      </p:pic>
      <p:graphicFrame>
        <p:nvGraphicFramePr>
          <p:cNvPr id="15" name="Chart 14"/>
          <p:cNvGraphicFramePr/>
          <p:nvPr/>
        </p:nvGraphicFramePr>
        <p:xfrm>
          <a:off x="6477000" y="914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6019800" y="4038600"/>
          <a:ext cx="5943600" cy="2286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4188</TotalTime>
  <Words>1256</Words>
  <Application>Microsoft Office PowerPoint</Application>
  <PresentationFormat>Custom</PresentationFormat>
  <Paragraphs>322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ЭДИЙН ЗАСГИЙН ҮЗҮҮЛЭЛТ- Хөдөө аж ахуй</vt:lpstr>
      <vt:lpstr>ЭДИЙН ЗАСГИЙН ҮЗҮҮЛЭЛТ- Хөдөө аж ахуй</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unurbat</cp:lastModifiedBy>
  <cp:revision>538</cp:revision>
  <cp:lastPrinted>2016-10-18T07:11:49Z</cp:lastPrinted>
  <dcterms:created xsi:type="dcterms:W3CDTF">2016-10-10T07:15:58Z</dcterms:created>
  <dcterms:modified xsi:type="dcterms:W3CDTF">2017-05-10T09:26:25Z</dcterms:modified>
</cp:coreProperties>
</file>