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0" r:id="rId3"/>
    <p:sldId id="259" r:id="rId4"/>
    <p:sldId id="264" r:id="rId5"/>
    <p:sldId id="263" r:id="rId6"/>
    <p:sldId id="294" r:id="rId7"/>
    <p:sldId id="282" r:id="rId8"/>
    <p:sldId id="261" r:id="rId9"/>
    <p:sldId id="262" r:id="rId10"/>
    <p:sldId id="285" r:id="rId11"/>
    <p:sldId id="267" r:id="rId12"/>
    <p:sldId id="293" r:id="rId13"/>
    <p:sldId id="292" r:id="rId14"/>
    <p:sldId id="271" r:id="rId15"/>
    <p:sldId id="295" r:id="rId16"/>
    <p:sldId id="284" r:id="rId17"/>
  </p:sldIdLst>
  <p:sldSz cx="12192000" cy="6858000"/>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C7D0F"/>
    <a:srgbClr val="558237"/>
    <a:srgbClr val="0A2882"/>
    <a:srgbClr val="0A288C"/>
    <a:srgbClr val="0A2878"/>
    <a:srgbClr val="192887"/>
    <a:srgbClr val="003269"/>
    <a:srgbClr val="FFCC00"/>
    <a:srgbClr val="0033CC"/>
    <a:srgbClr val="54823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716" y="-73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d.disk\documents\t.medee\2017%20on\2017.03\uliral%202017.I.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khagvasuren_t\Documents\grafik%202015.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Lkhagvasuren_t\Documents\grafik%20201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AY1%20medee\Aj%20infografik%202016%20-%20Copy.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enkhmaa\Documents\2017.03%20sariin%20taniltsuulah%20medee%20nomond%20tavi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disk\documents\t.medee\2017%20on\2017.03\uliral%202017.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2016.11.04%20sainaa\SARiin%20medee\2016.10%20sar%20Ervvl%20mend%20taniltsuulga\3%20sar%20taniltsuulga\3%20sar%20taniltsuulg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2016.11.04%20sainaa\SARiin%20medee\2016.10%20sar%20Ervvl%20mend%20taniltsuulga\3%20sar%20taniltsuulga\3%20sar%20taniltsuulg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2016.11.04%20sainaa\SARiin%20medee\2016.10%20sar%20Ervvl%20mend%20taniltsuulga\3%20sar%20taniltsuulga\3%20sar%20taniltsuulg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D:\D%20DISK\unur\unur%20document\unku%20emhetgel%20medee.xlsx"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3"/>
  <c:chart>
    <c:plotArea>
      <c:layout/>
      <c:barChart>
        <c:barDir val="col"/>
        <c:grouping val="clustered"/>
        <c:ser>
          <c:idx val="0"/>
          <c:order val="0"/>
          <c:dLbls>
            <c:dLbl>
              <c:idx val="3"/>
              <c:layout/>
              <c:tx>
                <c:rich>
                  <a:bodyPr/>
                  <a:lstStyle/>
                  <a:p>
                    <a:r>
                      <a:rPr lang="en-US"/>
                      <a:t>8239.0</a:t>
                    </a:r>
                  </a:p>
                </c:rich>
              </c:tx>
              <c:showVal val="1"/>
            </c:dLbl>
            <c:dLbl>
              <c:idx val="4"/>
              <c:layout/>
              <c:tx>
                <c:rich>
                  <a:bodyPr/>
                  <a:lstStyle/>
                  <a:p>
                    <a:r>
                      <a:rPr lang="en-US"/>
                      <a:t>9</a:t>
                    </a:r>
                    <a:r>
                      <a:rPr lang="mn-MN"/>
                      <a:t>259</a:t>
                    </a:r>
                    <a:r>
                      <a:rPr lang="en-US"/>
                      <a:t>.</a:t>
                    </a:r>
                    <a:r>
                      <a:rPr lang="mn-MN"/>
                      <a:t>3</a:t>
                    </a:r>
                    <a:endParaRPr lang="en-US"/>
                  </a:p>
                </c:rich>
              </c:tx>
              <c:showVal val="1"/>
            </c:dLbl>
            <c:showVal val="1"/>
          </c:dLbls>
          <c:cat>
            <c:strRef>
              <c:f>Sheet6!$O$5:$S$5</c:f>
              <c:strCache>
                <c:ptCount val="5"/>
                <c:pt idx="0">
                  <c:v>2013 I-III</c:v>
                </c:pt>
                <c:pt idx="1">
                  <c:v>2014 I-III</c:v>
                </c:pt>
                <c:pt idx="2">
                  <c:v>2015 I-III</c:v>
                </c:pt>
                <c:pt idx="3">
                  <c:v>2016 I-III</c:v>
                </c:pt>
                <c:pt idx="4">
                  <c:v>2017 I-III</c:v>
                </c:pt>
              </c:strCache>
            </c:strRef>
          </c:cat>
          <c:val>
            <c:numRef>
              <c:f>Sheet6!$O$7:$S$7</c:f>
              <c:numCache>
                <c:formatCode>General</c:formatCode>
                <c:ptCount val="5"/>
                <c:pt idx="0">
                  <c:v>5591.8</c:v>
                </c:pt>
                <c:pt idx="1">
                  <c:v>6207.2</c:v>
                </c:pt>
                <c:pt idx="2">
                  <c:v>7678.5</c:v>
                </c:pt>
                <c:pt idx="3">
                  <c:v>8239</c:v>
                </c:pt>
                <c:pt idx="4">
                  <c:v>9598.6000000000022</c:v>
                </c:pt>
              </c:numCache>
            </c:numRef>
          </c:val>
        </c:ser>
        <c:axId val="55343360"/>
        <c:axId val="55812096"/>
      </c:barChart>
      <c:catAx>
        <c:axId val="55343360"/>
        <c:scaling>
          <c:orientation val="minMax"/>
        </c:scaling>
        <c:axPos val="b"/>
        <c:tickLblPos val="nextTo"/>
        <c:crossAx val="55812096"/>
        <c:crosses val="autoZero"/>
        <c:auto val="1"/>
        <c:lblAlgn val="ctr"/>
        <c:lblOffset val="100"/>
      </c:catAx>
      <c:valAx>
        <c:axId val="55812096"/>
        <c:scaling>
          <c:orientation val="minMax"/>
        </c:scaling>
        <c:delete val="1"/>
        <c:axPos val="l"/>
        <c:numFmt formatCode="General" sourceLinked="1"/>
        <c:tickLblPos val="none"/>
        <c:crossAx val="55343360"/>
        <c:crosses val="autoZero"/>
        <c:crossBetween val="between"/>
      </c:valAx>
    </c:plotArea>
    <c:plotVisOnly val="1"/>
  </c:chart>
  <c:txPr>
    <a:bodyPr/>
    <a:lstStyle/>
    <a:p>
      <a:pPr>
        <a:defRPr>
          <a:latin typeface="Arial" pitchFamily="34" charset="0"/>
          <a:cs typeface="Arial" pitchFamily="34"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8"/>
  <c:chart>
    <c:title>
      <c:tx>
        <c:rich>
          <a:bodyPr/>
          <a:lstStyle/>
          <a:p>
            <a:pPr>
              <a:defRPr sz="1600">
                <a:latin typeface="Arial" pitchFamily="34" charset="0"/>
                <a:cs typeface="Arial" pitchFamily="34" charset="0"/>
              </a:defRPr>
            </a:pPr>
            <a:r>
              <a:rPr lang="mn-MN" sz="1600">
                <a:latin typeface="Arial" pitchFamily="34" charset="0"/>
                <a:cs typeface="Arial" pitchFamily="34" charset="0"/>
              </a:rPr>
              <a:t>БОЙЖУУЛСАН ТӨЛ, жил бүрийн эхний улиралд, толгой</a:t>
            </a:r>
          </a:p>
        </c:rich>
      </c:tx>
      <c:layout/>
    </c:title>
    <c:plotArea>
      <c:layout>
        <c:manualLayout>
          <c:layoutTarget val="inner"/>
          <c:xMode val="edge"/>
          <c:yMode val="edge"/>
          <c:x val="6.7936507936508196E-3"/>
          <c:y val="0.14336667376037454"/>
          <c:w val="0.95343915343915364"/>
          <c:h val="0.69617826487905232"/>
        </c:manualLayout>
      </c:layout>
      <c:barChart>
        <c:barDir val="col"/>
        <c:grouping val="stacked"/>
        <c:ser>
          <c:idx val="0"/>
          <c:order val="0"/>
          <c:tx>
            <c:strRef>
              <c:f>'baga hural'!$D$15:$I$15</c:f>
              <c:strCache>
                <c:ptCount val="1"/>
                <c:pt idx="0">
                  <c:v>БОЙЖУУЛСАН ТӨЛ, жил бүрийн эхний улиралд, толгой</c:v>
                </c:pt>
              </c:strCache>
            </c:strRef>
          </c:tx>
          <c:dLbls>
            <c:dLbl>
              <c:idx val="0"/>
              <c:layout>
                <c:manualLayout>
                  <c:x val="-6.3492063492063587E-3"/>
                  <c:y val="-0.34797297297297436"/>
                </c:manualLayout>
              </c:layout>
              <c:showVal val="1"/>
            </c:dLbl>
            <c:dLbl>
              <c:idx val="1"/>
              <c:layout>
                <c:manualLayout>
                  <c:x val="1.1078557040835056E-4"/>
                  <c:y val="-0.30501107572522995"/>
                </c:manualLayout>
              </c:layout>
              <c:showVal val="1"/>
            </c:dLbl>
            <c:dLbl>
              <c:idx val="2"/>
              <c:layout>
                <c:manualLayout>
                  <c:x val="2.1164021164021165E-3"/>
                  <c:y val="-0.10304245302670492"/>
                </c:manualLayout>
              </c:layout>
              <c:showVal val="1"/>
            </c:dLbl>
            <c:dLbl>
              <c:idx val="3"/>
              <c:layout>
                <c:manualLayout>
                  <c:x val="0"/>
                  <c:y val="-0.12962962962962912"/>
                </c:manualLayout>
              </c:layout>
              <c:showVal val="1"/>
            </c:dLbl>
            <c:dLbl>
              <c:idx val="4"/>
              <c:layout>
                <c:manualLayout>
                  <c:x val="0"/>
                  <c:y val="-0.23148148148148215"/>
                </c:manualLayout>
              </c:layout>
              <c:showVal val="1"/>
            </c:dLbl>
            <c:dLbl>
              <c:idx val="5"/>
              <c:layout>
                <c:manualLayout>
                  <c:x val="6.3492063492063587E-3"/>
                  <c:y val="-0.24074074074074106"/>
                </c:manualLayout>
              </c:layout>
              <c:showVal val="1"/>
            </c:dLbl>
            <c:dLbl>
              <c:idx val="6"/>
              <c:layout>
                <c:manualLayout>
                  <c:x val="-2.1164021164020389E-3"/>
                  <c:y val="-0.29166666666666746"/>
                </c:manualLayout>
              </c:layout>
              <c:showVal val="1"/>
            </c:dLbl>
            <c:dLbl>
              <c:idx val="7"/>
              <c:layout>
                <c:manualLayout>
                  <c:x val="1.1078557040835056E-4"/>
                  <c:y val="-0.34340962505418232"/>
                </c:manualLayout>
              </c:layout>
              <c:showVal val="1"/>
            </c:dLbl>
            <c:dLbl>
              <c:idx val="8"/>
              <c:layout>
                <c:manualLayout>
                  <c:x val="-8.2443182974221193E-4"/>
                  <c:y val="-0.30092585266101102"/>
                </c:manualLayout>
              </c:layout>
              <c:showVal val="1"/>
            </c:dLbl>
            <c:dLbl>
              <c:idx val="9"/>
              <c:layout>
                <c:manualLayout>
                  <c:x val="2.1164021164021165E-3"/>
                  <c:y val="-0.24537037037037046"/>
                </c:manualLayout>
              </c:layout>
              <c:showVal val="1"/>
            </c:dLbl>
            <c:txPr>
              <a:bodyPr/>
              <a:lstStyle/>
              <a:p>
                <a:pPr>
                  <a:defRPr sz="1200">
                    <a:latin typeface="Arial" pitchFamily="34" charset="0"/>
                    <a:cs typeface="Arial" pitchFamily="34" charset="0"/>
                  </a:defRPr>
                </a:pPr>
                <a:endParaRPr lang="en-US"/>
              </a:p>
            </c:txPr>
            <c:showVal val="1"/>
          </c:dLbls>
          <c:cat>
            <c:strRef>
              <c:f>'baga hural'!$D$17:$M$17</c:f>
              <c:strCache>
                <c:ptCount val="10"/>
                <c:pt idx="0">
                  <c:v>2008 I-III</c:v>
                </c:pt>
                <c:pt idx="1">
                  <c:v>2009 I-III</c:v>
                </c:pt>
                <c:pt idx="2">
                  <c:v>2010 I-III</c:v>
                </c:pt>
                <c:pt idx="3">
                  <c:v>2011 I-III</c:v>
                </c:pt>
                <c:pt idx="4">
                  <c:v>2012 I-III</c:v>
                </c:pt>
                <c:pt idx="5">
                  <c:v>2013 I-III</c:v>
                </c:pt>
                <c:pt idx="6">
                  <c:v>2014 I-III</c:v>
                </c:pt>
                <c:pt idx="7">
                  <c:v>2015 I-III</c:v>
                </c:pt>
                <c:pt idx="8">
                  <c:v>2016 I-III</c:v>
                </c:pt>
                <c:pt idx="9">
                  <c:v>2017 I-III</c:v>
                </c:pt>
              </c:strCache>
            </c:strRef>
          </c:cat>
          <c:val>
            <c:numRef>
              <c:f>'baga hural'!$D$18:$M$18</c:f>
              <c:numCache>
                <c:formatCode>General</c:formatCode>
                <c:ptCount val="10"/>
                <c:pt idx="0">
                  <c:v>411850</c:v>
                </c:pt>
                <c:pt idx="1">
                  <c:v>342895</c:v>
                </c:pt>
                <c:pt idx="2">
                  <c:v>69325</c:v>
                </c:pt>
                <c:pt idx="3">
                  <c:v>132875</c:v>
                </c:pt>
                <c:pt idx="4">
                  <c:v>230386</c:v>
                </c:pt>
                <c:pt idx="5">
                  <c:v>244160</c:v>
                </c:pt>
                <c:pt idx="6">
                  <c:v>316052</c:v>
                </c:pt>
                <c:pt idx="7">
                  <c:v>366409</c:v>
                </c:pt>
                <c:pt idx="8">
                  <c:v>313458</c:v>
                </c:pt>
                <c:pt idx="9">
                  <c:v>241766</c:v>
                </c:pt>
              </c:numCache>
            </c:numRef>
          </c:val>
        </c:ser>
        <c:dLbls>
          <c:showVal val="1"/>
        </c:dLbls>
        <c:gapWidth val="95"/>
        <c:overlap val="100"/>
        <c:axId val="64388480"/>
        <c:axId val="64402560"/>
      </c:barChart>
      <c:catAx>
        <c:axId val="64388480"/>
        <c:scaling>
          <c:orientation val="minMax"/>
        </c:scaling>
        <c:axPos val="b"/>
        <c:majorTickMark val="none"/>
        <c:tickLblPos val="nextTo"/>
        <c:txPr>
          <a:bodyPr/>
          <a:lstStyle/>
          <a:p>
            <a:pPr>
              <a:defRPr sz="1200">
                <a:latin typeface="Arial" pitchFamily="34" charset="0"/>
                <a:cs typeface="Arial" pitchFamily="34" charset="0"/>
              </a:defRPr>
            </a:pPr>
            <a:endParaRPr lang="en-US"/>
          </a:p>
        </c:txPr>
        <c:crossAx val="64402560"/>
        <c:crosses val="autoZero"/>
        <c:auto val="1"/>
        <c:lblAlgn val="ctr"/>
        <c:lblOffset val="100"/>
      </c:catAx>
      <c:valAx>
        <c:axId val="64402560"/>
        <c:scaling>
          <c:orientation val="minMax"/>
        </c:scaling>
        <c:delete val="1"/>
        <c:axPos val="l"/>
        <c:numFmt formatCode="General" sourceLinked="1"/>
        <c:majorTickMark val="none"/>
        <c:tickLblPos val="none"/>
        <c:crossAx val="64388480"/>
        <c:crosses val="autoZero"/>
        <c:crossBetween val="between"/>
      </c:valAx>
    </c:plotArea>
    <c:plotVisOnly val="1"/>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1600">
                <a:latin typeface="Arial" pitchFamily="34" charset="0"/>
                <a:cs typeface="Arial" pitchFamily="34" charset="0"/>
              </a:defRPr>
            </a:pPr>
            <a:r>
              <a:rPr lang="mn-MN" sz="1600" dirty="0">
                <a:latin typeface="Arial" pitchFamily="34" charset="0"/>
                <a:cs typeface="Arial" pitchFamily="34" charset="0"/>
              </a:rPr>
              <a:t>ТОМ МАЛЫН ЗҮЙ БУС ХОРОГДОЛ, </a:t>
            </a:r>
            <a:r>
              <a:rPr lang="mn-MN" sz="1600" b="0" dirty="0">
                <a:latin typeface="Arial" pitchFamily="34" charset="0"/>
                <a:cs typeface="Arial" pitchFamily="34" charset="0"/>
              </a:rPr>
              <a:t>жил бүрийн эхний </a:t>
            </a:r>
            <a:r>
              <a:rPr lang="en-US" sz="1600" b="0" dirty="0" smtClean="0">
                <a:latin typeface="Arial" pitchFamily="34" charset="0"/>
                <a:cs typeface="Arial" pitchFamily="34" charset="0"/>
              </a:rPr>
              <a:t>I </a:t>
            </a:r>
            <a:r>
              <a:rPr lang="mn-MN" sz="1600" b="0" dirty="0" smtClean="0">
                <a:latin typeface="Arial" pitchFamily="34" charset="0"/>
                <a:cs typeface="Arial" pitchFamily="34" charset="0"/>
              </a:rPr>
              <a:t>улиралд, </a:t>
            </a:r>
            <a:r>
              <a:rPr lang="mn-MN" sz="1600" b="0" dirty="0">
                <a:latin typeface="Arial" pitchFamily="34" charset="0"/>
                <a:cs typeface="Arial" pitchFamily="34" charset="0"/>
              </a:rPr>
              <a:t>толгой</a:t>
            </a:r>
          </a:p>
        </c:rich>
      </c:tx>
      <c:layout/>
    </c:title>
    <c:plotArea>
      <c:layout>
        <c:manualLayout>
          <c:layoutTarget val="inner"/>
          <c:xMode val="edge"/>
          <c:yMode val="edge"/>
          <c:x val="1.6000000000000021E-2"/>
          <c:y val="0.20909090909090924"/>
          <c:w val="0.97066666666666668"/>
          <c:h val="0.66692754314801694"/>
        </c:manualLayout>
      </c:layout>
      <c:barChart>
        <c:barDir val="col"/>
        <c:grouping val="clustered"/>
        <c:ser>
          <c:idx val="0"/>
          <c:order val="0"/>
          <c:tx>
            <c:strRef>
              <c:f>'baga hural'!$N$5:$T$5</c:f>
              <c:strCache>
                <c:ptCount val="1"/>
                <c:pt idx="0">
                  <c:v>ТОМ МАЛЫН ЗҮЙ БУС ХОРОГДОЛ, жил бүрийн эхний 3 сард, толгой</c:v>
                </c:pt>
              </c:strCache>
            </c:strRef>
          </c:tx>
          <c:dLbls>
            <c:dLbl>
              <c:idx val="2"/>
              <c:layout>
                <c:manualLayout>
                  <c:x val="-1.3333333333333352E-3"/>
                  <c:y val="5.0505050505050475E-3"/>
                </c:manualLayout>
              </c:layout>
              <c:showVal val="1"/>
            </c:dLbl>
            <c:txPr>
              <a:bodyPr/>
              <a:lstStyle/>
              <a:p>
                <a:pPr>
                  <a:defRPr sz="1200">
                    <a:latin typeface="Arial" pitchFamily="34" charset="0"/>
                    <a:cs typeface="Arial" pitchFamily="34" charset="0"/>
                  </a:defRPr>
                </a:pPr>
                <a:endParaRPr lang="en-US"/>
              </a:p>
            </c:txPr>
            <c:showVal val="1"/>
          </c:dLbls>
          <c:cat>
            <c:strRef>
              <c:f>'baga hural'!$N$7:$W$7</c:f>
              <c:strCache>
                <c:ptCount val="10"/>
                <c:pt idx="0">
                  <c:v>2008 I-III</c:v>
                </c:pt>
                <c:pt idx="1">
                  <c:v>2009 I-III</c:v>
                </c:pt>
                <c:pt idx="2">
                  <c:v>2010 I-III</c:v>
                </c:pt>
                <c:pt idx="3">
                  <c:v>2011 I-III</c:v>
                </c:pt>
                <c:pt idx="4">
                  <c:v>2012 I-III</c:v>
                </c:pt>
                <c:pt idx="5">
                  <c:v>2013 I-III</c:v>
                </c:pt>
                <c:pt idx="6">
                  <c:v>2014 I-III</c:v>
                </c:pt>
                <c:pt idx="7">
                  <c:v>2015 I-III</c:v>
                </c:pt>
                <c:pt idx="8">
                  <c:v>2016 I-III</c:v>
                </c:pt>
                <c:pt idx="9">
                  <c:v>2017 I-III</c:v>
                </c:pt>
              </c:strCache>
            </c:strRef>
          </c:cat>
          <c:val>
            <c:numRef>
              <c:f>'baga hural'!$N$8:$W$8</c:f>
              <c:numCache>
                <c:formatCode>General</c:formatCode>
                <c:ptCount val="10"/>
                <c:pt idx="0">
                  <c:v>35656</c:v>
                </c:pt>
                <c:pt idx="1">
                  <c:v>127061</c:v>
                </c:pt>
                <c:pt idx="2">
                  <c:v>737845</c:v>
                </c:pt>
                <c:pt idx="3">
                  <c:v>12756</c:v>
                </c:pt>
                <c:pt idx="4">
                  <c:v>3971</c:v>
                </c:pt>
                <c:pt idx="5">
                  <c:v>32620</c:v>
                </c:pt>
                <c:pt idx="6">
                  <c:v>14004</c:v>
                </c:pt>
                <c:pt idx="7">
                  <c:v>2518</c:v>
                </c:pt>
                <c:pt idx="8">
                  <c:v>91428</c:v>
                </c:pt>
                <c:pt idx="9">
                  <c:v>14557</c:v>
                </c:pt>
              </c:numCache>
            </c:numRef>
          </c:val>
        </c:ser>
        <c:dLbls>
          <c:showVal val="1"/>
        </c:dLbls>
        <c:overlap val="-25"/>
        <c:axId val="64906752"/>
        <c:axId val="64908288"/>
      </c:barChart>
      <c:catAx>
        <c:axId val="64906752"/>
        <c:scaling>
          <c:orientation val="minMax"/>
        </c:scaling>
        <c:axPos val="b"/>
        <c:numFmt formatCode="General" sourceLinked="1"/>
        <c:majorTickMark val="none"/>
        <c:tickLblPos val="nextTo"/>
        <c:txPr>
          <a:bodyPr/>
          <a:lstStyle/>
          <a:p>
            <a:pPr>
              <a:defRPr sz="1200">
                <a:latin typeface="Arial" pitchFamily="34" charset="0"/>
                <a:cs typeface="Arial" pitchFamily="34" charset="0"/>
              </a:defRPr>
            </a:pPr>
            <a:endParaRPr lang="en-US"/>
          </a:p>
        </c:txPr>
        <c:crossAx val="64908288"/>
        <c:crosses val="autoZero"/>
        <c:auto val="1"/>
        <c:lblAlgn val="ctr"/>
        <c:lblOffset val="100"/>
      </c:catAx>
      <c:valAx>
        <c:axId val="64908288"/>
        <c:scaling>
          <c:orientation val="minMax"/>
        </c:scaling>
        <c:delete val="1"/>
        <c:axPos val="l"/>
        <c:numFmt formatCode="General" sourceLinked="1"/>
        <c:majorTickMark val="none"/>
        <c:tickLblPos val="none"/>
        <c:crossAx val="64906752"/>
        <c:crosses val="autoZero"/>
        <c:crossBetween val="between"/>
      </c:valAx>
    </c:plotArea>
    <c:plotVisOnly val="1"/>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sz="1600"/>
            </a:pPr>
            <a:r>
              <a:rPr lang="mn-MN" sz="1600" dirty="0">
                <a:latin typeface="Arial" pitchFamily="34" charset="0"/>
                <a:cs typeface="Arial" pitchFamily="34" charset="0"/>
              </a:rPr>
              <a:t>АЖ ҮЙЛДВЭРИЙН САЛБАРЫН НИЙТ БҮТЭЭГДЭХҮҮН </a:t>
            </a:r>
            <a:r>
              <a:rPr lang="mn-MN" sz="1600" b="0" dirty="0" smtClean="0">
                <a:latin typeface="Arial" pitchFamily="34" charset="0"/>
                <a:cs typeface="Arial" pitchFamily="34" charset="0"/>
              </a:rPr>
              <a:t>/оноор</a:t>
            </a:r>
            <a:r>
              <a:rPr lang="mn-MN" sz="1600" b="0" baseline="0" dirty="0" smtClean="0">
                <a:latin typeface="Arial" pitchFamily="34" charset="0"/>
                <a:cs typeface="Arial" pitchFamily="34" charset="0"/>
              </a:rPr>
              <a:t> , хувиар </a:t>
            </a:r>
            <a:r>
              <a:rPr lang="mn-MN" sz="1600" b="0" dirty="0" smtClean="0"/>
              <a:t>/</a:t>
            </a:r>
            <a:endParaRPr lang="en-US" sz="1600" b="0" dirty="0"/>
          </a:p>
        </c:rich>
      </c:tx>
      <c:layout>
        <c:manualLayout>
          <c:xMode val="edge"/>
          <c:yMode val="edge"/>
          <c:x val="0.16020552804230509"/>
          <c:y val="8.5624461897452261E-3"/>
        </c:manualLayout>
      </c:layout>
      <c:overlay val="1"/>
    </c:title>
    <c:plotArea>
      <c:layout>
        <c:manualLayout>
          <c:layoutTarget val="inner"/>
          <c:xMode val="edge"/>
          <c:yMode val="edge"/>
          <c:x val="8.0550306211723627E-2"/>
          <c:y val="0.13176785888517306"/>
          <c:w val="0.9071040147759305"/>
          <c:h val="0.60609423017173014"/>
        </c:manualLayout>
      </c:layout>
      <c:barChart>
        <c:barDir val="col"/>
        <c:grouping val="stacked"/>
        <c:ser>
          <c:idx val="0"/>
          <c:order val="0"/>
          <c:tx>
            <c:strRef>
              <c:f>Sheet1!$A$53</c:f>
              <c:strCache>
                <c:ptCount val="1"/>
                <c:pt idx="0">
                  <c:v>Боловсруулах үйлдвэр</c:v>
                </c:pt>
              </c:strCache>
            </c:strRef>
          </c:tx>
          <c:dLbls>
            <c:txPr>
              <a:bodyPr/>
              <a:lstStyle/>
              <a:p>
                <a:pPr>
                  <a:defRPr>
                    <a:latin typeface="Arial" pitchFamily="34" charset="0"/>
                    <a:cs typeface="Arial" pitchFamily="34" charset="0"/>
                  </a:defRPr>
                </a:pPr>
                <a:endParaRPr lang="en-US"/>
              </a:p>
            </c:txPr>
            <c:showVal val="1"/>
          </c:dLbls>
          <c:cat>
            <c:strRef>
              <c:f>Sheet1!$B$30:$F$31</c:f>
              <c:strCache>
                <c:ptCount val="5"/>
                <c:pt idx="0">
                  <c:v>2013</c:v>
                </c:pt>
                <c:pt idx="1">
                  <c:v>2014</c:v>
                </c:pt>
                <c:pt idx="2">
                  <c:v>2015</c:v>
                </c:pt>
                <c:pt idx="3">
                  <c:v>2016</c:v>
                </c:pt>
                <c:pt idx="4">
                  <c:v>2017</c:v>
                </c:pt>
              </c:strCache>
            </c:strRef>
          </c:cat>
          <c:val>
            <c:numRef>
              <c:f>Sheet1!$B$33:$F$33</c:f>
              <c:numCache>
                <c:formatCode>0.0</c:formatCode>
                <c:ptCount val="5"/>
                <c:pt idx="0">
                  <c:v>16.600000000000001</c:v>
                </c:pt>
                <c:pt idx="1">
                  <c:v>28.9</c:v>
                </c:pt>
                <c:pt idx="2">
                  <c:v>38.5</c:v>
                </c:pt>
                <c:pt idx="3">
                  <c:v>42.6</c:v>
                </c:pt>
                <c:pt idx="4" formatCode="General">
                  <c:v>42.9</c:v>
                </c:pt>
              </c:numCache>
            </c:numRef>
          </c:val>
        </c:ser>
        <c:ser>
          <c:idx val="1"/>
          <c:order val="1"/>
          <c:tx>
            <c:strRef>
              <c:f>Sheet1!$A$54</c:f>
              <c:strCache>
                <c:ptCount val="1"/>
                <c:pt idx="0">
                  <c:v>Цахилгаан, дулааны эрчим хүч үйлдвэрлэл, усан хангамж </c:v>
                </c:pt>
              </c:strCache>
            </c:strRef>
          </c:tx>
          <c:dLbls>
            <c:txPr>
              <a:bodyPr/>
              <a:lstStyle/>
              <a:p>
                <a:pPr>
                  <a:defRPr>
                    <a:latin typeface="Arial" pitchFamily="34" charset="0"/>
                    <a:cs typeface="Arial" pitchFamily="34" charset="0"/>
                  </a:defRPr>
                </a:pPr>
                <a:endParaRPr lang="en-US"/>
              </a:p>
            </c:txPr>
            <c:showVal val="1"/>
          </c:dLbls>
          <c:cat>
            <c:strRef>
              <c:f>Sheet1!$B$30:$F$31</c:f>
              <c:strCache>
                <c:ptCount val="5"/>
                <c:pt idx="0">
                  <c:v>2013</c:v>
                </c:pt>
                <c:pt idx="1">
                  <c:v>2014</c:v>
                </c:pt>
                <c:pt idx="2">
                  <c:v>2015</c:v>
                </c:pt>
                <c:pt idx="3">
                  <c:v>2016</c:v>
                </c:pt>
                <c:pt idx="4">
                  <c:v>2017</c:v>
                </c:pt>
              </c:strCache>
            </c:strRef>
          </c:cat>
          <c:val>
            <c:numRef>
              <c:f>Sheet1!$B$34:$F$34</c:f>
              <c:numCache>
                <c:formatCode>0.0</c:formatCode>
                <c:ptCount val="5"/>
                <c:pt idx="0" formatCode="General">
                  <c:v>83.4</c:v>
                </c:pt>
                <c:pt idx="1">
                  <c:v>71.099999999999994</c:v>
                </c:pt>
                <c:pt idx="2">
                  <c:v>61.5</c:v>
                </c:pt>
                <c:pt idx="3">
                  <c:v>57.4</c:v>
                </c:pt>
                <c:pt idx="4" formatCode="General">
                  <c:v>57.1</c:v>
                </c:pt>
              </c:numCache>
            </c:numRef>
          </c:val>
        </c:ser>
        <c:dLbls>
          <c:showVal val="1"/>
        </c:dLbls>
        <c:gapWidth val="75"/>
        <c:overlap val="100"/>
        <c:axId val="64524672"/>
        <c:axId val="64526208"/>
      </c:barChart>
      <c:catAx>
        <c:axId val="64524672"/>
        <c:scaling>
          <c:orientation val="minMax"/>
        </c:scaling>
        <c:axPos val="b"/>
        <c:majorTickMark val="none"/>
        <c:tickLblPos val="nextTo"/>
        <c:txPr>
          <a:bodyPr/>
          <a:lstStyle/>
          <a:p>
            <a:pPr>
              <a:defRPr>
                <a:latin typeface="Arial" pitchFamily="34" charset="0"/>
                <a:cs typeface="Arial" pitchFamily="34" charset="0"/>
              </a:defRPr>
            </a:pPr>
            <a:endParaRPr lang="en-US"/>
          </a:p>
        </c:txPr>
        <c:crossAx val="64526208"/>
        <c:crosses val="autoZero"/>
        <c:auto val="1"/>
        <c:lblAlgn val="ctr"/>
        <c:lblOffset val="100"/>
      </c:catAx>
      <c:valAx>
        <c:axId val="64526208"/>
        <c:scaling>
          <c:orientation val="minMax"/>
        </c:scaling>
        <c:axPos val="l"/>
        <c:numFmt formatCode="0.0" sourceLinked="1"/>
        <c:majorTickMark val="none"/>
        <c:tickLblPos val="nextTo"/>
        <c:txPr>
          <a:bodyPr/>
          <a:lstStyle/>
          <a:p>
            <a:pPr>
              <a:defRPr>
                <a:latin typeface="Arial" pitchFamily="34" charset="0"/>
                <a:cs typeface="Arial" pitchFamily="34" charset="0"/>
              </a:defRPr>
            </a:pPr>
            <a:endParaRPr lang="en-US"/>
          </a:p>
        </c:txPr>
        <c:crossAx val="64524672"/>
        <c:crosses val="autoZero"/>
        <c:crossBetween val="between"/>
      </c:valAx>
    </c:plotArea>
    <c:legend>
      <c:legendPos val="b"/>
      <c:layout/>
      <c:txPr>
        <a:bodyPr/>
        <a:lstStyle/>
        <a:p>
          <a:pPr>
            <a:defRPr>
              <a:latin typeface="Arial" pitchFamily="34" charset="0"/>
              <a:cs typeface="Arial" pitchFamily="34" charset="0"/>
            </a:defRPr>
          </a:pPr>
          <a:endParaRPr lang="en-US"/>
        </a:p>
      </c:txPr>
    </c:legend>
    <c:plotVisOnly val="1"/>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a:pPr>
            <a:r>
              <a:rPr lang="en-US" sz="1200" b="1" i="0" u="none" strike="noStrike" baseline="0" dirty="0" smtClean="0"/>
              <a:t>АРЦСУУРЬ ДАХЬ ГААЛИЙН ХОРООНЫ ХИЛИЙН ХӨДӨЛГӨӨНИЙ</a:t>
            </a:r>
            <a:r>
              <a:rPr lang="mn-MN" sz="1200" b="1" i="0" u="none" strike="noStrike" baseline="0" dirty="0" smtClean="0"/>
              <a:t> ЗОРЧИГЧИД </a:t>
            </a:r>
            <a:r>
              <a:rPr lang="mn-MN" sz="1100" baseline="0" dirty="0" smtClean="0"/>
              <a:t> эхний </a:t>
            </a:r>
            <a:r>
              <a:rPr lang="en-US" sz="1100" baseline="0" dirty="0" smtClean="0"/>
              <a:t>I </a:t>
            </a:r>
            <a:r>
              <a:rPr lang="mn-MN" sz="1100" baseline="0" dirty="0" smtClean="0"/>
              <a:t>улиралд</a:t>
            </a:r>
            <a:endParaRPr lang="en-US" sz="1100" dirty="0"/>
          </a:p>
        </c:rich>
      </c:tx>
      <c:layout>
        <c:manualLayout>
          <c:xMode val="edge"/>
          <c:yMode val="edge"/>
          <c:x val="0.2497430008748909"/>
          <c:y val="0"/>
        </c:manualLayout>
      </c:layout>
    </c:title>
    <c:plotArea>
      <c:layout>
        <c:manualLayout>
          <c:layoutTarget val="inner"/>
          <c:xMode val="edge"/>
          <c:yMode val="edge"/>
          <c:x val="3.333333333333334E-2"/>
          <c:y val="0.28467057002490137"/>
          <c:w val="0.93888888888888955"/>
          <c:h val="0.62109159431994143"/>
        </c:manualLayout>
      </c:layout>
      <c:barChart>
        <c:barDir val="col"/>
        <c:grouping val="clustered"/>
        <c:ser>
          <c:idx val="0"/>
          <c:order val="0"/>
          <c:tx>
            <c:strRef>
              <c:f>Sheet4!$M$7</c:f>
              <c:strCache>
                <c:ptCount val="1"/>
                <c:pt idx="0">
                  <c:v>монгол </c:v>
                </c:pt>
              </c:strCache>
            </c:strRef>
          </c:tx>
          <c:cat>
            <c:strRef>
              <c:f>Sheet4!$N$6:$O$6</c:f>
              <c:strCache>
                <c:ptCount val="2"/>
                <c:pt idx="0">
                  <c:v>орсон</c:v>
                </c:pt>
                <c:pt idx="1">
                  <c:v>гарсан</c:v>
                </c:pt>
              </c:strCache>
            </c:strRef>
          </c:cat>
          <c:val>
            <c:numRef>
              <c:f>Sheet4!$N$7:$O$7</c:f>
              <c:numCache>
                <c:formatCode>General</c:formatCode>
                <c:ptCount val="2"/>
                <c:pt idx="0">
                  <c:v>1067</c:v>
                </c:pt>
                <c:pt idx="1">
                  <c:v>1127</c:v>
                </c:pt>
              </c:numCache>
            </c:numRef>
          </c:val>
        </c:ser>
        <c:ser>
          <c:idx val="1"/>
          <c:order val="1"/>
          <c:tx>
            <c:strRef>
              <c:f>Sheet4!$M$8</c:f>
              <c:strCache>
                <c:ptCount val="1"/>
                <c:pt idx="0">
                  <c:v>гадаад </c:v>
                </c:pt>
              </c:strCache>
            </c:strRef>
          </c:tx>
          <c:cat>
            <c:strRef>
              <c:f>Sheet4!$N$6:$O$6</c:f>
              <c:strCache>
                <c:ptCount val="2"/>
                <c:pt idx="0">
                  <c:v>орсон</c:v>
                </c:pt>
                <c:pt idx="1">
                  <c:v>гарсан</c:v>
                </c:pt>
              </c:strCache>
            </c:strRef>
          </c:cat>
          <c:val>
            <c:numRef>
              <c:f>Sheet4!$N$8:$O$8</c:f>
              <c:numCache>
                <c:formatCode>General</c:formatCode>
                <c:ptCount val="2"/>
                <c:pt idx="0">
                  <c:v>395</c:v>
                </c:pt>
                <c:pt idx="1">
                  <c:v>357</c:v>
                </c:pt>
              </c:numCache>
            </c:numRef>
          </c:val>
        </c:ser>
        <c:dLbls>
          <c:showVal val="1"/>
        </c:dLbls>
        <c:overlap val="-25"/>
        <c:axId val="64960384"/>
        <c:axId val="64964480"/>
      </c:barChart>
      <c:catAx>
        <c:axId val="64960384"/>
        <c:scaling>
          <c:orientation val="minMax"/>
        </c:scaling>
        <c:axPos val="b"/>
        <c:majorTickMark val="none"/>
        <c:tickLblPos val="nextTo"/>
        <c:crossAx val="64964480"/>
        <c:crosses val="autoZero"/>
        <c:auto val="1"/>
        <c:lblAlgn val="ctr"/>
        <c:lblOffset val="100"/>
      </c:catAx>
      <c:valAx>
        <c:axId val="64964480"/>
        <c:scaling>
          <c:orientation val="minMax"/>
        </c:scaling>
        <c:delete val="1"/>
        <c:axPos val="l"/>
        <c:numFmt formatCode="General" sourceLinked="1"/>
        <c:majorTickMark val="none"/>
        <c:tickLblPos val="none"/>
        <c:crossAx val="64960384"/>
        <c:crosses val="autoZero"/>
        <c:crossBetween val="between"/>
      </c:valAx>
    </c:plotArea>
    <c:legend>
      <c:legendPos val="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3"/>
  <c:chart>
    <c:plotArea>
      <c:layout/>
      <c:barChart>
        <c:barDir val="col"/>
        <c:grouping val="clustered"/>
        <c:ser>
          <c:idx val="0"/>
          <c:order val="0"/>
          <c:dLbls>
            <c:txPr>
              <a:bodyPr/>
              <a:lstStyle/>
              <a:p>
                <a:pPr>
                  <a:defRPr sz="1600">
                    <a:latin typeface="Arial" pitchFamily="34" charset="0"/>
                    <a:cs typeface="Arial" pitchFamily="34" charset="0"/>
                  </a:defRPr>
                </a:pPr>
                <a:endParaRPr lang="en-US"/>
              </a:p>
            </c:txPr>
            <c:showVal val="1"/>
          </c:dLbls>
          <c:cat>
            <c:strRef>
              <c:f>Sheet10!$L$27:$P$27</c:f>
              <c:strCache>
                <c:ptCount val="5"/>
                <c:pt idx="0">
                  <c:v>2013 I-III</c:v>
                </c:pt>
                <c:pt idx="1">
                  <c:v>2014 I-III</c:v>
                </c:pt>
                <c:pt idx="2">
                  <c:v>2015 I-III</c:v>
                </c:pt>
                <c:pt idx="3">
                  <c:v>2016 I-III</c:v>
                </c:pt>
                <c:pt idx="4">
                  <c:v>2017 I-III</c:v>
                </c:pt>
              </c:strCache>
            </c:strRef>
          </c:cat>
          <c:val>
            <c:numRef>
              <c:f>Sheet10!$L$28:$P$28</c:f>
              <c:numCache>
                <c:formatCode>0.0</c:formatCode>
                <c:ptCount val="5"/>
                <c:pt idx="0">
                  <c:v>1397.9</c:v>
                </c:pt>
                <c:pt idx="1">
                  <c:v>1955.6</c:v>
                </c:pt>
                <c:pt idx="2">
                  <c:v>2146.9</c:v>
                </c:pt>
                <c:pt idx="3">
                  <c:v>2138.4</c:v>
                </c:pt>
                <c:pt idx="4">
                  <c:v>2253.5</c:v>
                </c:pt>
              </c:numCache>
            </c:numRef>
          </c:val>
        </c:ser>
        <c:axId val="57697408"/>
        <c:axId val="58134912"/>
      </c:barChart>
      <c:catAx>
        <c:axId val="57697408"/>
        <c:scaling>
          <c:orientation val="minMax"/>
        </c:scaling>
        <c:axPos val="b"/>
        <c:tickLblPos val="nextTo"/>
        <c:txPr>
          <a:bodyPr/>
          <a:lstStyle/>
          <a:p>
            <a:pPr>
              <a:defRPr sz="1400">
                <a:latin typeface="Arial" pitchFamily="34" charset="0"/>
                <a:cs typeface="Arial" pitchFamily="34" charset="0"/>
              </a:defRPr>
            </a:pPr>
            <a:endParaRPr lang="en-US"/>
          </a:p>
        </c:txPr>
        <c:crossAx val="58134912"/>
        <c:crosses val="autoZero"/>
        <c:auto val="1"/>
        <c:lblAlgn val="ctr"/>
        <c:lblOffset val="100"/>
      </c:catAx>
      <c:valAx>
        <c:axId val="58134912"/>
        <c:scaling>
          <c:orientation val="minMax"/>
        </c:scaling>
        <c:delete val="1"/>
        <c:axPos val="l"/>
        <c:numFmt formatCode="0.0" sourceLinked="1"/>
        <c:tickLblPos val="none"/>
        <c:crossAx val="57697408"/>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latin typeface="Arial" pitchFamily="34" charset="0"/>
                <a:cs typeface="Arial" pitchFamily="34" charset="0"/>
              </a:defRPr>
            </a:pPr>
            <a:r>
              <a:rPr lang="mn-MN" sz="1200">
                <a:latin typeface="Arial" pitchFamily="34" charset="0"/>
                <a:cs typeface="Arial" pitchFamily="34" charset="0"/>
              </a:rPr>
              <a:t>АМЬД</a:t>
            </a:r>
            <a:r>
              <a:rPr lang="mn-MN" sz="1200" baseline="0">
                <a:latin typeface="Arial" pitchFamily="34" charset="0"/>
                <a:cs typeface="Arial" pitchFamily="34" charset="0"/>
              </a:rPr>
              <a:t> ТӨРӨЛТ, </a:t>
            </a:r>
            <a:r>
              <a:rPr lang="mn-MN" sz="1200" b="0" baseline="0">
                <a:latin typeface="Arial" pitchFamily="34" charset="0"/>
                <a:cs typeface="Arial" pitchFamily="34" charset="0"/>
              </a:rPr>
              <a:t>сараар, хүүхэд</a:t>
            </a:r>
            <a:endParaRPr lang="en-US" sz="1200">
              <a:latin typeface="Arial" pitchFamily="34" charset="0"/>
              <a:cs typeface="Arial" pitchFamily="34" charset="0"/>
            </a:endParaRPr>
          </a:p>
        </c:rich>
      </c:tx>
      <c:layout/>
    </c:title>
    <c:plotArea>
      <c:layout/>
      <c:lineChart>
        <c:grouping val="standard"/>
        <c:ser>
          <c:idx val="0"/>
          <c:order val="0"/>
          <c:tx>
            <c:strRef>
              <c:f>'2014-2017'!$C$2</c:f>
              <c:strCache>
                <c:ptCount val="1"/>
                <c:pt idx="0">
                  <c:v>2014</c:v>
                </c:pt>
              </c:strCache>
            </c:strRef>
          </c:tx>
          <c:marker>
            <c:symbol val="none"/>
          </c:marker>
          <c:cat>
            <c:strRef>
              <c:f>'2014-2017'!$D$1:$O$1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'2014-2017'!$D$2:$O$2</c:f>
              <c:numCache>
                <c:formatCode>General</c:formatCode>
                <c:ptCount val="12"/>
                <c:pt idx="0">
                  <c:v>153</c:v>
                </c:pt>
                <c:pt idx="1">
                  <c:v>136</c:v>
                </c:pt>
                <c:pt idx="2">
                  <c:v>149</c:v>
                </c:pt>
                <c:pt idx="3">
                  <c:v>150</c:v>
                </c:pt>
                <c:pt idx="4">
                  <c:v>97</c:v>
                </c:pt>
                <c:pt idx="5">
                  <c:v>128</c:v>
                </c:pt>
                <c:pt idx="6">
                  <c:v>145</c:v>
                </c:pt>
                <c:pt idx="7">
                  <c:v>141</c:v>
                </c:pt>
                <c:pt idx="8">
                  <c:v>133</c:v>
                </c:pt>
                <c:pt idx="9">
                  <c:v>134</c:v>
                </c:pt>
                <c:pt idx="10">
                  <c:v>148</c:v>
                </c:pt>
                <c:pt idx="11">
                  <c:v>101</c:v>
                </c:pt>
              </c:numCache>
            </c:numRef>
          </c:val>
        </c:ser>
        <c:ser>
          <c:idx val="1"/>
          <c:order val="1"/>
          <c:tx>
            <c:strRef>
              <c:f>'2014-2017'!$C$3</c:f>
              <c:strCache>
                <c:ptCount val="1"/>
                <c:pt idx="0">
                  <c:v>2015</c:v>
                </c:pt>
              </c:strCache>
            </c:strRef>
          </c:tx>
          <c:marker>
            <c:symbol val="none"/>
          </c:marker>
          <c:cat>
            <c:strRef>
              <c:f>'2014-2017'!$D$1:$O$1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'2014-2017'!$D$3:$O$3</c:f>
              <c:numCache>
                <c:formatCode>General</c:formatCode>
                <c:ptCount val="12"/>
                <c:pt idx="0">
                  <c:v>144</c:v>
                </c:pt>
                <c:pt idx="1">
                  <c:v>120</c:v>
                </c:pt>
                <c:pt idx="2">
                  <c:v>154</c:v>
                </c:pt>
                <c:pt idx="3">
                  <c:v>145</c:v>
                </c:pt>
                <c:pt idx="4">
                  <c:v>118</c:v>
                </c:pt>
                <c:pt idx="5">
                  <c:v>128</c:v>
                </c:pt>
                <c:pt idx="6">
                  <c:v>146</c:v>
                </c:pt>
                <c:pt idx="7">
                  <c:v>149</c:v>
                </c:pt>
                <c:pt idx="8">
                  <c:v>119</c:v>
                </c:pt>
                <c:pt idx="9">
                  <c:v>113</c:v>
                </c:pt>
                <c:pt idx="10">
                  <c:v>151</c:v>
                </c:pt>
                <c:pt idx="11">
                  <c:v>144</c:v>
                </c:pt>
              </c:numCache>
            </c:numRef>
          </c:val>
        </c:ser>
        <c:ser>
          <c:idx val="2"/>
          <c:order val="2"/>
          <c:tx>
            <c:strRef>
              <c:f>'2014-2017'!$C$4</c:f>
              <c:strCache>
                <c:ptCount val="1"/>
                <c:pt idx="0">
                  <c:v>2016</c:v>
                </c:pt>
              </c:strCache>
            </c:strRef>
          </c:tx>
          <c:marker>
            <c:symbol val="none"/>
          </c:marker>
          <c:cat>
            <c:strRef>
              <c:f>'2014-2017'!$D$1:$O$1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'2014-2017'!$D$4:$O$4</c:f>
              <c:numCache>
                <c:formatCode>General</c:formatCode>
                <c:ptCount val="12"/>
                <c:pt idx="0">
                  <c:v>106</c:v>
                </c:pt>
                <c:pt idx="1">
                  <c:v>134</c:v>
                </c:pt>
                <c:pt idx="2">
                  <c:v>133</c:v>
                </c:pt>
                <c:pt idx="3">
                  <c:v>120</c:v>
                </c:pt>
                <c:pt idx="4">
                  <c:v>131</c:v>
                </c:pt>
                <c:pt idx="5">
                  <c:v>120</c:v>
                </c:pt>
                <c:pt idx="6">
                  <c:v>124</c:v>
                </c:pt>
                <c:pt idx="7">
                  <c:v>139</c:v>
                </c:pt>
                <c:pt idx="8">
                  <c:v>117</c:v>
                </c:pt>
                <c:pt idx="9">
                  <c:v>95</c:v>
                </c:pt>
                <c:pt idx="10">
                  <c:v>103</c:v>
                </c:pt>
                <c:pt idx="11">
                  <c:v>99</c:v>
                </c:pt>
              </c:numCache>
            </c:numRef>
          </c:val>
        </c:ser>
        <c:ser>
          <c:idx val="3"/>
          <c:order val="3"/>
          <c:tx>
            <c:strRef>
              <c:f>'2014-2017'!$C$5</c:f>
              <c:strCache>
                <c:ptCount val="1"/>
                <c:pt idx="0">
                  <c:v>2017</c:v>
                </c:pt>
              </c:strCache>
            </c:strRef>
          </c:tx>
          <c:marker>
            <c:symbol val="none"/>
          </c:marker>
          <c:cat>
            <c:strRef>
              <c:f>'2014-2017'!$D$1:$O$1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'2014-2017'!$D$5:$O$5</c:f>
              <c:numCache>
                <c:formatCode>General</c:formatCode>
                <c:ptCount val="12"/>
                <c:pt idx="0">
                  <c:v>97</c:v>
                </c:pt>
                <c:pt idx="1">
                  <c:v>98</c:v>
                </c:pt>
                <c:pt idx="2">
                  <c:v>113</c:v>
                </c:pt>
              </c:numCache>
            </c:numRef>
          </c:val>
        </c:ser>
        <c:marker val="1"/>
        <c:axId val="58143104"/>
        <c:axId val="58144640"/>
      </c:lineChart>
      <c:catAx>
        <c:axId val="58143104"/>
        <c:scaling>
          <c:orientation val="minMax"/>
        </c:scaling>
        <c:axPos val="b"/>
        <c:majorTickMark val="none"/>
        <c:tickLblPos val="nextTo"/>
        <c:txPr>
          <a:bodyPr/>
          <a:lstStyle/>
          <a:p>
            <a:pPr>
              <a:defRPr sz="1100">
                <a:latin typeface="Arial" pitchFamily="34" charset="0"/>
                <a:cs typeface="Arial" pitchFamily="34" charset="0"/>
              </a:defRPr>
            </a:pPr>
            <a:endParaRPr lang="en-US"/>
          </a:p>
        </c:txPr>
        <c:crossAx val="58144640"/>
        <c:crosses val="autoZero"/>
        <c:auto val="1"/>
        <c:lblAlgn val="ctr"/>
        <c:lblOffset val="100"/>
      </c:catAx>
      <c:valAx>
        <c:axId val="58144640"/>
        <c:scaling>
          <c:orientation val="minMax"/>
        </c:scaling>
        <c:axPos val="l"/>
        <c:numFmt formatCode="General" sourceLinked="1"/>
        <c:majorTickMark val="none"/>
        <c:tickLblPos val="nextTo"/>
        <c:spPr>
          <a:ln w="9525">
            <a:noFill/>
          </a:ln>
        </c:spPr>
        <c:txPr>
          <a:bodyPr/>
          <a:lstStyle/>
          <a:p>
            <a:pPr>
              <a:defRPr sz="1100">
                <a:latin typeface="Arial" pitchFamily="34" charset="0"/>
                <a:cs typeface="Arial" pitchFamily="34" charset="0"/>
              </a:defRPr>
            </a:pPr>
            <a:endParaRPr lang="en-US"/>
          </a:p>
        </c:txPr>
        <c:crossAx val="58143104"/>
        <c:crosses val="autoZero"/>
        <c:crossBetween val="between"/>
      </c:valAx>
    </c:plotArea>
    <c:legend>
      <c:legendPos val="b"/>
      <c:layout/>
      <c:txPr>
        <a:bodyPr/>
        <a:lstStyle/>
        <a:p>
          <a:pPr>
            <a:defRPr sz="1100">
              <a:latin typeface="Arial" pitchFamily="34" charset="0"/>
              <a:cs typeface="Arial" pitchFamily="34" charset="0"/>
            </a:defRPr>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mn-MN" sz="1200" b="1" i="0" baseline="0">
                <a:latin typeface="Arial" pitchFamily="34" charset="0"/>
                <a:cs typeface="Arial" pitchFamily="34" charset="0"/>
              </a:rPr>
              <a:t>НЯЛХСЫН ЭНДЭГДЭЛ, </a:t>
            </a:r>
            <a:r>
              <a:rPr lang="mn-MN" sz="1200" b="0" i="0" baseline="0">
                <a:latin typeface="Arial" pitchFamily="34" charset="0"/>
                <a:cs typeface="Arial" pitchFamily="34" charset="0"/>
              </a:rPr>
              <a:t>сараар, хүүхэд</a:t>
            </a:r>
            <a:endParaRPr lang="en-US" sz="1200" b="1" i="0" baseline="0">
              <a:latin typeface="Arial" pitchFamily="34" charset="0"/>
              <a:cs typeface="Arial" pitchFamily="34" charset="0"/>
            </a:endParaRPr>
          </a:p>
        </c:rich>
      </c:tx>
      <c:layout/>
    </c:title>
    <c:plotArea>
      <c:layout/>
      <c:lineChart>
        <c:grouping val="standard"/>
        <c:ser>
          <c:idx val="0"/>
          <c:order val="0"/>
          <c:tx>
            <c:strRef>
              <c:f>Sheet10!$B$6</c:f>
              <c:strCache>
                <c:ptCount val="1"/>
                <c:pt idx="0">
                  <c:v>2014</c:v>
                </c:pt>
              </c:strCache>
            </c:strRef>
          </c:tx>
          <c:marker>
            <c:symbol val="none"/>
          </c:marker>
          <c:cat>
            <c:strRef>
              <c:f>Sheet10!$C$1:$N$1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Sheet10!$C$6:$N$6</c:f>
              <c:numCache>
                <c:formatCode>General</c:formatCode>
                <c:ptCount val="12"/>
                <c:pt idx="0">
                  <c:v>4</c:v>
                </c:pt>
                <c:pt idx="1">
                  <c:v>2</c:v>
                </c:pt>
                <c:pt idx="2">
                  <c:v>2</c:v>
                </c:pt>
                <c:pt idx="3">
                  <c:v>5</c:v>
                </c:pt>
                <c:pt idx="4">
                  <c:v>5</c:v>
                </c:pt>
                <c:pt idx="5">
                  <c:v>2</c:v>
                </c:pt>
                <c:pt idx="6">
                  <c:v>2</c:v>
                </c:pt>
                <c:pt idx="7">
                  <c:v>2</c:v>
                </c:pt>
                <c:pt idx="8">
                  <c:v>3</c:v>
                </c:pt>
                <c:pt idx="9">
                  <c:v>3</c:v>
                </c:pt>
                <c:pt idx="10">
                  <c:v>4</c:v>
                </c:pt>
                <c:pt idx="11">
                  <c:v>4</c:v>
                </c:pt>
              </c:numCache>
            </c:numRef>
          </c:val>
        </c:ser>
        <c:ser>
          <c:idx val="1"/>
          <c:order val="1"/>
          <c:tx>
            <c:strRef>
              <c:f>Sheet10!$B$7</c:f>
              <c:strCache>
                <c:ptCount val="1"/>
                <c:pt idx="0">
                  <c:v>2015</c:v>
                </c:pt>
              </c:strCache>
            </c:strRef>
          </c:tx>
          <c:marker>
            <c:symbol val="none"/>
          </c:marker>
          <c:cat>
            <c:strRef>
              <c:f>Sheet10!$C$1:$N$1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Sheet10!$C$7:$N$7</c:f>
              <c:numCache>
                <c:formatCode>General</c:formatCode>
                <c:ptCount val="12"/>
                <c:pt idx="0">
                  <c:v>8</c:v>
                </c:pt>
                <c:pt idx="1">
                  <c:v>4</c:v>
                </c:pt>
                <c:pt idx="2">
                  <c:v>2</c:v>
                </c:pt>
                <c:pt idx="3">
                  <c:v>2</c:v>
                </c:pt>
                <c:pt idx="4">
                  <c:v>7</c:v>
                </c:pt>
                <c:pt idx="5">
                  <c:v>3</c:v>
                </c:pt>
                <c:pt idx="6">
                  <c:v>1</c:v>
                </c:pt>
                <c:pt idx="7">
                  <c:v>2</c:v>
                </c:pt>
                <c:pt idx="8">
                  <c:v>7</c:v>
                </c:pt>
                <c:pt idx="9">
                  <c:v>3</c:v>
                </c:pt>
                <c:pt idx="10">
                  <c:v>0</c:v>
                </c:pt>
                <c:pt idx="11">
                  <c:v>3</c:v>
                </c:pt>
              </c:numCache>
            </c:numRef>
          </c:val>
        </c:ser>
        <c:ser>
          <c:idx val="2"/>
          <c:order val="2"/>
          <c:tx>
            <c:strRef>
              <c:f>Sheet10!$B$8</c:f>
              <c:strCache>
                <c:ptCount val="1"/>
                <c:pt idx="0">
                  <c:v>2016</c:v>
                </c:pt>
              </c:strCache>
            </c:strRef>
          </c:tx>
          <c:marker>
            <c:symbol val="none"/>
          </c:marker>
          <c:cat>
            <c:strRef>
              <c:f>Sheet10!$C$1:$N$1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Sheet10!$C$8:$N$8</c:f>
              <c:numCache>
                <c:formatCode>General</c:formatCode>
                <c:ptCount val="12"/>
                <c:pt idx="0">
                  <c:v>2</c:v>
                </c:pt>
                <c:pt idx="1">
                  <c:v>2</c:v>
                </c:pt>
                <c:pt idx="2">
                  <c:v>5</c:v>
                </c:pt>
                <c:pt idx="3">
                  <c:v>1</c:v>
                </c:pt>
                <c:pt idx="4">
                  <c:v>3</c:v>
                </c:pt>
                <c:pt idx="5">
                  <c:v>3</c:v>
                </c:pt>
                <c:pt idx="6">
                  <c:v>0</c:v>
                </c:pt>
                <c:pt idx="7">
                  <c:v>2</c:v>
                </c:pt>
                <c:pt idx="8">
                  <c:v>0</c:v>
                </c:pt>
                <c:pt idx="9">
                  <c:v>2</c:v>
                </c:pt>
                <c:pt idx="10">
                  <c:v>1</c:v>
                </c:pt>
                <c:pt idx="11">
                  <c:v>1</c:v>
                </c:pt>
              </c:numCache>
            </c:numRef>
          </c:val>
        </c:ser>
        <c:ser>
          <c:idx val="3"/>
          <c:order val="3"/>
          <c:tx>
            <c:strRef>
              <c:f>Sheet10!$B$9</c:f>
              <c:strCache>
                <c:ptCount val="1"/>
                <c:pt idx="0">
                  <c:v>2017</c:v>
                </c:pt>
              </c:strCache>
            </c:strRef>
          </c:tx>
          <c:marker>
            <c:symbol val="none"/>
          </c:marker>
          <c:cat>
            <c:strRef>
              <c:f>Sheet10!$C$1:$N$1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Sheet10!$C$9:$N$9</c:f>
              <c:numCache>
                <c:formatCode>General</c:formatCode>
                <c:ptCount val="12"/>
                <c:pt idx="0">
                  <c:v>1</c:v>
                </c:pt>
                <c:pt idx="1">
                  <c:v>3</c:v>
                </c:pt>
                <c:pt idx="2">
                  <c:v>2</c:v>
                </c:pt>
              </c:numCache>
            </c:numRef>
          </c:val>
        </c:ser>
        <c:marker val="1"/>
        <c:axId val="58187776"/>
        <c:axId val="58189312"/>
      </c:lineChart>
      <c:catAx>
        <c:axId val="58187776"/>
        <c:scaling>
          <c:orientation val="minMax"/>
        </c:scaling>
        <c:axPos val="b"/>
        <c:majorTickMark val="none"/>
        <c:tickLblPos val="nextTo"/>
        <c:txPr>
          <a:bodyPr/>
          <a:lstStyle/>
          <a:p>
            <a:pPr>
              <a:defRPr sz="1100">
                <a:latin typeface="Arial" pitchFamily="34" charset="0"/>
                <a:cs typeface="Arial" pitchFamily="34" charset="0"/>
              </a:defRPr>
            </a:pPr>
            <a:endParaRPr lang="en-US"/>
          </a:p>
        </c:txPr>
        <c:crossAx val="58189312"/>
        <c:crosses val="autoZero"/>
        <c:auto val="1"/>
        <c:lblAlgn val="ctr"/>
        <c:lblOffset val="100"/>
      </c:catAx>
      <c:valAx>
        <c:axId val="58189312"/>
        <c:scaling>
          <c:orientation val="minMax"/>
        </c:scaling>
        <c:axPos val="l"/>
        <c:numFmt formatCode="General" sourceLinked="1"/>
        <c:majorTickMark val="none"/>
        <c:tickLblPos val="nextTo"/>
        <c:spPr>
          <a:ln w="9525">
            <a:noFill/>
          </a:ln>
        </c:spPr>
        <c:txPr>
          <a:bodyPr/>
          <a:lstStyle/>
          <a:p>
            <a:pPr>
              <a:defRPr sz="1100">
                <a:latin typeface="Arial" pitchFamily="34" charset="0"/>
                <a:cs typeface="Arial" pitchFamily="34" charset="0"/>
              </a:defRPr>
            </a:pPr>
            <a:endParaRPr lang="en-US"/>
          </a:p>
        </c:txPr>
        <c:crossAx val="58187776"/>
        <c:crosses val="autoZero"/>
        <c:crossBetween val="between"/>
      </c:valAx>
    </c:plotArea>
    <c:legend>
      <c:legendPos val="b"/>
      <c:layout/>
      <c:txPr>
        <a:bodyPr/>
        <a:lstStyle/>
        <a:p>
          <a:pPr>
            <a:defRPr sz="1100">
              <a:latin typeface="Arial" pitchFamily="34" charset="0"/>
              <a:cs typeface="Arial" pitchFamily="34" charset="0"/>
            </a:defRPr>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a:latin typeface="Arial" pitchFamily="34" charset="0"/>
                <a:cs typeface="Arial" pitchFamily="34" charset="0"/>
              </a:defRPr>
            </a:pPr>
            <a:r>
              <a:rPr lang="mn-MN" sz="1200">
                <a:latin typeface="Arial" pitchFamily="34" charset="0"/>
                <a:cs typeface="Arial" pitchFamily="34" charset="0"/>
              </a:rPr>
              <a:t>ХАЛДВАРТ ӨВЧНӨӨР ӨВЧЛӨГЧИД, </a:t>
            </a:r>
            <a:r>
              <a:rPr lang="mn-MN" sz="1200" b="0">
                <a:latin typeface="Arial" pitchFamily="34" charset="0"/>
                <a:cs typeface="Arial" pitchFamily="34" charset="0"/>
              </a:rPr>
              <a:t>сараар, хүн</a:t>
            </a:r>
            <a:endParaRPr lang="en-US" sz="1200" b="0">
              <a:latin typeface="Arial" pitchFamily="34" charset="0"/>
              <a:cs typeface="Arial" pitchFamily="34" charset="0"/>
            </a:endParaRPr>
          </a:p>
        </c:rich>
      </c:tx>
      <c:layout/>
      <c:overlay val="1"/>
    </c:title>
    <c:plotArea>
      <c:layout/>
      <c:lineChart>
        <c:grouping val="standard"/>
        <c:ser>
          <c:idx val="0"/>
          <c:order val="0"/>
          <c:marker>
            <c:symbol val="none"/>
          </c:marker>
          <c:cat>
            <c:strRef>
              <c:f>Sheet11!$A$7:$AM$7</c:f>
              <c:strCache>
                <c:ptCount val="39"/>
                <c:pt idx="0">
                  <c:v>2014.I</c:v>
                </c:pt>
                <c:pt idx="1">
                  <c:v>II</c:v>
                </c:pt>
                <c:pt idx="2">
                  <c:v>III</c:v>
                </c:pt>
                <c:pt idx="3">
                  <c:v>IV</c:v>
                </c:pt>
                <c:pt idx="4">
                  <c:v>V</c:v>
                </c:pt>
                <c:pt idx="5">
                  <c:v>VI</c:v>
                </c:pt>
                <c:pt idx="6">
                  <c:v>VII</c:v>
                </c:pt>
                <c:pt idx="7">
                  <c:v>VIII</c:v>
                </c:pt>
                <c:pt idx="8">
                  <c:v>IX</c:v>
                </c:pt>
                <c:pt idx="9">
                  <c:v>X</c:v>
                </c:pt>
                <c:pt idx="10">
                  <c:v>XI</c:v>
                </c:pt>
                <c:pt idx="11">
                  <c:v>XII</c:v>
                </c:pt>
                <c:pt idx="12">
                  <c:v>2015.I</c:v>
                </c:pt>
                <c:pt idx="13">
                  <c:v>II</c:v>
                </c:pt>
                <c:pt idx="14">
                  <c:v>III</c:v>
                </c:pt>
                <c:pt idx="15">
                  <c:v>IV</c:v>
                </c:pt>
                <c:pt idx="16">
                  <c:v>V</c:v>
                </c:pt>
                <c:pt idx="17">
                  <c:v>VI</c:v>
                </c:pt>
                <c:pt idx="18">
                  <c:v>VII</c:v>
                </c:pt>
                <c:pt idx="19">
                  <c:v>VIII</c:v>
                </c:pt>
                <c:pt idx="20">
                  <c:v>IX</c:v>
                </c:pt>
                <c:pt idx="21">
                  <c:v>X</c:v>
                </c:pt>
                <c:pt idx="22">
                  <c:v>XI</c:v>
                </c:pt>
                <c:pt idx="23">
                  <c:v>XII</c:v>
                </c:pt>
                <c:pt idx="24">
                  <c:v>2016.I</c:v>
                </c:pt>
                <c:pt idx="25">
                  <c:v>II</c:v>
                </c:pt>
                <c:pt idx="26">
                  <c:v>III</c:v>
                </c:pt>
                <c:pt idx="27">
                  <c:v>IV</c:v>
                </c:pt>
                <c:pt idx="28">
                  <c:v>V</c:v>
                </c:pt>
                <c:pt idx="29">
                  <c:v>VI</c:v>
                </c:pt>
                <c:pt idx="30">
                  <c:v>VII</c:v>
                </c:pt>
                <c:pt idx="31">
                  <c:v>VIII</c:v>
                </c:pt>
                <c:pt idx="32">
                  <c:v>IX</c:v>
                </c:pt>
                <c:pt idx="33">
                  <c:v>X</c:v>
                </c:pt>
                <c:pt idx="34">
                  <c:v>XI</c:v>
                </c:pt>
                <c:pt idx="35">
                  <c:v>XII</c:v>
                </c:pt>
                <c:pt idx="36">
                  <c:v>2017.I</c:v>
                </c:pt>
                <c:pt idx="37">
                  <c:v>II</c:v>
                </c:pt>
                <c:pt idx="38">
                  <c:v>III</c:v>
                </c:pt>
              </c:strCache>
            </c:strRef>
          </c:cat>
          <c:val>
            <c:numRef>
              <c:f>Sheet11!$A$6:$AM$6</c:f>
              <c:numCache>
                <c:formatCode>General</c:formatCode>
                <c:ptCount val="39"/>
                <c:pt idx="0">
                  <c:v>19</c:v>
                </c:pt>
                <c:pt idx="1">
                  <c:v>24</c:v>
                </c:pt>
                <c:pt idx="2">
                  <c:v>35</c:v>
                </c:pt>
                <c:pt idx="3">
                  <c:v>49</c:v>
                </c:pt>
                <c:pt idx="4">
                  <c:v>33</c:v>
                </c:pt>
                <c:pt idx="5">
                  <c:v>53</c:v>
                </c:pt>
                <c:pt idx="6">
                  <c:v>16</c:v>
                </c:pt>
                <c:pt idx="7">
                  <c:v>34</c:v>
                </c:pt>
                <c:pt idx="8">
                  <c:v>31</c:v>
                </c:pt>
                <c:pt idx="9">
                  <c:v>48</c:v>
                </c:pt>
                <c:pt idx="10">
                  <c:v>44</c:v>
                </c:pt>
                <c:pt idx="11">
                  <c:v>45</c:v>
                </c:pt>
                <c:pt idx="12">
                  <c:v>59</c:v>
                </c:pt>
                <c:pt idx="13">
                  <c:v>37</c:v>
                </c:pt>
                <c:pt idx="14">
                  <c:v>45</c:v>
                </c:pt>
                <c:pt idx="15">
                  <c:v>49</c:v>
                </c:pt>
                <c:pt idx="16">
                  <c:v>51</c:v>
                </c:pt>
                <c:pt idx="17">
                  <c:v>75</c:v>
                </c:pt>
                <c:pt idx="18">
                  <c:v>15</c:v>
                </c:pt>
                <c:pt idx="19">
                  <c:v>29</c:v>
                </c:pt>
                <c:pt idx="20">
                  <c:v>39</c:v>
                </c:pt>
                <c:pt idx="21">
                  <c:v>44</c:v>
                </c:pt>
                <c:pt idx="22">
                  <c:v>25</c:v>
                </c:pt>
                <c:pt idx="23">
                  <c:v>37</c:v>
                </c:pt>
                <c:pt idx="24">
                  <c:v>28</c:v>
                </c:pt>
                <c:pt idx="25">
                  <c:v>33</c:v>
                </c:pt>
                <c:pt idx="26">
                  <c:v>65</c:v>
                </c:pt>
                <c:pt idx="27">
                  <c:v>144</c:v>
                </c:pt>
                <c:pt idx="28">
                  <c:v>120</c:v>
                </c:pt>
                <c:pt idx="29">
                  <c:v>48</c:v>
                </c:pt>
                <c:pt idx="30">
                  <c:v>30</c:v>
                </c:pt>
                <c:pt idx="31">
                  <c:v>40</c:v>
                </c:pt>
                <c:pt idx="32">
                  <c:v>34</c:v>
                </c:pt>
                <c:pt idx="33">
                  <c:v>93</c:v>
                </c:pt>
                <c:pt idx="34">
                  <c:v>80</c:v>
                </c:pt>
                <c:pt idx="35">
                  <c:v>76</c:v>
                </c:pt>
                <c:pt idx="36">
                  <c:v>70</c:v>
                </c:pt>
                <c:pt idx="37">
                  <c:v>36</c:v>
                </c:pt>
                <c:pt idx="38">
                  <c:v>52</c:v>
                </c:pt>
              </c:numCache>
            </c:numRef>
          </c:val>
        </c:ser>
        <c:marker val="1"/>
        <c:axId val="58205312"/>
        <c:axId val="58206848"/>
      </c:lineChart>
      <c:catAx>
        <c:axId val="58205312"/>
        <c:scaling>
          <c:orientation val="minMax"/>
        </c:scaling>
        <c:axPos val="b"/>
        <c:tickLblPos val="nextTo"/>
        <c:txPr>
          <a:bodyPr rot="-5400000" vert="horz"/>
          <a:lstStyle/>
          <a:p>
            <a:pPr>
              <a:defRPr>
                <a:latin typeface="Arial" pitchFamily="34" charset="0"/>
                <a:cs typeface="Arial" pitchFamily="34" charset="0"/>
              </a:defRPr>
            </a:pPr>
            <a:endParaRPr lang="en-US"/>
          </a:p>
        </c:txPr>
        <c:crossAx val="58206848"/>
        <c:crosses val="autoZero"/>
        <c:auto val="1"/>
        <c:lblAlgn val="ctr"/>
        <c:lblOffset val="100"/>
      </c:catAx>
      <c:valAx>
        <c:axId val="58206848"/>
        <c:scaling>
          <c:orientation val="minMax"/>
        </c:scaling>
        <c:axPos val="l"/>
        <c:numFmt formatCode="General" sourceLinked="1"/>
        <c:tickLblPos val="nextTo"/>
        <c:txPr>
          <a:bodyPr/>
          <a:lstStyle/>
          <a:p>
            <a:pPr>
              <a:defRPr>
                <a:latin typeface="Arial" pitchFamily="34" charset="0"/>
                <a:cs typeface="Arial" pitchFamily="34" charset="0"/>
              </a:defRPr>
            </a:pPr>
            <a:endParaRPr lang="en-US"/>
          </a:p>
        </c:txPr>
        <c:crossAx val="58205312"/>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1400">
                <a:latin typeface="Arial" pitchFamily="34" charset="0"/>
                <a:cs typeface="Arial" pitchFamily="34" charset="0"/>
              </a:defRPr>
            </a:pPr>
            <a:r>
              <a:rPr lang="mn-MN" sz="1600" b="0" dirty="0">
                <a:latin typeface="Arial" pitchFamily="34" charset="0"/>
                <a:cs typeface="Arial" pitchFamily="34" charset="0"/>
              </a:rPr>
              <a:t>Гэмт хэргийн улмаас  учирсан хохирол, жил бүрийн эхний </a:t>
            </a:r>
            <a:r>
              <a:rPr lang="mn-MN" sz="1600" b="0" dirty="0" smtClean="0">
                <a:latin typeface="Arial" pitchFamily="34" charset="0"/>
                <a:cs typeface="Arial" pitchFamily="34" charset="0"/>
              </a:rPr>
              <a:t>улиралд </a:t>
            </a:r>
            <a:r>
              <a:rPr lang="mn-MN" sz="1200" b="0" dirty="0" smtClean="0">
                <a:latin typeface="Arial" pitchFamily="34" charset="0"/>
                <a:cs typeface="Arial" pitchFamily="34" charset="0"/>
              </a:rPr>
              <a:t>/сая төг/</a:t>
            </a:r>
            <a:endParaRPr lang="en-US" sz="1200" b="0" dirty="0">
              <a:latin typeface="Arial" pitchFamily="34" charset="0"/>
              <a:cs typeface="Arial" pitchFamily="34" charset="0"/>
            </a:endParaRPr>
          </a:p>
        </c:rich>
      </c:tx>
      <c:layout/>
    </c:title>
    <c:plotArea>
      <c:layout/>
      <c:barChart>
        <c:barDir val="col"/>
        <c:grouping val="stacked"/>
        <c:ser>
          <c:idx val="0"/>
          <c:order val="0"/>
          <c:dLbls>
            <c:dLbl>
              <c:idx val="0"/>
              <c:layout>
                <c:manualLayout>
                  <c:x val="0"/>
                  <c:y val="-0.19444444444444509"/>
                </c:manualLayout>
              </c:layout>
              <c:showVal val="1"/>
            </c:dLbl>
            <c:dLbl>
              <c:idx val="1"/>
              <c:layout>
                <c:manualLayout>
                  <c:x val="-2.5462668816040235E-17"/>
                  <c:y val="-0.10648148148148179"/>
                </c:manualLayout>
              </c:layout>
              <c:showVal val="1"/>
            </c:dLbl>
            <c:dLbl>
              <c:idx val="2"/>
              <c:layout>
                <c:manualLayout>
                  <c:x val="0"/>
                  <c:y val="-0.2222222222222224"/>
                </c:manualLayout>
              </c:layout>
              <c:showVal val="1"/>
            </c:dLbl>
            <c:dLbl>
              <c:idx val="3"/>
              <c:layout>
                <c:manualLayout>
                  <c:x val="0"/>
                  <c:y val="-0.15277777777777779"/>
                </c:manualLayout>
              </c:layout>
              <c:showVal val="1"/>
            </c:dLbl>
            <c:dLbl>
              <c:idx val="4"/>
              <c:layout>
                <c:manualLayout>
                  <c:x val="0"/>
                  <c:y val="-0.20833333333333379"/>
                </c:manualLayout>
              </c:layout>
              <c:showVal val="1"/>
            </c:dLbl>
            <c:dLbl>
              <c:idx val="5"/>
              <c:layout>
                <c:manualLayout>
                  <c:x val="-1.0185067526416083E-16"/>
                  <c:y val="-0.34259259259259262"/>
                </c:manualLayout>
              </c:layout>
              <c:showVal val="1"/>
            </c:dLbl>
            <c:txPr>
              <a:bodyPr/>
              <a:lstStyle/>
              <a:p>
                <a:pPr>
                  <a:defRPr sz="1200" b="1">
                    <a:latin typeface="Arial" pitchFamily="34" charset="0"/>
                    <a:cs typeface="Arial" pitchFamily="34" charset="0"/>
                  </a:defRPr>
                </a:pPr>
                <a:endParaRPr lang="en-US"/>
              </a:p>
            </c:txPr>
            <c:showVal val="1"/>
          </c:dLbls>
          <c:cat>
            <c:strRef>
              <c:f>'gemt hereg 5 jileer'!$P$48:$U$48</c:f>
              <c:strCache>
                <c:ptCount val="6"/>
                <c:pt idx="0">
                  <c:v>2012 I-III</c:v>
                </c:pt>
                <c:pt idx="1">
                  <c:v>2013 I-III</c:v>
                </c:pt>
                <c:pt idx="2">
                  <c:v>2014 I-III</c:v>
                </c:pt>
                <c:pt idx="3">
                  <c:v>2015 I-III</c:v>
                </c:pt>
                <c:pt idx="4">
                  <c:v>2016 I-III</c:v>
                </c:pt>
                <c:pt idx="5">
                  <c:v>2017 I-III</c:v>
                </c:pt>
              </c:strCache>
            </c:strRef>
          </c:cat>
          <c:val>
            <c:numRef>
              <c:f>'gemt hereg 5 jileer'!$P$47:$U$47</c:f>
              <c:numCache>
                <c:formatCode>General</c:formatCode>
                <c:ptCount val="6"/>
                <c:pt idx="0">
                  <c:v>74.8</c:v>
                </c:pt>
                <c:pt idx="1">
                  <c:v>30.8</c:v>
                </c:pt>
                <c:pt idx="2">
                  <c:v>89.7</c:v>
                </c:pt>
                <c:pt idx="3">
                  <c:v>53.4</c:v>
                </c:pt>
                <c:pt idx="4">
                  <c:v>79.599999999999994</c:v>
                </c:pt>
                <c:pt idx="5">
                  <c:v>149.1</c:v>
                </c:pt>
              </c:numCache>
            </c:numRef>
          </c:val>
        </c:ser>
        <c:dLbls>
          <c:showVal val="1"/>
        </c:dLbls>
        <c:gapWidth val="95"/>
        <c:overlap val="100"/>
        <c:axId val="58256384"/>
        <c:axId val="58606336"/>
      </c:barChart>
      <c:catAx>
        <c:axId val="58256384"/>
        <c:scaling>
          <c:orientation val="minMax"/>
        </c:scaling>
        <c:axPos val="b"/>
        <c:numFmt formatCode="General" sourceLinked="1"/>
        <c:majorTickMark val="none"/>
        <c:tickLblPos val="nextTo"/>
        <c:txPr>
          <a:bodyPr/>
          <a:lstStyle/>
          <a:p>
            <a:pPr>
              <a:defRPr sz="1200" b="1">
                <a:latin typeface="Arial" pitchFamily="34" charset="0"/>
                <a:cs typeface="Arial" pitchFamily="34" charset="0"/>
              </a:defRPr>
            </a:pPr>
            <a:endParaRPr lang="en-US"/>
          </a:p>
        </c:txPr>
        <c:crossAx val="58606336"/>
        <c:crosses val="autoZero"/>
        <c:auto val="1"/>
        <c:lblAlgn val="ctr"/>
        <c:lblOffset val="100"/>
      </c:catAx>
      <c:valAx>
        <c:axId val="58606336"/>
        <c:scaling>
          <c:orientation val="minMax"/>
        </c:scaling>
        <c:delete val="1"/>
        <c:axPos val="l"/>
        <c:numFmt formatCode="General" sourceLinked="1"/>
        <c:majorTickMark val="none"/>
        <c:tickLblPos val="none"/>
        <c:crossAx val="58256384"/>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Arial"/>
                <a:ea typeface="Arial"/>
                <a:cs typeface="Arial"/>
              </a:defRPr>
            </a:pPr>
            <a:r>
              <a:rPr lang="mn-MN" sz="1600" b="0" baseline="0" dirty="0"/>
              <a:t>Гэмт хэргийн улмаас гэмтсэн,</a:t>
            </a:r>
            <a:r>
              <a:rPr lang="en-US" sz="1600" b="0" baseline="0" dirty="0"/>
              <a:t> </a:t>
            </a:r>
            <a:r>
              <a:rPr lang="mn-MN" sz="1600" b="0" baseline="0" dirty="0"/>
              <a:t>нас барсан  </a:t>
            </a:r>
            <a:r>
              <a:rPr lang="mn-MN" sz="1600" b="0" baseline="0" dirty="0" smtClean="0"/>
              <a:t>хүн </a:t>
            </a:r>
            <a:r>
              <a:rPr lang="en-US" sz="1600" b="0" baseline="0" dirty="0" smtClean="0"/>
              <a:t> </a:t>
            </a:r>
            <a:r>
              <a:rPr lang="mn-MN" sz="1400" b="0" baseline="0" dirty="0" smtClean="0"/>
              <a:t>/жил </a:t>
            </a:r>
            <a:r>
              <a:rPr lang="mn-MN" sz="1400" b="0" baseline="0" dirty="0"/>
              <a:t>бүрийн  эхний </a:t>
            </a:r>
            <a:r>
              <a:rPr lang="en-US" sz="1400" b="0" baseline="0" dirty="0" smtClean="0"/>
              <a:t>I </a:t>
            </a:r>
            <a:r>
              <a:rPr lang="mn-MN" sz="1400" b="0" baseline="0" dirty="0" smtClean="0"/>
              <a:t>улиралд</a:t>
            </a:r>
            <a:r>
              <a:rPr lang="en-US" sz="1400" b="0" baseline="0" dirty="0" smtClean="0"/>
              <a:t>/</a:t>
            </a:r>
            <a:endParaRPr lang="mn-MN" sz="1400" b="0" baseline="0" dirty="0"/>
          </a:p>
        </c:rich>
      </c:tx>
      <c:layout>
        <c:manualLayout>
          <c:xMode val="edge"/>
          <c:yMode val="edge"/>
          <c:x val="0.13484383202099762"/>
          <c:y val="4.205307669874603E-3"/>
        </c:manualLayout>
      </c:layout>
    </c:title>
    <c:plotArea>
      <c:layout>
        <c:manualLayout>
          <c:layoutTarget val="inner"/>
          <c:xMode val="edge"/>
          <c:yMode val="edge"/>
          <c:x val="7.2279090113735803E-2"/>
          <c:y val="0.33482429279673476"/>
          <c:w val="0.89988623435722359"/>
          <c:h val="0.40740178490352535"/>
        </c:manualLayout>
      </c:layout>
      <c:barChart>
        <c:barDir val="col"/>
        <c:grouping val="clustered"/>
        <c:ser>
          <c:idx val="2"/>
          <c:order val="2"/>
          <c:tx>
            <c:strRef>
              <c:f>'gemt hereg 5 jileer'!$L$22</c:f>
              <c:strCache>
                <c:ptCount val="1"/>
                <c:pt idx="0">
                  <c:v>Гэмтсэн</c:v>
                </c:pt>
              </c:strCache>
            </c:strRef>
          </c:tx>
          <c:dLbls>
            <c:txPr>
              <a:bodyPr/>
              <a:lstStyle/>
              <a:p>
                <a:pPr>
                  <a:defRPr sz="1200" b="1">
                    <a:latin typeface="Arial" pitchFamily="34" charset="0"/>
                    <a:cs typeface="Arial" pitchFamily="34" charset="0"/>
                  </a:defRPr>
                </a:pPr>
                <a:endParaRPr lang="en-US"/>
              </a:p>
            </c:txPr>
            <c:showVal val="1"/>
          </c:dLbls>
          <c:cat>
            <c:strRef>
              <c:f>'gemt hereg 5 jileer'!$Q$13:$S$13</c:f>
              <c:strCache>
                <c:ptCount val="3"/>
                <c:pt idx="0">
                  <c:v>2015 I-III</c:v>
                </c:pt>
                <c:pt idx="1">
                  <c:v>2016 I-III</c:v>
                </c:pt>
                <c:pt idx="2">
                  <c:v>2017 I-III</c:v>
                </c:pt>
              </c:strCache>
            </c:strRef>
          </c:cat>
          <c:val>
            <c:numRef>
              <c:f>'gemt hereg 5 jileer'!$N$27:$P$27</c:f>
              <c:numCache>
                <c:formatCode>General</c:formatCode>
                <c:ptCount val="3"/>
                <c:pt idx="0">
                  <c:v>17</c:v>
                </c:pt>
                <c:pt idx="1">
                  <c:v>21</c:v>
                </c:pt>
                <c:pt idx="2">
                  <c:v>17</c:v>
                </c:pt>
              </c:numCache>
            </c:numRef>
          </c:val>
        </c:ser>
        <c:ser>
          <c:idx val="3"/>
          <c:order val="3"/>
          <c:tx>
            <c:strRef>
              <c:f>'gemt hereg 5 jileer'!$L$24</c:f>
              <c:strCache>
                <c:ptCount val="1"/>
                <c:pt idx="0">
                  <c:v>Нас барсан</c:v>
                </c:pt>
              </c:strCache>
            </c:strRef>
          </c:tx>
          <c:dLbls>
            <c:txPr>
              <a:bodyPr/>
              <a:lstStyle/>
              <a:p>
                <a:pPr>
                  <a:defRPr sz="1200" b="1">
                    <a:latin typeface="Arial" pitchFamily="34" charset="0"/>
                    <a:cs typeface="Arial" pitchFamily="34" charset="0"/>
                  </a:defRPr>
                </a:pPr>
                <a:endParaRPr lang="en-US"/>
              </a:p>
            </c:txPr>
            <c:showVal val="1"/>
          </c:dLbls>
          <c:cat>
            <c:strRef>
              <c:f>'gemt hereg 5 jileer'!$Q$13:$S$13</c:f>
              <c:strCache>
                <c:ptCount val="3"/>
                <c:pt idx="0">
                  <c:v>2015 I-III</c:v>
                </c:pt>
                <c:pt idx="1">
                  <c:v>2016 I-III</c:v>
                </c:pt>
                <c:pt idx="2">
                  <c:v>2017 I-III</c:v>
                </c:pt>
              </c:strCache>
            </c:strRef>
          </c:cat>
          <c:val>
            <c:numRef>
              <c:f>'gemt hereg 5 jileer'!$N$28:$P$28</c:f>
              <c:numCache>
                <c:formatCode>General</c:formatCode>
                <c:ptCount val="3"/>
                <c:pt idx="0">
                  <c:v>1</c:v>
                </c:pt>
                <c:pt idx="1">
                  <c:v>2</c:v>
                </c:pt>
                <c:pt idx="2">
                  <c:v>9</c:v>
                </c:pt>
              </c:numCache>
            </c:numRef>
          </c:val>
        </c:ser>
        <c:ser>
          <c:idx val="0"/>
          <c:order val="0"/>
          <c:tx>
            <c:strRef>
              <c:f>[2]taniltsuulga!$M$31</c:f>
              <c:strCache>
                <c:ptCount val="1"/>
                <c:pt idx="0">
                  <c:v>#REF!</c:v>
                </c:pt>
              </c:strCache>
            </c:strRef>
          </c:tx>
          <c:dLbls>
            <c:delete val="1"/>
          </c:dLbls>
          <c:cat>
            <c:strRef>
              <c:f>'gemt hereg 5 jileer'!$Q$13:$S$13</c:f>
              <c:strCache>
                <c:ptCount val="3"/>
                <c:pt idx="0">
                  <c:v>2015 I-III</c:v>
                </c:pt>
                <c:pt idx="1">
                  <c:v>2016 I-III</c:v>
                </c:pt>
                <c:pt idx="2">
                  <c:v>2017 I-III</c:v>
                </c:pt>
              </c:strCache>
            </c:strRef>
          </c:cat>
          <c:val>
            <c:numRef>
              <c:f>[2]taniltsuulga!$N$31:$P$31</c:f>
              <c:numCache>
                <c:formatCode>General</c:formatCode>
                <c:ptCount val="3"/>
                <c:pt idx="0">
                  <c:v>0</c:v>
                </c:pt>
                <c:pt idx="1">
                  <c:v>0</c:v>
                </c:pt>
                <c:pt idx="2">
                  <c:v>0</c:v>
                </c:pt>
              </c:numCache>
            </c:numRef>
          </c:val>
        </c:ser>
        <c:ser>
          <c:idx val="1"/>
          <c:order val="1"/>
          <c:tx>
            <c:strRef>
              <c:f>[2]taniltsuulga!$M$32</c:f>
              <c:strCache>
                <c:ptCount val="1"/>
                <c:pt idx="0">
                  <c:v>#REF!</c:v>
                </c:pt>
              </c:strCache>
            </c:strRef>
          </c:tx>
          <c:dLbls>
            <c:delete val="1"/>
          </c:dLbls>
          <c:cat>
            <c:strRef>
              <c:f>'gemt hereg 5 jileer'!$Q$13:$S$13</c:f>
              <c:strCache>
                <c:ptCount val="3"/>
                <c:pt idx="0">
                  <c:v>2015 I-III</c:v>
                </c:pt>
                <c:pt idx="1">
                  <c:v>2016 I-III</c:v>
                </c:pt>
                <c:pt idx="2">
                  <c:v>2017 I-III</c:v>
                </c:pt>
              </c:strCache>
            </c:strRef>
          </c:cat>
          <c:val>
            <c:numRef>
              <c:f>[2]taniltsuulga!$N$32:$P$32</c:f>
              <c:numCache>
                <c:formatCode>General</c:formatCode>
                <c:ptCount val="3"/>
                <c:pt idx="0">
                  <c:v>0</c:v>
                </c:pt>
                <c:pt idx="1">
                  <c:v>0</c:v>
                </c:pt>
                <c:pt idx="2">
                  <c:v>0</c:v>
                </c:pt>
              </c:numCache>
            </c:numRef>
          </c:val>
        </c:ser>
        <c:dLbls>
          <c:showVal val="1"/>
        </c:dLbls>
        <c:gapWidth val="50"/>
        <c:overlap val="-25"/>
        <c:axId val="58997760"/>
        <c:axId val="59028224"/>
      </c:barChart>
      <c:catAx>
        <c:axId val="58997760"/>
        <c:scaling>
          <c:orientation val="minMax"/>
        </c:scaling>
        <c:axPos val="b"/>
        <c:numFmt formatCode="0" sourceLinked="1"/>
        <c:majorTickMark val="none"/>
        <c:tickLblPos val="nextTo"/>
        <c:txPr>
          <a:bodyPr rot="0" vert="horz"/>
          <a:lstStyle/>
          <a:p>
            <a:pPr>
              <a:defRPr sz="1200" b="1" i="0" u="none" strike="noStrike" baseline="0">
                <a:solidFill>
                  <a:srgbClr val="000000"/>
                </a:solidFill>
                <a:latin typeface="Arial"/>
                <a:ea typeface="Arial"/>
                <a:cs typeface="Arial"/>
              </a:defRPr>
            </a:pPr>
            <a:endParaRPr lang="en-US"/>
          </a:p>
        </c:txPr>
        <c:crossAx val="59028224"/>
        <c:crosses val="autoZero"/>
        <c:auto val="1"/>
        <c:lblAlgn val="ctr"/>
        <c:lblOffset val="100"/>
      </c:catAx>
      <c:valAx>
        <c:axId val="59028224"/>
        <c:scaling>
          <c:orientation val="minMax"/>
        </c:scaling>
        <c:delete val="1"/>
        <c:axPos val="l"/>
        <c:numFmt formatCode="General" sourceLinked="1"/>
        <c:tickLblPos val="none"/>
        <c:crossAx val="58997760"/>
        <c:crosses val="autoZero"/>
        <c:crossBetween val="between"/>
      </c:valAx>
    </c:plotArea>
    <c:legend>
      <c:legendPos val="b"/>
      <c:legendEntry>
        <c:idx val="2"/>
        <c:delete val="1"/>
      </c:legendEntry>
      <c:legendEntry>
        <c:idx val="3"/>
        <c:delete val="1"/>
      </c:legendEntry>
      <c:layout/>
      <c:txPr>
        <a:bodyPr/>
        <a:lstStyle/>
        <a:p>
          <a:pPr>
            <a:defRPr sz="1100" b="1" i="0" u="none" strike="noStrike" baseline="0">
              <a:solidFill>
                <a:srgbClr val="000000"/>
              </a:solidFill>
              <a:latin typeface="Arial"/>
              <a:ea typeface="Arial"/>
              <a:cs typeface="Arial"/>
            </a:defRPr>
          </a:pPr>
          <a:endParaRPr lang="en-US"/>
        </a:p>
      </c:txPr>
    </c:legend>
    <c:plotVisOnly val="1"/>
    <c:dispBlanksAs val="gap"/>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1600">
                <a:latin typeface="Arial" pitchFamily="34" charset="0"/>
                <a:cs typeface="Arial" pitchFamily="34" charset="0"/>
              </a:defRPr>
            </a:pPr>
            <a:r>
              <a:rPr lang="mn-MN" sz="1800" b="0" dirty="0">
                <a:latin typeface="Arial" pitchFamily="34" charset="0"/>
                <a:cs typeface="Arial" pitchFamily="34" charset="0"/>
              </a:rPr>
              <a:t>Бүртгэгдсэн гэмт хэрэг, жил бүрийн </a:t>
            </a:r>
            <a:r>
              <a:rPr lang="mn-MN" sz="1800" b="0" dirty="0" smtClean="0">
                <a:latin typeface="Arial" pitchFamily="34" charset="0"/>
                <a:cs typeface="Arial" pitchFamily="34" charset="0"/>
              </a:rPr>
              <a:t>эхний </a:t>
            </a:r>
            <a:r>
              <a:rPr lang="en-US" sz="1800" b="0" dirty="0" smtClean="0">
                <a:latin typeface="Arial" pitchFamily="34" charset="0"/>
                <a:cs typeface="Arial" pitchFamily="34" charset="0"/>
              </a:rPr>
              <a:t>I </a:t>
            </a:r>
            <a:r>
              <a:rPr lang="mn-MN" sz="1800" b="0" dirty="0" smtClean="0">
                <a:latin typeface="Arial" pitchFamily="34" charset="0"/>
                <a:cs typeface="Arial" pitchFamily="34" charset="0"/>
              </a:rPr>
              <a:t>улиралд</a:t>
            </a:r>
            <a:endParaRPr lang="en-US" sz="1800" b="0" dirty="0">
              <a:latin typeface="Arial" pitchFamily="34" charset="0"/>
              <a:cs typeface="Arial" pitchFamily="34" charset="0"/>
            </a:endParaRPr>
          </a:p>
        </c:rich>
      </c:tx>
      <c:layout>
        <c:manualLayout>
          <c:xMode val="edge"/>
          <c:yMode val="edge"/>
          <c:x val="9.4547345043408101E-2"/>
          <c:y val="3.9681289838770168E-3"/>
        </c:manualLayout>
      </c:layout>
    </c:title>
    <c:plotArea>
      <c:layout/>
      <c:barChart>
        <c:barDir val="col"/>
        <c:grouping val="stacked"/>
        <c:ser>
          <c:idx val="0"/>
          <c:order val="0"/>
          <c:dLbls>
            <c:txPr>
              <a:bodyPr/>
              <a:lstStyle/>
              <a:p>
                <a:pPr>
                  <a:defRPr sz="1200" b="1">
                    <a:latin typeface="Arial" pitchFamily="34" charset="0"/>
                    <a:cs typeface="Arial" pitchFamily="34" charset="0"/>
                  </a:defRPr>
                </a:pPr>
                <a:endParaRPr lang="en-US"/>
              </a:p>
            </c:txPr>
            <c:showVal val="1"/>
          </c:dLbls>
          <c:cat>
            <c:strRef>
              <c:f>'gemt hereg 5 jileer'!$O$13:$S$13</c:f>
              <c:strCache>
                <c:ptCount val="5"/>
                <c:pt idx="0">
                  <c:v>2013 I-III</c:v>
                </c:pt>
                <c:pt idx="1">
                  <c:v>2014 I-III</c:v>
                </c:pt>
                <c:pt idx="2">
                  <c:v>2015 I-III</c:v>
                </c:pt>
                <c:pt idx="3">
                  <c:v>2016 I-III</c:v>
                </c:pt>
                <c:pt idx="4">
                  <c:v>2017 I-III</c:v>
                </c:pt>
              </c:strCache>
            </c:strRef>
          </c:cat>
          <c:val>
            <c:numRef>
              <c:f>'gemt hereg 5 jileer'!$O$14:$S$14</c:f>
              <c:numCache>
                <c:formatCode>General</c:formatCode>
                <c:ptCount val="5"/>
                <c:pt idx="0">
                  <c:v>73</c:v>
                </c:pt>
                <c:pt idx="1">
                  <c:v>76</c:v>
                </c:pt>
                <c:pt idx="2">
                  <c:v>59</c:v>
                </c:pt>
                <c:pt idx="3">
                  <c:v>59</c:v>
                </c:pt>
                <c:pt idx="4">
                  <c:v>54</c:v>
                </c:pt>
              </c:numCache>
            </c:numRef>
          </c:val>
        </c:ser>
        <c:dLbls>
          <c:showVal val="1"/>
        </c:dLbls>
        <c:gapWidth val="95"/>
        <c:overlap val="100"/>
        <c:axId val="59049472"/>
        <c:axId val="59051008"/>
      </c:barChart>
      <c:catAx>
        <c:axId val="59049472"/>
        <c:scaling>
          <c:orientation val="minMax"/>
        </c:scaling>
        <c:axPos val="b"/>
        <c:numFmt formatCode="General" sourceLinked="1"/>
        <c:majorTickMark val="none"/>
        <c:tickLblPos val="nextTo"/>
        <c:txPr>
          <a:bodyPr/>
          <a:lstStyle/>
          <a:p>
            <a:pPr>
              <a:defRPr sz="1200">
                <a:latin typeface="Arial" pitchFamily="34" charset="0"/>
                <a:cs typeface="Arial" pitchFamily="34" charset="0"/>
              </a:defRPr>
            </a:pPr>
            <a:endParaRPr lang="en-US"/>
          </a:p>
        </c:txPr>
        <c:crossAx val="59051008"/>
        <c:crosses val="autoZero"/>
        <c:auto val="1"/>
        <c:lblAlgn val="ctr"/>
        <c:lblOffset val="100"/>
      </c:catAx>
      <c:valAx>
        <c:axId val="59051008"/>
        <c:scaling>
          <c:orientation val="minMax"/>
        </c:scaling>
        <c:delete val="1"/>
        <c:axPos val="l"/>
        <c:numFmt formatCode="General" sourceLinked="1"/>
        <c:tickLblPos val="none"/>
        <c:crossAx val="59049472"/>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7"/>
  <c:chart>
    <c:title>
      <c:tx>
        <c:rich>
          <a:bodyPr/>
          <a:lstStyle/>
          <a:p>
            <a:pPr>
              <a:defRPr>
                <a:latin typeface="Arial" pitchFamily="34" charset="0"/>
                <a:cs typeface="Arial" pitchFamily="34" charset="0"/>
              </a:defRPr>
            </a:pPr>
            <a:r>
              <a:rPr lang="mn-MN" sz="1400" dirty="0">
                <a:latin typeface="Arial" pitchFamily="34" charset="0"/>
                <a:cs typeface="Arial" pitchFamily="34" charset="0"/>
              </a:rPr>
              <a:t>Татварын орлого </a:t>
            </a:r>
            <a:r>
              <a:rPr lang="mn-MN" sz="1200" dirty="0">
                <a:latin typeface="Arial" pitchFamily="34" charset="0"/>
                <a:cs typeface="Arial" pitchFamily="34" charset="0"/>
              </a:rPr>
              <a:t>/сая.төг/</a:t>
            </a:r>
            <a:endParaRPr lang="en-US" sz="1200" dirty="0">
              <a:latin typeface="Arial" pitchFamily="34" charset="0"/>
              <a:cs typeface="Arial" pitchFamily="34" charset="0"/>
            </a:endParaRPr>
          </a:p>
        </c:rich>
      </c:tx>
      <c:layout>
        <c:manualLayout>
          <c:xMode val="edge"/>
          <c:yMode val="edge"/>
          <c:x val="5.6283549233765065E-2"/>
          <c:y val="3.8461538461538464E-2"/>
        </c:manualLayout>
      </c:layout>
    </c:title>
    <c:plotArea>
      <c:layout/>
      <c:lineChart>
        <c:grouping val="stacked"/>
        <c:ser>
          <c:idx val="0"/>
          <c:order val="0"/>
          <c:dLbls>
            <c:dLbl>
              <c:idx val="0"/>
              <c:layout>
                <c:manualLayout>
                  <c:x val="-3.2078888324443368E-2"/>
                  <c:y val="-9.6866040783363777E-2"/>
                </c:manualLayout>
              </c:layout>
              <c:showVal val="1"/>
            </c:dLbl>
            <c:dLbl>
              <c:idx val="1"/>
              <c:layout>
                <c:manualLayout>
                  <c:x val="-3.2885339937346596E-2"/>
                  <c:y val="-7.4786493034524754E-2"/>
                </c:manualLayout>
              </c:layout>
              <c:showVal val="1"/>
            </c:dLbl>
            <c:dLbl>
              <c:idx val="2"/>
              <c:layout>
                <c:manualLayout>
                  <c:x val="-4.9462365591397862E-2"/>
                  <c:y val="-0.10327629719362012"/>
                </c:manualLayout>
              </c:layout>
              <c:showVal val="1"/>
            </c:dLbl>
            <c:dLbl>
              <c:idx val="3"/>
              <c:layout>
                <c:manualLayout>
                  <c:x val="-5.0806451612903349E-2"/>
                  <c:y val="-9.2236523319200528E-2"/>
                </c:manualLayout>
              </c:layout>
              <c:showVal val="1"/>
            </c:dLbl>
            <c:dLbl>
              <c:idx val="4"/>
              <c:layout>
                <c:manualLayout>
                  <c:x val="-2.6165015663364623E-2"/>
                  <c:y val="-7.656723198061792E-2"/>
                </c:manualLayout>
              </c:layout>
              <c:showVal val="1"/>
            </c:dLbl>
            <c:txPr>
              <a:bodyPr/>
              <a:lstStyle/>
              <a:p>
                <a:pPr>
                  <a:defRPr sz="1400">
                    <a:latin typeface="Arial" pitchFamily="34" charset="0"/>
                    <a:cs typeface="Arial" pitchFamily="34" charset="0"/>
                  </a:defRPr>
                </a:pPr>
                <a:endParaRPr lang="en-US"/>
              </a:p>
            </c:txPr>
            <c:showVal val="1"/>
          </c:dLbls>
          <c:cat>
            <c:strRef>
              <c:f>'tatvarin medee 5 jileer'!$O$39:$S$39</c:f>
              <c:strCache>
                <c:ptCount val="5"/>
                <c:pt idx="0">
                  <c:v>2013 I-III</c:v>
                </c:pt>
                <c:pt idx="1">
                  <c:v>2014 I-III</c:v>
                </c:pt>
                <c:pt idx="2">
                  <c:v>2015 I-III</c:v>
                </c:pt>
                <c:pt idx="3">
                  <c:v>2016 I-III</c:v>
                </c:pt>
                <c:pt idx="4">
                  <c:v>2017 I-III</c:v>
                </c:pt>
              </c:strCache>
            </c:strRef>
          </c:cat>
          <c:val>
            <c:numRef>
              <c:f>'tatvarin medee 5 jileer'!$O$38:$S$38</c:f>
              <c:numCache>
                <c:formatCode>General</c:formatCode>
                <c:ptCount val="5"/>
                <c:pt idx="0">
                  <c:v>1245.4000000000001</c:v>
                </c:pt>
                <c:pt idx="1">
                  <c:v>1501.5</c:v>
                </c:pt>
                <c:pt idx="2">
                  <c:v>1559.8</c:v>
                </c:pt>
                <c:pt idx="3">
                  <c:v>1777.4</c:v>
                </c:pt>
                <c:pt idx="4">
                  <c:v>1993.3</c:v>
                </c:pt>
              </c:numCache>
            </c:numRef>
          </c:val>
        </c:ser>
        <c:dLbls>
          <c:showVal val="1"/>
        </c:dLbls>
        <c:marker val="1"/>
        <c:axId val="58270080"/>
        <c:axId val="58271616"/>
      </c:lineChart>
      <c:catAx>
        <c:axId val="58270080"/>
        <c:scaling>
          <c:orientation val="minMax"/>
        </c:scaling>
        <c:axPos val="b"/>
        <c:numFmt formatCode="General" sourceLinked="1"/>
        <c:majorTickMark val="none"/>
        <c:tickLblPos val="nextTo"/>
        <c:txPr>
          <a:bodyPr/>
          <a:lstStyle/>
          <a:p>
            <a:pPr>
              <a:defRPr sz="1200">
                <a:latin typeface="Arial" pitchFamily="34" charset="0"/>
                <a:cs typeface="Arial" pitchFamily="34" charset="0"/>
              </a:defRPr>
            </a:pPr>
            <a:endParaRPr lang="en-US"/>
          </a:p>
        </c:txPr>
        <c:crossAx val="58271616"/>
        <c:crosses val="autoZero"/>
        <c:auto val="1"/>
        <c:lblAlgn val="ctr"/>
        <c:lblOffset val="100"/>
      </c:catAx>
      <c:valAx>
        <c:axId val="58271616"/>
        <c:scaling>
          <c:orientation val="minMax"/>
        </c:scaling>
        <c:delete val="1"/>
        <c:axPos val="l"/>
        <c:numFmt formatCode="General" sourceLinked="1"/>
        <c:majorTickMark val="none"/>
        <c:tickLblPos val="none"/>
        <c:crossAx val="58270080"/>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43222" cy="34479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674741" y="1"/>
            <a:ext cx="4343222" cy="344794"/>
          </a:xfrm>
          <a:prstGeom prst="rect">
            <a:avLst/>
          </a:prstGeom>
        </p:spPr>
        <p:txBody>
          <a:bodyPr vert="horz" lIns="92446" tIns="46223" rIns="92446" bIns="46223" rtlCol="0"/>
          <a:lstStyle>
            <a:lvl1pPr algn="r">
              <a:defRPr sz="1200"/>
            </a:lvl1pPr>
          </a:lstStyle>
          <a:p>
            <a:fld id="{31A44DE7-D350-441A-8348-B063E5C2FC47}" type="datetimeFigureOut">
              <a:rPr lang="en-US" smtClean="0"/>
              <a:pPr/>
              <a:t>4/13/2017</a:t>
            </a:fld>
            <a:endParaRPr lang="en-US"/>
          </a:p>
        </p:txBody>
      </p:sp>
      <p:sp>
        <p:nvSpPr>
          <p:cNvPr id="4" name="Footer Placeholder 3"/>
          <p:cNvSpPr>
            <a:spLocks noGrp="1"/>
          </p:cNvSpPr>
          <p:nvPr>
            <p:ph type="ftr" sz="quarter" idx="2"/>
          </p:nvPr>
        </p:nvSpPr>
        <p:spPr>
          <a:xfrm>
            <a:off x="1" y="6542268"/>
            <a:ext cx="4343222" cy="34479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674741" y="6542268"/>
            <a:ext cx="4343222" cy="344793"/>
          </a:xfrm>
          <a:prstGeom prst="rect">
            <a:avLst/>
          </a:prstGeom>
        </p:spPr>
        <p:txBody>
          <a:bodyPr vert="horz" lIns="92446" tIns="46223" rIns="92446" bIns="46223"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43222" cy="34479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674741" y="1"/>
            <a:ext cx="4343222" cy="344794"/>
          </a:xfrm>
          <a:prstGeom prst="rect">
            <a:avLst/>
          </a:prstGeom>
        </p:spPr>
        <p:txBody>
          <a:bodyPr vert="horz" lIns="92446" tIns="46223" rIns="92446" bIns="46223" rtlCol="0"/>
          <a:lstStyle>
            <a:lvl1pPr algn="r">
              <a:defRPr sz="1200"/>
            </a:lvl1pPr>
          </a:lstStyle>
          <a:p>
            <a:fld id="{EF2D0AFC-6A1A-4B11-B1D2-8B922FC0DC87}" type="datetimeFigureOut">
              <a:rPr lang="en-US" smtClean="0"/>
              <a:pPr/>
              <a:t>4/13/2017</a:t>
            </a:fld>
            <a:endParaRPr lang="en-US"/>
          </a:p>
        </p:txBody>
      </p:sp>
      <p:sp>
        <p:nvSpPr>
          <p:cNvPr id="4" name="Slide Image Placeholder 3"/>
          <p:cNvSpPr>
            <a:spLocks noGrp="1" noRot="1" noChangeAspect="1"/>
          </p:cNvSpPr>
          <p:nvPr>
            <p:ph type="sldImg" idx="2"/>
          </p:nvPr>
        </p:nvSpPr>
        <p:spPr>
          <a:xfrm>
            <a:off x="2713038" y="515938"/>
            <a:ext cx="4594225" cy="25844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1001566" y="3271686"/>
            <a:ext cx="8017176" cy="309983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42268"/>
            <a:ext cx="4343222" cy="34479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674741" y="6542268"/>
            <a:ext cx="4343222" cy="344793"/>
          </a:xfrm>
          <a:prstGeom prst="rect">
            <a:avLst/>
          </a:prstGeom>
        </p:spPr>
        <p:txBody>
          <a:bodyPr vert="horz" lIns="92446" tIns="46223" rIns="92446" bIns="46223"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09D15-E1E8-458B-8A9A-CEDC445DEC0A}" type="datetimeFigureOut">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09D15-E1E8-458B-8A9A-CEDC445DEC0A}" type="datetimeFigureOut">
              <a:rPr lang="en-US" smtClean="0"/>
              <a:pPr/>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09D15-E1E8-458B-8A9A-CEDC445DEC0A}" type="datetimeFigureOut">
              <a:rPr lang="en-US" smtClean="0"/>
              <a:pPr/>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4/13/2017</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jpg"/>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 xmlns:p14="http://schemas.microsoft.com/office/powerpoint/2010/main" val="346950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a:t>
            </a:r>
            <a:r>
              <a:rPr lang="mn-MN" sz="2200" b="1" dirty="0" smtClean="0">
                <a:solidFill>
                  <a:schemeClr val="bg1"/>
                </a:solidFill>
                <a:latin typeface="Arial" pitchFamily="34" charset="0"/>
                <a:cs typeface="Arial" pitchFamily="34" charset="0"/>
              </a:rPr>
              <a:t>Мөнгө зээл, татварын орлого </a:t>
            </a:r>
            <a:endParaRPr lang="mn-MN" sz="2200" b="1" dirty="0">
              <a:solidFill>
                <a:schemeClr val="bg1"/>
              </a:solidFill>
              <a:latin typeface="Arial" pitchFamily="34" charset="0"/>
              <a:cs typeface="Arial" pitchFamily="34" charset="0"/>
            </a:endParaRPr>
          </a:p>
        </p:txBody>
      </p:sp>
      <p:pic>
        <p:nvPicPr>
          <p:cNvPr id="3" name="Picture 6"/>
          <p:cNvPicPr>
            <a:picLocks noChangeAspect="1"/>
          </p:cNvPicPr>
          <p:nvPr/>
        </p:nvPicPr>
        <p:blipFill>
          <a:blip r:embed="rId2" cstate="print"/>
          <a:srcRect/>
          <a:stretch>
            <a:fillRect/>
          </a:stretch>
        </p:blipFill>
        <p:spPr bwMode="auto">
          <a:xfrm>
            <a:off x="2295525" y="914400"/>
            <a:ext cx="1676400" cy="1116013"/>
          </a:xfrm>
          <a:prstGeom prst="rect">
            <a:avLst/>
          </a:prstGeom>
          <a:noFill/>
          <a:ln w="9525">
            <a:noFill/>
            <a:miter lim="800000"/>
            <a:headEnd/>
            <a:tailEnd/>
          </a:ln>
        </p:spPr>
      </p:pic>
      <p:sp>
        <p:nvSpPr>
          <p:cNvPr id="4" name="Rectangle 3"/>
          <p:cNvSpPr/>
          <p:nvPr/>
        </p:nvSpPr>
        <p:spPr>
          <a:xfrm>
            <a:off x="3941762" y="1319213"/>
            <a:ext cx="5638800" cy="307975"/>
          </a:xfrm>
          <a:prstGeom prst="rect">
            <a:avLst/>
          </a:prstGeom>
        </p:spPr>
        <p:txBody>
          <a:bodyPr>
            <a:spAutoFit/>
          </a:bodyPr>
          <a:lstStyle/>
          <a:p>
            <a:pPr algn="ctr" fontAlgn="b">
              <a:defRPr/>
            </a:pPr>
            <a:r>
              <a:rPr lang="mn-MN" altLang="en-US" sz="1400" b="1" dirty="0" smtClean="0">
                <a:solidFill>
                  <a:schemeClr val="tx1">
                    <a:lumMod val="95000"/>
                    <a:lumOff val="5000"/>
                  </a:schemeClr>
                </a:solidFill>
                <a:latin typeface="Arial" panose="020B0604020202020204" pitchFamily="34" charset="0"/>
                <a:cs typeface="Arial" panose="020B0604020202020204" pitchFamily="34" charset="0"/>
              </a:rPr>
              <a:t>МОНГОЛ БАНКНЫ МЭДЭЭ, </a:t>
            </a:r>
            <a:r>
              <a:rPr lang="mn-MN" altLang="en-US" sz="1400" dirty="0">
                <a:solidFill>
                  <a:schemeClr val="tx1">
                    <a:lumMod val="95000"/>
                    <a:lumOff val="5000"/>
                  </a:schemeClr>
                </a:solidFill>
                <a:latin typeface="Arial" panose="020B0604020202020204" pitchFamily="34" charset="0"/>
                <a:cs typeface="Arial" panose="020B0604020202020204" pitchFamily="34" charset="0"/>
              </a:rPr>
              <a:t>сарын </a:t>
            </a:r>
            <a:r>
              <a:rPr lang="mn-MN" altLang="en-US" sz="1400" dirty="0" smtClean="0">
                <a:solidFill>
                  <a:schemeClr val="tx1">
                    <a:lumMod val="95000"/>
                    <a:lumOff val="5000"/>
                  </a:schemeClr>
                </a:solidFill>
                <a:latin typeface="Arial" panose="020B0604020202020204" pitchFamily="34" charset="0"/>
                <a:cs typeface="Arial" panose="020B0604020202020204" pitchFamily="34" charset="0"/>
              </a:rPr>
              <a:t>эцэст</a:t>
            </a:r>
            <a:endParaRPr lang="mn-MN" altLang="en-US" sz="1400" dirty="0">
              <a:solidFill>
                <a:schemeClr val="tx1">
                  <a:lumMod val="95000"/>
                  <a:lumOff val="5000"/>
                </a:schemeClr>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1371600" y="2203450"/>
          <a:ext cx="8559800" cy="1103630"/>
        </p:xfrm>
        <a:graphic>
          <a:graphicData uri="http://schemas.openxmlformats.org/drawingml/2006/table">
            <a:tbl>
              <a:tblPr/>
              <a:tblGrid>
                <a:gridCol w="4256122"/>
                <a:gridCol w="1521743"/>
                <a:gridCol w="1355302"/>
                <a:gridCol w="1426633"/>
              </a:tblGrid>
              <a:tr h="311150">
                <a:tc>
                  <a:txBody>
                    <a:bodyPr/>
                    <a:lstStyle/>
                    <a:p>
                      <a:pPr algn="l" fontAlgn="b"/>
                      <a:r>
                        <a:rPr lang="mn-MN" sz="1800" b="0" i="0" u="none" strike="noStrike" dirty="0" smtClean="0">
                          <a:solidFill>
                            <a:srgbClr val="003399"/>
                          </a:solidFill>
                          <a:effectLst/>
                          <a:latin typeface="Arial" panose="020B0604020202020204" pitchFamily="34" charset="0"/>
                        </a:rPr>
                        <a:t>Гүйлгээнд</a:t>
                      </a:r>
                      <a:r>
                        <a:rPr lang="mn-MN" sz="1800" b="0" i="0" u="none" strike="noStrike" baseline="0" dirty="0" smtClean="0">
                          <a:solidFill>
                            <a:srgbClr val="003399"/>
                          </a:solidFill>
                          <a:effectLst/>
                          <a:latin typeface="Arial" panose="020B0604020202020204" pitchFamily="34" charset="0"/>
                        </a:rPr>
                        <a:t> байгаа бэлэн мөнгө </a:t>
                      </a:r>
                      <a:r>
                        <a:rPr lang="mn-MN" sz="1400" b="0" i="0" u="none" strike="noStrike" baseline="0" dirty="0" smtClean="0">
                          <a:solidFill>
                            <a:srgbClr val="003399"/>
                          </a:solidFill>
                          <a:effectLst/>
                          <a:latin typeface="Arial" panose="020B0604020202020204" pitchFamily="34" charset="0"/>
                        </a:rPr>
                        <a:t>/сая.төг/</a:t>
                      </a:r>
                      <a:endParaRPr lang="mn-MN" sz="14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mn-MN" sz="2000" b="0" i="0" u="none" strike="noStrike" dirty="0" smtClean="0">
                          <a:solidFill>
                            <a:srgbClr val="003399"/>
                          </a:solidFill>
                          <a:effectLst/>
                          <a:latin typeface="Arial" panose="020B0604020202020204" pitchFamily="34" charset="0"/>
                        </a:rPr>
                        <a:t>2868.1</a:t>
                      </a:r>
                      <a:r>
                        <a:rPr lang="en-US" sz="2000" b="0" i="0" u="none" strike="noStrike" dirty="0" smtClean="0">
                          <a:solidFill>
                            <a:srgbClr val="003399"/>
                          </a:solidFill>
                          <a:effectLst/>
                          <a:latin typeface="Arial" panose="020B0604020202020204" pitchFamily="34" charset="0"/>
                        </a:rPr>
                        <a:t>  </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mn-MN" sz="2000" b="0" i="0" u="none" strike="noStrike" dirty="0" smtClean="0">
                          <a:solidFill>
                            <a:srgbClr val="003399"/>
                          </a:solidFill>
                          <a:effectLst/>
                          <a:latin typeface="Arial" panose="020B0604020202020204" pitchFamily="34" charset="0"/>
                        </a:rPr>
                        <a:t>599.1</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mn-MN" sz="2000" b="0" i="0" u="none" strike="noStrike" dirty="0" smtClean="0">
                          <a:solidFill>
                            <a:srgbClr val="003399"/>
                          </a:solidFill>
                          <a:effectLst/>
                          <a:latin typeface="Arial" panose="020B0604020202020204" pitchFamily="34" charset="0"/>
                        </a:rPr>
                        <a:t>216.3</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r>
              <a:tr h="304800">
                <a:tc>
                  <a:txBody>
                    <a:bodyPr/>
                    <a:lstStyle/>
                    <a:p>
                      <a:pPr lvl="1" algn="l" fontAlgn="b"/>
                      <a:r>
                        <a:rPr lang="mn-MN" sz="1800" b="0" i="0" u="none" strike="noStrike" dirty="0" smtClean="0">
                          <a:solidFill>
                            <a:srgbClr val="003399"/>
                          </a:solidFill>
                          <a:effectLst/>
                          <a:latin typeface="Arial" panose="020B0604020202020204" pitchFamily="34" charset="0"/>
                        </a:rPr>
                        <a:t>Иргэдийн мөнгөн хадгаламж </a:t>
                      </a:r>
                      <a:r>
                        <a:rPr lang="mn-MN" sz="1400" b="0" i="0" u="none" strike="noStrike" dirty="0" smtClean="0">
                          <a:solidFill>
                            <a:srgbClr val="003399"/>
                          </a:solidFill>
                          <a:effectLst/>
                          <a:latin typeface="Arial" panose="020B0604020202020204" pitchFamily="34" charset="0"/>
                        </a:rPr>
                        <a:t>/тэрбум.төг/</a:t>
                      </a:r>
                      <a:endParaRPr lang="mn-MN" sz="14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mn-MN" sz="2000" b="0" i="0" u="none" strike="noStrike" dirty="0" smtClean="0">
                          <a:solidFill>
                            <a:srgbClr val="003399"/>
                          </a:solidFill>
                          <a:effectLst/>
                          <a:latin typeface="Arial" panose="020B0604020202020204" pitchFamily="34" charset="0"/>
                        </a:rPr>
                        <a:t>42.8</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mn-MN" sz="2000" b="0" i="0" u="none" strike="noStrike" dirty="0" smtClean="0">
                          <a:solidFill>
                            <a:srgbClr val="003399"/>
                          </a:solidFill>
                          <a:effectLst/>
                          <a:latin typeface="Arial" panose="020B0604020202020204" pitchFamily="34" charset="0"/>
                        </a:rPr>
                        <a:t>50.0</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mn-MN" sz="2000" b="0" i="0" u="none" strike="noStrike" dirty="0" smtClean="0">
                          <a:solidFill>
                            <a:srgbClr val="003399"/>
                          </a:solidFill>
                          <a:effectLst/>
                          <a:latin typeface="Arial" panose="020B0604020202020204" pitchFamily="34" charset="0"/>
                        </a:rPr>
                        <a:t>60.4</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r>
              <a:tr h="304800">
                <a:tc>
                  <a:txBody>
                    <a:bodyPr/>
                    <a:lstStyle/>
                    <a:p>
                      <a:pPr lvl="1" algn="l" fontAlgn="b"/>
                      <a:r>
                        <a:rPr lang="mn-MN" sz="1800" b="0" i="0" u="none" strike="noStrike" dirty="0" smtClean="0">
                          <a:solidFill>
                            <a:srgbClr val="003399"/>
                          </a:solidFill>
                          <a:effectLst/>
                          <a:latin typeface="Arial" panose="020B0604020202020204" pitchFamily="34" charset="0"/>
                        </a:rPr>
                        <a:t>Олгосон зээл </a:t>
                      </a:r>
                      <a:r>
                        <a:rPr lang="mn-MN" sz="1400" b="0" i="0" u="none" strike="noStrike" dirty="0" smtClean="0">
                          <a:solidFill>
                            <a:srgbClr val="003399"/>
                          </a:solidFill>
                          <a:effectLst/>
                          <a:latin typeface="Arial" panose="020B0604020202020204" pitchFamily="34" charset="0"/>
                        </a:rPr>
                        <a:t>/тэрбум.төг/</a:t>
                      </a:r>
                      <a:endParaRPr lang="mn-MN" sz="14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mn-MN" sz="2000" b="0" i="0" u="none" strike="noStrike" dirty="0" smtClean="0">
                          <a:solidFill>
                            <a:srgbClr val="003399"/>
                          </a:solidFill>
                          <a:effectLst/>
                          <a:latin typeface="Arial" panose="020B0604020202020204" pitchFamily="34" charset="0"/>
                        </a:rPr>
                        <a:t>26.3</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mn-MN" sz="2000" b="0" i="0" u="none" strike="noStrike" dirty="0" smtClean="0">
                          <a:solidFill>
                            <a:srgbClr val="003399"/>
                          </a:solidFill>
                          <a:effectLst/>
                          <a:latin typeface="Arial" panose="020B0604020202020204" pitchFamily="34" charset="0"/>
                        </a:rPr>
                        <a:t>29.2</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mn-MN" sz="2000" b="0" i="0" u="none" strike="noStrike" dirty="0" smtClean="0">
                          <a:solidFill>
                            <a:srgbClr val="003399"/>
                          </a:solidFill>
                          <a:effectLst/>
                          <a:latin typeface="Arial" panose="020B0604020202020204" pitchFamily="34" charset="0"/>
                        </a:rPr>
                        <a:t>30.9</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r>
            </a:tbl>
          </a:graphicData>
        </a:graphic>
      </p:graphicFrame>
      <p:sp>
        <p:nvSpPr>
          <p:cNvPr id="10" name="Rectangle 9"/>
          <p:cNvSpPr/>
          <p:nvPr/>
        </p:nvSpPr>
        <p:spPr>
          <a:xfrm>
            <a:off x="2514600" y="3657600"/>
            <a:ext cx="7429500" cy="307975"/>
          </a:xfrm>
          <a:prstGeom prst="rect">
            <a:avLst/>
          </a:prstGeom>
        </p:spPr>
        <p:txBody>
          <a:bodyPr>
            <a:spAutoFit/>
          </a:bodyPr>
          <a:lstStyle/>
          <a:p>
            <a:pPr algn="ctr" fontAlgn="b">
              <a:defRPr/>
            </a:pPr>
            <a:r>
              <a:rPr lang="mn-MN" altLang="en-US" sz="1400" b="1" dirty="0" smtClean="0">
                <a:solidFill>
                  <a:schemeClr val="tx1">
                    <a:lumMod val="95000"/>
                    <a:lumOff val="5000"/>
                  </a:schemeClr>
                </a:solidFill>
                <a:latin typeface="Arial" panose="020B0604020202020204" pitchFamily="34" charset="0"/>
                <a:cs typeface="Arial" panose="020B0604020202020204" pitchFamily="34" charset="0"/>
              </a:rPr>
              <a:t>АЙМГИЙН ТАТВАРЫН ХЭЛТСИЙН МЭДЭЭ </a:t>
            </a:r>
            <a:r>
              <a:rPr lang="mn-MN" altLang="en-US" sz="1400" dirty="0" smtClean="0">
                <a:solidFill>
                  <a:schemeClr val="tx1">
                    <a:lumMod val="95000"/>
                    <a:lumOff val="5000"/>
                  </a:schemeClr>
                </a:solidFill>
                <a:latin typeface="Arial" panose="020B0604020202020204" pitchFamily="34" charset="0"/>
                <a:cs typeface="Arial" panose="020B0604020202020204" pitchFamily="34" charset="0"/>
              </a:rPr>
              <a:t>жил бүрийн эхний </a:t>
            </a:r>
            <a:r>
              <a:rPr lang="en-US" altLang="en-US" sz="1400" dirty="0" smtClean="0">
                <a:solidFill>
                  <a:schemeClr val="tx1">
                    <a:lumMod val="95000"/>
                    <a:lumOff val="5000"/>
                  </a:schemeClr>
                </a:solidFill>
                <a:latin typeface="Arial" panose="020B0604020202020204" pitchFamily="34" charset="0"/>
                <a:cs typeface="Arial" panose="020B0604020202020204" pitchFamily="34" charset="0"/>
              </a:rPr>
              <a:t>I </a:t>
            </a:r>
            <a:r>
              <a:rPr lang="mn-MN" altLang="en-US" sz="1400" dirty="0" smtClean="0">
                <a:solidFill>
                  <a:schemeClr val="tx1">
                    <a:lumMod val="95000"/>
                    <a:lumOff val="5000"/>
                  </a:schemeClr>
                </a:solidFill>
                <a:latin typeface="Arial" panose="020B0604020202020204" pitchFamily="34" charset="0"/>
                <a:cs typeface="Arial" panose="020B0604020202020204" pitchFamily="34" charset="0"/>
              </a:rPr>
              <a:t>улиралд</a:t>
            </a:r>
            <a:endParaRPr lang="mn-MN" altLang="en-US" sz="1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2" name="Rounded Rectangle 11"/>
          <p:cNvSpPr/>
          <p:nvPr/>
        </p:nvSpPr>
        <p:spPr>
          <a:xfrm>
            <a:off x="6251575" y="1739900"/>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7516812" y="1736725"/>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8801100" y="1736725"/>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3"/>
          <p:cNvSpPr>
            <a:spLocks noChangeArrowheads="1"/>
          </p:cNvSpPr>
          <p:nvPr/>
        </p:nvSpPr>
        <p:spPr bwMode="auto">
          <a:xfrm>
            <a:off x="6265862" y="1717675"/>
            <a:ext cx="1011238"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201</a:t>
            </a:r>
            <a:r>
              <a:rPr lang="mn-MN" altLang="en-US" sz="1600" b="1" dirty="0" smtClean="0">
                <a:solidFill>
                  <a:schemeClr val="bg1"/>
                </a:solidFill>
                <a:latin typeface="Arial" charset="0"/>
              </a:rPr>
              <a:t>5 </a:t>
            </a:r>
            <a:r>
              <a:rPr lang="en-US" altLang="en-US" sz="1600" b="1" dirty="0" smtClean="0">
                <a:solidFill>
                  <a:schemeClr val="bg1"/>
                </a:solidFill>
                <a:latin typeface="Arial" charset="0"/>
              </a:rPr>
              <a:t>III</a:t>
            </a:r>
            <a:endParaRPr lang="mn-MN" altLang="en-US" sz="1600" b="1" dirty="0">
              <a:solidFill>
                <a:schemeClr val="bg1"/>
              </a:solidFill>
              <a:latin typeface="Arial" charset="0"/>
            </a:endParaRPr>
          </a:p>
        </p:txBody>
      </p:sp>
      <p:sp>
        <p:nvSpPr>
          <p:cNvPr id="17" name="Rectangle 13"/>
          <p:cNvSpPr>
            <a:spLocks noChangeArrowheads="1"/>
          </p:cNvSpPr>
          <p:nvPr/>
        </p:nvSpPr>
        <p:spPr bwMode="auto">
          <a:xfrm>
            <a:off x="7527925" y="1717675"/>
            <a:ext cx="1017587"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201</a:t>
            </a:r>
            <a:r>
              <a:rPr lang="mn-MN" altLang="en-US" sz="1600" b="1" dirty="0" smtClean="0">
                <a:solidFill>
                  <a:schemeClr val="bg1"/>
                </a:solidFill>
                <a:latin typeface="Arial" charset="0"/>
              </a:rPr>
              <a:t>6 </a:t>
            </a:r>
            <a:r>
              <a:rPr lang="en-US" altLang="en-US" sz="1600" b="1" dirty="0" smtClean="0">
                <a:solidFill>
                  <a:schemeClr val="bg1"/>
                </a:solidFill>
                <a:latin typeface="Arial" charset="0"/>
              </a:rPr>
              <a:t>III</a:t>
            </a:r>
            <a:endParaRPr lang="mn-MN" altLang="en-US" sz="1600" b="1" dirty="0">
              <a:solidFill>
                <a:schemeClr val="bg1"/>
              </a:solidFill>
              <a:latin typeface="Arial" charset="0"/>
            </a:endParaRPr>
          </a:p>
        </p:txBody>
      </p:sp>
      <p:sp>
        <p:nvSpPr>
          <p:cNvPr id="18" name="Rectangle 13"/>
          <p:cNvSpPr>
            <a:spLocks noChangeArrowheads="1"/>
          </p:cNvSpPr>
          <p:nvPr/>
        </p:nvSpPr>
        <p:spPr bwMode="auto">
          <a:xfrm>
            <a:off x="8839200" y="1719262"/>
            <a:ext cx="1041400"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201</a:t>
            </a:r>
            <a:r>
              <a:rPr lang="mn-MN" altLang="en-US" sz="1600" b="1" dirty="0" smtClean="0">
                <a:solidFill>
                  <a:schemeClr val="bg1"/>
                </a:solidFill>
                <a:latin typeface="Arial" charset="0"/>
              </a:rPr>
              <a:t>7 </a:t>
            </a:r>
            <a:r>
              <a:rPr lang="en-US" altLang="en-US" sz="1600" b="1" dirty="0" smtClean="0">
                <a:solidFill>
                  <a:schemeClr val="bg1"/>
                </a:solidFill>
                <a:latin typeface="Arial" charset="0"/>
              </a:rPr>
              <a:t>III</a:t>
            </a:r>
            <a:endParaRPr lang="mn-MN" altLang="en-US" sz="1600" b="1" dirty="0">
              <a:solidFill>
                <a:schemeClr val="bg1"/>
              </a:solidFill>
              <a:latin typeface="Arial" charset="0"/>
            </a:endParaRPr>
          </a:p>
        </p:txBody>
      </p:sp>
      <p:graphicFrame>
        <p:nvGraphicFramePr>
          <p:cNvPr id="19" name="Chart 18"/>
          <p:cNvGraphicFramePr/>
          <p:nvPr/>
        </p:nvGraphicFramePr>
        <p:xfrm>
          <a:off x="1752600" y="4038600"/>
          <a:ext cx="9448800" cy="198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Хэрэглээний үнийн индекс</a:t>
            </a:r>
            <a:endParaRPr lang="mn-MN" sz="2400" b="1" dirty="0">
              <a:solidFill>
                <a:schemeClr val="bg1"/>
              </a:solidFill>
              <a:latin typeface="Arial" pitchFamily="34" charset="0"/>
              <a:cs typeface="Arial" pitchFamily="34" charset="0"/>
            </a:endParaRPr>
          </a:p>
        </p:txBody>
      </p:sp>
      <p:sp>
        <p:nvSpPr>
          <p:cNvPr id="22" name="Rectangle 21"/>
          <p:cNvSpPr/>
          <p:nvPr/>
        </p:nvSpPr>
        <p:spPr>
          <a:xfrm>
            <a:off x="5029200" y="1219200"/>
            <a:ext cx="7924800" cy="276999"/>
          </a:xfrm>
          <a:prstGeom prst="rect">
            <a:avLst/>
          </a:prstGeom>
        </p:spPr>
        <p:txBody>
          <a:bodyPr wrap="square">
            <a:spAutoFit/>
          </a:bodyPr>
          <a:lstStyle/>
          <a:p>
            <a:r>
              <a:rPr lang="mn-MN" sz="1200" b="1" dirty="0" smtClean="0">
                <a:latin typeface="Arial" pitchFamily="34" charset="0"/>
                <a:cs typeface="Arial" pitchFamily="34" charset="0"/>
              </a:rPr>
              <a:t>ХЭРЭГЛЭЭНИЙ БАРАА, ҮЙЛЧИЛГЭЭНИЙ ҮНИЙН ИНДЕКС</a:t>
            </a:r>
            <a:endParaRPr lang="en-US" sz="1200" dirty="0">
              <a:latin typeface="Arial" pitchFamily="34" charset="0"/>
              <a:cs typeface="Arial" pitchFamily="34" charset="0"/>
            </a:endParaRPr>
          </a:p>
        </p:txBody>
      </p:sp>
      <p:cxnSp>
        <p:nvCxnSpPr>
          <p:cNvPr id="9" name="Straight Connector 8"/>
          <p:cNvCxnSpPr/>
          <p:nvPr/>
        </p:nvCxnSpPr>
        <p:spPr>
          <a:xfrm>
            <a:off x="4882464" y="990600"/>
            <a:ext cx="70536" cy="457200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5334000" y="1981200"/>
          <a:ext cx="6178575" cy="3657607"/>
        </p:xfrm>
        <a:graphic>
          <a:graphicData uri="http://schemas.openxmlformats.org/drawingml/2006/table">
            <a:tbl>
              <a:tblPr/>
              <a:tblGrid>
                <a:gridCol w="88900"/>
                <a:gridCol w="4731478"/>
                <a:gridCol w="469657"/>
                <a:gridCol w="469657"/>
                <a:gridCol w="418883"/>
              </a:tblGrid>
              <a:tr h="242888">
                <a:tc rowSpan="2" gridSpan="2">
                  <a:txBody>
                    <a:bodyPr/>
                    <a:lstStyle/>
                    <a:p>
                      <a:pPr algn="ctr" fontAlgn="ctr"/>
                      <a:r>
                        <a:rPr lang="mn-MN" sz="1000" b="0" i="0" u="none" strike="noStrike" dirty="0">
                          <a:latin typeface="Arial"/>
                        </a:rPr>
                        <a:t>Бүлэг , дэд бүлгээр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rowSpan="2" hMerge="1">
                  <a:txBody>
                    <a:bodyPr/>
                    <a:lstStyle/>
                    <a:p>
                      <a:endParaRPr lang="en-US"/>
                    </a:p>
                  </a:txBody>
                  <a:tcPr/>
                </a:tc>
                <a:tc>
                  <a:txBody>
                    <a:bodyPr/>
                    <a:lstStyle/>
                    <a:p>
                      <a:pPr algn="r" fontAlgn="b"/>
                      <a:r>
                        <a:rPr lang="en-US" sz="900" b="0" i="0" u="none" strike="noStrike" dirty="0">
                          <a:latin typeface="Arial Mon"/>
                        </a:rPr>
                        <a:t>2017-III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2">
                        <a:lumMod val="40000"/>
                        <a:lumOff val="60000"/>
                      </a:schemeClr>
                    </a:solidFill>
                  </a:tcPr>
                </a:tc>
                <a:tc>
                  <a:txBody>
                    <a:bodyPr/>
                    <a:lstStyle/>
                    <a:p>
                      <a:pPr algn="r" fontAlgn="b"/>
                      <a:r>
                        <a:rPr lang="en-US" sz="900" b="0" i="0" u="none" strike="noStrike" dirty="0">
                          <a:latin typeface="Arial Mon"/>
                        </a:rPr>
                        <a:t>2017-III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2">
                        <a:lumMod val="40000"/>
                        <a:lumOff val="60000"/>
                      </a:schemeClr>
                    </a:solidFill>
                  </a:tcPr>
                </a:tc>
                <a:tc>
                  <a:txBody>
                    <a:bodyPr/>
                    <a:lstStyle/>
                    <a:p>
                      <a:pPr algn="r" fontAlgn="b"/>
                      <a:r>
                        <a:rPr lang="en-US" sz="900" b="0" i="0" u="none" strike="noStrike" dirty="0">
                          <a:latin typeface="Arial Mon"/>
                        </a:rPr>
                        <a:t>2017-III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2">
                        <a:lumMod val="40000"/>
                        <a:lumOff val="60000"/>
                      </a:schemeClr>
                    </a:solidFill>
                  </a:tcPr>
                </a:tc>
              </a:tr>
              <a:tr h="242888">
                <a:tc gridSpan="2" vMerge="1">
                  <a:txBody>
                    <a:bodyPr/>
                    <a:lstStyle/>
                    <a:p>
                      <a:endParaRPr lang="en-US"/>
                    </a:p>
                  </a:txBody>
                  <a:tcPr/>
                </a:tc>
                <a:tc hMerge="1" vMerge="1">
                  <a:txBody>
                    <a:bodyPr/>
                    <a:lstStyle/>
                    <a:p>
                      <a:endParaRPr lang="en-US"/>
                    </a:p>
                  </a:txBody>
                  <a:tcPr/>
                </a:tc>
                <a:tc>
                  <a:txBody>
                    <a:bodyPr/>
                    <a:lstStyle/>
                    <a:p>
                      <a:pPr algn="r" fontAlgn="b"/>
                      <a:r>
                        <a:rPr lang="en-US" sz="900" b="0" i="0" u="none" strike="noStrike">
                          <a:latin typeface="Arial Mon"/>
                        </a:rPr>
                        <a:t>2016-III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b"/>
                      <a:r>
                        <a:rPr lang="en-US" sz="900" b="0" i="0" u="none" strike="noStrike">
                          <a:latin typeface="Arial Mon"/>
                        </a:rPr>
                        <a:t>2016-XII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b"/>
                      <a:r>
                        <a:rPr lang="en-US" sz="900" b="0" i="0" u="none" strike="noStrike" dirty="0">
                          <a:latin typeface="Arial Mon"/>
                        </a:rPr>
                        <a:t>2017-II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2">
                        <a:lumMod val="40000"/>
                        <a:lumOff val="60000"/>
                      </a:schemeClr>
                    </a:solidFill>
                  </a:tcPr>
                </a:tc>
              </a:tr>
              <a:tr h="242888">
                <a:tc gridSpan="2">
                  <a:txBody>
                    <a:bodyPr/>
                    <a:lstStyle/>
                    <a:p>
                      <a:pPr algn="l" fontAlgn="b"/>
                      <a:r>
                        <a:rPr lang="en-US" sz="1000" b="1" i="0" u="none" strike="noStrike" dirty="0" err="1" smtClean="0">
                          <a:solidFill>
                            <a:srgbClr val="000000"/>
                          </a:solidFill>
                          <a:latin typeface="Arial"/>
                        </a:rPr>
                        <a:t>Åð</a:t>
                      </a:r>
                      <a:r>
                        <a:rPr lang="mn-MN" sz="1000" b="1" i="0" u="none" strike="noStrike" dirty="0" smtClean="0">
                          <a:solidFill>
                            <a:srgbClr val="000000"/>
                          </a:solidFill>
                          <a:latin typeface="Arial"/>
                        </a:rPr>
                        <a:t>ө</a:t>
                      </a:r>
                      <a:r>
                        <a:rPr lang="en-US" sz="1000" b="1" i="0" u="none" strike="noStrike" dirty="0" err="1" smtClean="0">
                          <a:solidFill>
                            <a:srgbClr val="000000"/>
                          </a:solidFill>
                          <a:latin typeface="Arial"/>
                        </a:rPr>
                        <a:t>íõèé</a:t>
                      </a:r>
                      <a:r>
                        <a:rPr lang="en-US" sz="1000" b="1" i="0" u="none" strike="noStrike" dirty="0" smtClean="0">
                          <a:solidFill>
                            <a:srgbClr val="000000"/>
                          </a:solidFill>
                          <a:latin typeface="Arial"/>
                        </a:rPr>
                        <a:t> </a:t>
                      </a:r>
                      <a:r>
                        <a:rPr lang="en-US" sz="1000" b="1" i="0" u="none" strike="noStrike" dirty="0" err="1" smtClean="0">
                          <a:solidFill>
                            <a:srgbClr val="000000"/>
                          </a:solidFill>
                          <a:latin typeface="Arial"/>
                        </a:rPr>
                        <a:t>èíäåêñ</a:t>
                      </a:r>
                      <a:endParaRPr lang="en-US" sz="1000" b="1"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hMerge="1">
                  <a:txBody>
                    <a:bodyPr/>
                    <a:lstStyle/>
                    <a:p>
                      <a:endParaRPr lang="en-US"/>
                    </a:p>
                  </a:txBody>
                  <a:tcPr/>
                </a:tc>
                <a:tc>
                  <a:txBody>
                    <a:bodyPr/>
                    <a:lstStyle/>
                    <a:p>
                      <a:pPr algn="ctr" fontAlgn="b"/>
                      <a:r>
                        <a:rPr lang="en-US" sz="1000" b="1" i="0" u="none" strike="noStrike" dirty="0">
                          <a:solidFill>
                            <a:srgbClr val="000000"/>
                          </a:solidFill>
                          <a:latin typeface="Arial Mon"/>
                        </a:rPr>
                        <a:t> 99.7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fontAlgn="b"/>
                      <a:r>
                        <a:rPr lang="en-US" sz="1000" b="1" i="0" u="none" strike="noStrike">
                          <a:solidFill>
                            <a:srgbClr val="000000"/>
                          </a:solidFill>
                          <a:latin typeface="Arial Mon"/>
                        </a:rPr>
                        <a:t> 101.3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fontAlgn="b"/>
                      <a:r>
                        <a:rPr lang="en-US" sz="1000" b="1" i="0" u="none" strike="noStrike">
                          <a:solidFill>
                            <a:srgbClr val="000000"/>
                          </a:solidFill>
                          <a:latin typeface="Arial Mon"/>
                        </a:rPr>
                        <a:t> 100.9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r>
              <a:tr h="242888">
                <a:tc>
                  <a:txBody>
                    <a:bodyPr/>
                    <a:lstStyle/>
                    <a:p>
                      <a:pPr algn="l" fontAlgn="b"/>
                      <a:r>
                        <a:rPr lang="en-US" sz="1000" b="1" i="0" u="none" strike="noStrike">
                          <a:latin typeface="Arial"/>
                        </a:rPr>
                        <a:t> </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000" b="1" i="0" u="none" strike="noStrike" dirty="0" smtClean="0">
                          <a:latin typeface="Arial"/>
                        </a:rPr>
                        <a:t>  </a:t>
                      </a:r>
                      <a:r>
                        <a:rPr lang="en-US" sz="1000" b="1" i="0" u="none" strike="noStrike" dirty="0" err="1" smtClean="0">
                          <a:latin typeface="Arial"/>
                        </a:rPr>
                        <a:t>Õyíñíèé</a:t>
                      </a:r>
                      <a:r>
                        <a:rPr lang="en-US" sz="1000" b="1" i="0" u="none" strike="noStrike" dirty="0" smtClean="0">
                          <a:latin typeface="Arial"/>
                        </a:rPr>
                        <a:t> </a:t>
                      </a:r>
                      <a:r>
                        <a:rPr lang="en-US" sz="1000" b="1" i="0" u="none" strike="noStrike" dirty="0" err="1" smtClean="0">
                          <a:latin typeface="Arial"/>
                        </a:rPr>
                        <a:t>áàðàà</a:t>
                      </a:r>
                      <a:r>
                        <a:rPr lang="en-US" sz="1000" b="1" i="0" u="none" strike="noStrike" dirty="0" smtClean="0">
                          <a:latin typeface="Arial"/>
                        </a:rPr>
                        <a:t>, </a:t>
                      </a:r>
                      <a:r>
                        <a:rPr lang="en-US" sz="1000" b="1" i="0" u="none" strike="noStrike" dirty="0" err="1" smtClean="0">
                          <a:latin typeface="Arial"/>
                        </a:rPr>
                        <a:t>ñîãòóóðóóëàõ</a:t>
                      </a:r>
                      <a:r>
                        <a:rPr lang="en-US" sz="1000" b="1" i="0" u="none" strike="noStrike" dirty="0" smtClean="0">
                          <a:latin typeface="Arial"/>
                        </a:rPr>
                        <a:t> </a:t>
                      </a:r>
                      <a:r>
                        <a:rPr lang="en-US" sz="1000" b="1" i="0" u="none" strike="noStrike" dirty="0" err="1" smtClean="0">
                          <a:latin typeface="Arial"/>
                        </a:rPr>
                        <a:t>áóñ</a:t>
                      </a:r>
                      <a:r>
                        <a:rPr lang="en-US" sz="1000" b="1" i="0" u="none" strike="noStrike" dirty="0" smtClean="0">
                          <a:latin typeface="Arial"/>
                        </a:rPr>
                        <a:t> </a:t>
                      </a:r>
                      <a:r>
                        <a:rPr lang="en-US" sz="1000" b="1" i="0" u="none" strike="noStrike" dirty="0" err="1" smtClean="0">
                          <a:latin typeface="Arial"/>
                        </a:rPr>
                        <a:t>óíäàà</a:t>
                      </a:r>
                      <a:endParaRPr lang="en-US" sz="1000" b="1" i="0" u="none" strike="noStrike" dirty="0">
                        <a:latin typeface="Arial"/>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dirty="0">
                          <a:latin typeface="Arial Mon"/>
                        </a:rPr>
                        <a:t> 94.8</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dirty="0">
                          <a:latin typeface="Arial Mon"/>
                        </a:rPr>
                        <a:t> 101.7</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a:latin typeface="Arial Mon"/>
                        </a:rPr>
                        <a:t> 101.8</a:t>
                      </a:r>
                    </a:p>
                  </a:txBody>
                  <a:tcPr marL="9525" marR="9525" marT="9525" marB="0" anchor="b">
                    <a:lnL>
                      <a:noFill/>
                    </a:lnL>
                    <a:lnR>
                      <a:noFill/>
                    </a:lnR>
                    <a:lnT>
                      <a:noFill/>
                    </a:lnT>
                    <a:lnB>
                      <a:noFill/>
                    </a:lnB>
                    <a:solidFill>
                      <a:schemeClr val="accent1">
                        <a:lumMod val="20000"/>
                        <a:lumOff val="80000"/>
                      </a:schemeClr>
                    </a:solidFill>
                  </a:tcPr>
                </a:tc>
              </a:tr>
              <a:tr h="257175">
                <a:tc gridSpan="2">
                  <a:txBody>
                    <a:bodyPr/>
                    <a:lstStyle/>
                    <a:p>
                      <a:pPr algn="l" fontAlgn="b"/>
                      <a:r>
                        <a:rPr lang="en-US" sz="1000" b="1" i="0" u="none" strike="noStrike" dirty="0" smtClean="0">
                          <a:latin typeface="Arial"/>
                        </a:rPr>
                        <a:t> </a:t>
                      </a:r>
                      <a:r>
                        <a:rPr lang="mn-MN" sz="1000" b="1" i="0" u="none" strike="noStrike" dirty="0" smtClean="0">
                          <a:latin typeface="Arial"/>
                        </a:rPr>
                        <a:t>   </a:t>
                      </a:r>
                      <a:r>
                        <a:rPr lang="en-US" sz="1000" b="1" i="0" u="none" strike="noStrike" dirty="0" err="1" smtClean="0">
                          <a:latin typeface="Arial"/>
                        </a:rPr>
                        <a:t>Ñîãòóóðóóëàõ</a:t>
                      </a:r>
                      <a:r>
                        <a:rPr lang="en-US" sz="1000" b="1" i="0" u="none" strike="noStrike" dirty="0" smtClean="0">
                          <a:latin typeface="Arial"/>
                        </a:rPr>
                        <a:t> </a:t>
                      </a:r>
                      <a:r>
                        <a:rPr lang="en-US" sz="1000" b="1" i="0" u="none" strike="noStrike" dirty="0" err="1" smtClean="0">
                          <a:latin typeface="Arial"/>
                        </a:rPr>
                        <a:t>óíäàà</a:t>
                      </a:r>
                      <a:r>
                        <a:rPr lang="en-US" sz="1000" b="1" i="0" u="none" strike="noStrike" dirty="0" smtClean="0">
                          <a:latin typeface="Arial"/>
                        </a:rPr>
                        <a:t>, </a:t>
                      </a:r>
                      <a:r>
                        <a:rPr lang="en-US" sz="1000" b="1" i="0" u="none" strike="noStrike" dirty="0" err="1" smtClean="0">
                          <a:latin typeface="Arial"/>
                        </a:rPr>
                        <a:t>òàìõè</a:t>
                      </a:r>
                      <a:r>
                        <a:rPr lang="en-US" sz="1000" b="1" i="0" u="none" strike="noStrike" dirty="0" smtClean="0">
                          <a:latin typeface="Arial"/>
                        </a:rPr>
                        <a:t>, </a:t>
                      </a:r>
                      <a:r>
                        <a:rPr lang="en-US" sz="1000" b="1" i="0" u="none" strike="noStrike" dirty="0" err="1" smtClean="0">
                          <a:latin typeface="Arial"/>
                        </a:rPr>
                        <a:t>ìàíñóóðóóëàõ</a:t>
                      </a:r>
                      <a:r>
                        <a:rPr lang="en-US" sz="1000" b="1" i="0" u="none" strike="noStrike" dirty="0" smtClean="0">
                          <a:latin typeface="Arial"/>
                        </a:rPr>
                        <a:t> </a:t>
                      </a:r>
                      <a:r>
                        <a:rPr lang="en-US" sz="1000" b="1" i="0" u="none" strike="noStrike" dirty="0" err="1" smtClean="0">
                          <a:latin typeface="Arial"/>
                        </a:rPr>
                        <a:t>áîäèñ</a:t>
                      </a:r>
                      <a:endParaRPr lang="en-US" sz="1000" b="1" i="0" u="none" strike="noStrike" dirty="0">
                        <a:latin typeface="Arial"/>
                      </a:endParaRPr>
                    </a:p>
                  </a:txBody>
                  <a:tcPr marL="9525" marR="9525" marT="9525"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ctr" fontAlgn="b"/>
                      <a:r>
                        <a:rPr lang="en-US" sz="1000" b="1" i="0" u="none" strike="noStrike" dirty="0">
                          <a:solidFill>
                            <a:srgbClr val="000000"/>
                          </a:solidFill>
                          <a:latin typeface="Arial Mon"/>
                        </a:rPr>
                        <a:t> 105.2</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dirty="0">
                          <a:solidFill>
                            <a:srgbClr val="000000"/>
                          </a:solidFill>
                          <a:latin typeface="Arial Mon"/>
                        </a:rPr>
                        <a:t> 105.3</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dirty="0">
                          <a:solidFill>
                            <a:srgbClr val="000000"/>
                          </a:solidFill>
                          <a:latin typeface="Arial Mon"/>
                        </a:rPr>
                        <a:t> 105.3</a:t>
                      </a:r>
                    </a:p>
                  </a:txBody>
                  <a:tcPr marL="9525" marR="9525" marT="9525" marB="0" anchor="b">
                    <a:lnL>
                      <a:noFill/>
                    </a:lnL>
                    <a:lnR>
                      <a:noFill/>
                    </a:lnR>
                    <a:lnT>
                      <a:noFill/>
                    </a:lnT>
                    <a:lnB>
                      <a:noFill/>
                    </a:lnB>
                    <a:solidFill>
                      <a:schemeClr val="accent1">
                        <a:lumMod val="20000"/>
                        <a:lumOff val="80000"/>
                      </a:schemeClr>
                    </a:solidFill>
                  </a:tcPr>
                </a:tc>
              </a:tr>
              <a:tr h="242888">
                <a:tc gridSpan="2">
                  <a:txBody>
                    <a:bodyPr/>
                    <a:lstStyle/>
                    <a:p>
                      <a:pPr algn="l" fontAlgn="b"/>
                      <a:r>
                        <a:rPr lang="en-US" sz="1000" b="1" i="0" u="none" strike="noStrike" dirty="0" smtClean="0">
                          <a:latin typeface="Arial"/>
                        </a:rPr>
                        <a:t>    </a:t>
                      </a:r>
                      <a:r>
                        <a:rPr lang="en-US" sz="1000" b="1" i="0" u="none" strike="noStrike" dirty="0" err="1" smtClean="0">
                          <a:latin typeface="Arial"/>
                        </a:rPr>
                        <a:t>Õóâöàñ</a:t>
                      </a:r>
                      <a:r>
                        <a:rPr lang="en-US" sz="1000" b="1" i="0" u="none" strike="noStrike" dirty="0" smtClean="0">
                          <a:latin typeface="Arial"/>
                        </a:rPr>
                        <a:t>, á</a:t>
                      </a:r>
                      <a:r>
                        <a:rPr lang="mn-MN" sz="1000" b="1" i="0" u="none" strike="noStrike" dirty="0" smtClean="0">
                          <a:latin typeface="Arial"/>
                        </a:rPr>
                        <a:t>ө</a:t>
                      </a:r>
                      <a:r>
                        <a:rPr lang="en-US" sz="1000" b="1" i="0" u="none" strike="noStrike" dirty="0" smtClean="0">
                          <a:latin typeface="Arial"/>
                        </a:rPr>
                        <a:t>ñ </a:t>
                      </a:r>
                      <a:r>
                        <a:rPr lang="en-US" sz="1000" b="1" i="0" u="none" strike="noStrike" dirty="0" err="1" smtClean="0">
                          <a:latin typeface="Arial"/>
                        </a:rPr>
                        <a:t>áàðàà</a:t>
                      </a:r>
                      <a:r>
                        <a:rPr lang="en-US" sz="1000" b="1" i="0" u="none" strike="noStrike" dirty="0" smtClean="0">
                          <a:latin typeface="Arial"/>
                        </a:rPr>
                        <a:t>, </a:t>
                      </a:r>
                      <a:r>
                        <a:rPr lang="en-US" sz="1000" b="1" i="0" u="none" strike="noStrike" dirty="0" err="1" smtClean="0">
                          <a:latin typeface="Arial"/>
                        </a:rPr>
                        <a:t>ãóòàë</a:t>
                      </a:r>
                      <a:endParaRPr lang="en-US" sz="1000" b="1" i="0" u="none" strike="noStrike" dirty="0">
                        <a:latin typeface="Arial"/>
                      </a:endParaRPr>
                    </a:p>
                  </a:txBody>
                  <a:tcPr marL="9525" marR="9525" marT="9525"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ctr" fontAlgn="b"/>
                      <a:r>
                        <a:rPr lang="en-US" sz="1000" b="1" i="0" u="none" strike="noStrike">
                          <a:solidFill>
                            <a:srgbClr val="000000"/>
                          </a:solidFill>
                          <a:latin typeface="Arial Mon"/>
                        </a:rPr>
                        <a:t> 101.7</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dirty="0">
                          <a:solidFill>
                            <a:srgbClr val="000000"/>
                          </a:solidFill>
                          <a:latin typeface="Arial Mon"/>
                        </a:rPr>
                        <a:t> 101.0</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dirty="0">
                          <a:solidFill>
                            <a:srgbClr val="000000"/>
                          </a:solidFill>
                          <a:latin typeface="Arial Mon"/>
                        </a:rPr>
                        <a:t> 100.6</a:t>
                      </a:r>
                    </a:p>
                  </a:txBody>
                  <a:tcPr marL="9525" marR="9525" marT="9525" marB="0" anchor="b">
                    <a:lnL>
                      <a:noFill/>
                    </a:lnL>
                    <a:lnR>
                      <a:noFill/>
                    </a:lnR>
                    <a:lnT>
                      <a:noFill/>
                    </a:lnT>
                    <a:lnB>
                      <a:noFill/>
                    </a:lnB>
                    <a:solidFill>
                      <a:schemeClr val="accent1">
                        <a:lumMod val="20000"/>
                        <a:lumOff val="80000"/>
                      </a:schemeClr>
                    </a:solidFill>
                  </a:tcPr>
                </a:tc>
              </a:tr>
              <a:tr h="242888">
                <a:tc gridSpan="2">
                  <a:txBody>
                    <a:bodyPr/>
                    <a:lstStyle/>
                    <a:p>
                      <a:pPr algn="l" fontAlgn="b"/>
                      <a:r>
                        <a:rPr lang="en-US" sz="1000" b="1" i="0" u="none" strike="noStrike" dirty="0" smtClean="0">
                          <a:latin typeface="Arial"/>
                        </a:rPr>
                        <a:t>   </a:t>
                      </a:r>
                      <a:r>
                        <a:rPr lang="mn-MN" sz="1000" b="1" i="0" u="none" strike="noStrike" dirty="0" smtClean="0">
                          <a:latin typeface="Arial"/>
                        </a:rPr>
                        <a:t> </a:t>
                      </a:r>
                      <a:r>
                        <a:rPr lang="en-US" sz="1000" b="1" i="0" u="none" strike="noStrike" dirty="0" err="1" smtClean="0">
                          <a:latin typeface="Arial"/>
                        </a:rPr>
                        <a:t>Îðîí</a:t>
                      </a:r>
                      <a:r>
                        <a:rPr lang="en-US" sz="1000" b="1" i="0" u="none" strike="noStrike" dirty="0" smtClean="0">
                          <a:latin typeface="Arial"/>
                        </a:rPr>
                        <a:t> </a:t>
                      </a:r>
                      <a:r>
                        <a:rPr lang="en-US" sz="1000" b="1" i="0" u="none" strike="noStrike" dirty="0" err="1" smtClean="0">
                          <a:latin typeface="Arial"/>
                        </a:rPr>
                        <a:t>ñóóö</a:t>
                      </a:r>
                      <a:r>
                        <a:rPr lang="en-US" sz="1000" b="1" i="0" u="none" strike="noStrike" dirty="0" smtClean="0">
                          <a:latin typeface="Arial"/>
                        </a:rPr>
                        <a:t>, </a:t>
                      </a:r>
                      <a:r>
                        <a:rPr lang="en-US" sz="1000" b="1" i="0" u="none" strike="noStrike" dirty="0" err="1" smtClean="0">
                          <a:latin typeface="Arial"/>
                        </a:rPr>
                        <a:t>óñ</a:t>
                      </a:r>
                      <a:r>
                        <a:rPr lang="en-US" sz="1000" b="1" i="0" u="none" strike="noStrike" dirty="0" smtClean="0">
                          <a:latin typeface="Arial"/>
                        </a:rPr>
                        <a:t>, </a:t>
                      </a:r>
                      <a:r>
                        <a:rPr lang="en-US" sz="1000" b="1" i="0" u="none" strike="noStrike" dirty="0" err="1" smtClean="0">
                          <a:latin typeface="Arial"/>
                        </a:rPr>
                        <a:t>öàõèëãààí</a:t>
                      </a:r>
                      <a:r>
                        <a:rPr lang="en-US" sz="1000" b="1" i="0" u="none" strike="noStrike" dirty="0" smtClean="0">
                          <a:latin typeface="Arial"/>
                        </a:rPr>
                        <a:t>, </a:t>
                      </a:r>
                      <a:r>
                        <a:rPr lang="en-US" sz="1000" b="1" i="0" u="none" strike="noStrike" dirty="0" err="1" smtClean="0">
                          <a:latin typeface="Arial"/>
                        </a:rPr>
                        <a:t>õèéí</a:t>
                      </a:r>
                      <a:r>
                        <a:rPr lang="en-US" sz="1000" b="1" i="0" u="none" strike="noStrike" dirty="0" smtClean="0">
                          <a:latin typeface="Arial"/>
                        </a:rPr>
                        <a:t> </a:t>
                      </a:r>
                      <a:r>
                        <a:rPr lang="en-US" sz="1000" b="1" i="0" u="none" strike="noStrike" dirty="0" err="1" smtClean="0">
                          <a:latin typeface="Arial"/>
                        </a:rPr>
                        <a:t>áîëîí</a:t>
                      </a:r>
                      <a:r>
                        <a:rPr lang="en-US" sz="1000" b="1" i="0" u="none" strike="noStrike" dirty="0" smtClean="0">
                          <a:latin typeface="Arial"/>
                        </a:rPr>
                        <a:t> </a:t>
                      </a:r>
                      <a:r>
                        <a:rPr lang="en-US" sz="1000" b="1" i="0" u="none" strike="noStrike" dirty="0" err="1" smtClean="0">
                          <a:latin typeface="Arial"/>
                        </a:rPr>
                        <a:t>áóñàä</a:t>
                      </a:r>
                      <a:r>
                        <a:rPr lang="en-US" sz="1000" b="1" i="0" u="none" strike="noStrike" dirty="0" smtClean="0">
                          <a:latin typeface="Arial"/>
                        </a:rPr>
                        <a:t> </a:t>
                      </a:r>
                      <a:r>
                        <a:rPr lang="en-US" sz="1000" b="1" i="0" u="none" strike="noStrike" dirty="0" err="1" smtClean="0">
                          <a:latin typeface="Arial"/>
                        </a:rPr>
                        <a:t>òyëø</a:t>
                      </a:r>
                      <a:endParaRPr lang="en-US" sz="1000" b="1" i="0" u="none" strike="noStrike" dirty="0">
                        <a:latin typeface="Arial"/>
                      </a:endParaRPr>
                    </a:p>
                  </a:txBody>
                  <a:tcPr marL="9525" marR="9525" marT="9525"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ctr" fontAlgn="b"/>
                      <a:r>
                        <a:rPr lang="en-US" sz="1000" b="1" i="0" u="none" strike="noStrike">
                          <a:solidFill>
                            <a:srgbClr val="000000"/>
                          </a:solidFill>
                          <a:latin typeface="Arial Mon"/>
                        </a:rPr>
                        <a:t> 100.1</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dirty="0">
                          <a:solidFill>
                            <a:srgbClr val="000000"/>
                          </a:solidFill>
                          <a:latin typeface="Arial Mon"/>
                        </a:rPr>
                        <a:t> 99.9</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dirty="0">
                          <a:solidFill>
                            <a:srgbClr val="000000"/>
                          </a:solidFill>
                          <a:latin typeface="Arial Mon"/>
                        </a:rPr>
                        <a:t> 100.0</a:t>
                      </a:r>
                    </a:p>
                  </a:txBody>
                  <a:tcPr marL="9525" marR="9525" marT="9525" marB="0" anchor="b">
                    <a:lnL>
                      <a:noFill/>
                    </a:lnL>
                    <a:lnR>
                      <a:noFill/>
                    </a:lnR>
                    <a:lnT>
                      <a:noFill/>
                    </a:lnT>
                    <a:lnB>
                      <a:noFill/>
                    </a:lnB>
                    <a:solidFill>
                      <a:schemeClr val="accent1">
                        <a:lumMod val="20000"/>
                        <a:lumOff val="80000"/>
                      </a:schemeClr>
                    </a:solidFill>
                  </a:tcPr>
                </a:tc>
              </a:tr>
              <a:tr h="242888">
                <a:tc gridSpan="2">
                  <a:txBody>
                    <a:bodyPr/>
                    <a:lstStyle/>
                    <a:p>
                      <a:pPr algn="l" fontAlgn="b"/>
                      <a:r>
                        <a:rPr lang="en-US" sz="1000" b="1" i="0" u="none" strike="noStrike" dirty="0" smtClean="0">
                          <a:latin typeface="Arial"/>
                        </a:rPr>
                        <a:t>   </a:t>
                      </a:r>
                      <a:r>
                        <a:rPr lang="mn-MN" sz="1000" b="1" i="0" u="none" strike="noStrike" dirty="0" smtClean="0">
                          <a:latin typeface="Arial"/>
                        </a:rPr>
                        <a:t> </a:t>
                      </a:r>
                      <a:r>
                        <a:rPr lang="en-US" sz="1000" b="1" i="0" u="none" strike="noStrike" dirty="0" err="1" smtClean="0">
                          <a:latin typeface="Arial"/>
                        </a:rPr>
                        <a:t>Ãýð</a:t>
                      </a:r>
                      <a:r>
                        <a:rPr lang="en-US" sz="1000" b="1" i="0" u="none" strike="noStrike" dirty="0" smtClean="0">
                          <a:latin typeface="Arial"/>
                        </a:rPr>
                        <a:t> </a:t>
                      </a:r>
                      <a:r>
                        <a:rPr lang="en-US" sz="1000" b="1" i="0" u="none" strike="noStrike" dirty="0" err="1" smtClean="0">
                          <a:latin typeface="Arial"/>
                        </a:rPr>
                        <a:t>àõóéí</a:t>
                      </a:r>
                      <a:r>
                        <a:rPr lang="en-US" sz="1000" b="1" i="0" u="none" strike="noStrike" dirty="0" smtClean="0">
                          <a:latin typeface="Arial"/>
                        </a:rPr>
                        <a:t> </a:t>
                      </a:r>
                      <a:r>
                        <a:rPr lang="en-US" sz="1000" b="1" i="0" u="none" strike="noStrike" dirty="0" err="1" smtClean="0">
                          <a:latin typeface="Arial"/>
                        </a:rPr>
                        <a:t>òàâèëãà</a:t>
                      </a:r>
                      <a:r>
                        <a:rPr lang="en-US" sz="1000" b="1" i="0" u="none" strike="noStrike" dirty="0" smtClean="0">
                          <a:latin typeface="Arial"/>
                        </a:rPr>
                        <a:t>, </a:t>
                      </a:r>
                      <a:r>
                        <a:rPr lang="en-US" sz="1000" b="1" i="0" u="none" strike="noStrike" dirty="0" err="1" smtClean="0">
                          <a:latin typeface="Arial"/>
                        </a:rPr>
                        <a:t>ãýð</a:t>
                      </a:r>
                      <a:r>
                        <a:rPr lang="en-US" sz="1000" b="1" i="0" u="none" strike="noStrike" dirty="0" smtClean="0">
                          <a:latin typeface="Arial"/>
                        </a:rPr>
                        <a:t> </a:t>
                      </a:r>
                      <a:r>
                        <a:rPr lang="en-US" sz="1000" b="1" i="0" u="none" strike="noStrike" dirty="0" err="1" smtClean="0">
                          <a:latin typeface="Arial"/>
                        </a:rPr>
                        <a:t>àõóéí</a:t>
                      </a:r>
                      <a:r>
                        <a:rPr lang="en-US" sz="1000" b="1" i="0" u="none" strike="noStrike" dirty="0" smtClean="0">
                          <a:latin typeface="Arial"/>
                        </a:rPr>
                        <a:t> </a:t>
                      </a:r>
                      <a:r>
                        <a:rPr lang="en-US" sz="1000" b="1" i="0" u="none" strike="noStrike" dirty="0" err="1" smtClean="0">
                          <a:latin typeface="Arial"/>
                        </a:rPr>
                        <a:t>áàðàà</a:t>
                      </a:r>
                      <a:endParaRPr lang="en-US" sz="1000" b="1" i="0" u="none" strike="noStrike" dirty="0">
                        <a:latin typeface="Arial"/>
                      </a:endParaRPr>
                    </a:p>
                  </a:txBody>
                  <a:tcPr marL="9525" marR="9525" marT="9525"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ctr" fontAlgn="b"/>
                      <a:r>
                        <a:rPr lang="en-US" sz="1000" b="1" i="0" u="none" strike="noStrike">
                          <a:solidFill>
                            <a:srgbClr val="000000"/>
                          </a:solidFill>
                          <a:latin typeface="Arial Mon"/>
                        </a:rPr>
                        <a:t> 100.1</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dirty="0">
                          <a:solidFill>
                            <a:srgbClr val="000000"/>
                          </a:solidFill>
                          <a:latin typeface="Arial Mon"/>
                        </a:rPr>
                        <a:t> 97.6</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dirty="0">
                          <a:solidFill>
                            <a:srgbClr val="000000"/>
                          </a:solidFill>
                          <a:latin typeface="Arial Mon"/>
                        </a:rPr>
                        <a:t> 97.6</a:t>
                      </a:r>
                    </a:p>
                  </a:txBody>
                  <a:tcPr marL="9525" marR="9525" marT="9525" marB="0" anchor="b">
                    <a:lnL>
                      <a:noFill/>
                    </a:lnL>
                    <a:lnR>
                      <a:noFill/>
                    </a:lnR>
                    <a:lnT>
                      <a:noFill/>
                    </a:lnT>
                    <a:lnB>
                      <a:noFill/>
                    </a:lnB>
                    <a:solidFill>
                      <a:schemeClr val="accent1">
                        <a:lumMod val="20000"/>
                        <a:lumOff val="80000"/>
                      </a:schemeClr>
                    </a:solidFill>
                  </a:tcPr>
                </a:tc>
              </a:tr>
              <a:tr h="242888">
                <a:tc gridSpan="2">
                  <a:txBody>
                    <a:bodyPr/>
                    <a:lstStyle/>
                    <a:p>
                      <a:pPr algn="l" fontAlgn="b"/>
                      <a:r>
                        <a:rPr lang="en-US" sz="1000" b="1" i="0" u="none" strike="noStrike" dirty="0" smtClean="0">
                          <a:latin typeface="Arial"/>
                        </a:rPr>
                        <a:t>  </a:t>
                      </a:r>
                      <a:r>
                        <a:rPr lang="mn-MN" sz="1000" b="1" i="0" u="none" strike="noStrike" dirty="0" smtClean="0">
                          <a:latin typeface="Arial"/>
                        </a:rPr>
                        <a:t>  </a:t>
                      </a:r>
                      <a:r>
                        <a:rPr lang="en-US" sz="1000" b="1" i="0" u="none" strike="noStrike" dirty="0" err="1" smtClean="0">
                          <a:latin typeface="Arial"/>
                        </a:rPr>
                        <a:t>Ýì</a:t>
                      </a:r>
                      <a:r>
                        <a:rPr lang="en-US" sz="1000" b="1" i="0" u="none" strike="noStrike" dirty="0" smtClean="0">
                          <a:latin typeface="Arial"/>
                        </a:rPr>
                        <a:t>, </a:t>
                      </a:r>
                      <a:r>
                        <a:rPr lang="en-US" sz="1000" b="1" i="0" u="none" strike="noStrike" dirty="0" err="1" smtClean="0">
                          <a:latin typeface="Arial"/>
                        </a:rPr>
                        <a:t>òàðèà</a:t>
                      </a:r>
                      <a:r>
                        <a:rPr lang="en-US" sz="1000" b="1" i="0" u="none" strike="noStrike" dirty="0" smtClean="0">
                          <a:latin typeface="Arial"/>
                        </a:rPr>
                        <a:t>, </a:t>
                      </a:r>
                      <a:r>
                        <a:rPr lang="en-US" sz="1000" b="1" i="0" u="none" strike="noStrike" dirty="0" err="1" smtClean="0">
                          <a:latin typeface="Arial"/>
                        </a:rPr>
                        <a:t>ýìíýëãèéí</a:t>
                      </a:r>
                      <a:r>
                        <a:rPr lang="en-US" sz="1000" b="1" i="0" u="none" strike="noStrike" dirty="0" smtClean="0">
                          <a:latin typeface="Arial"/>
                        </a:rPr>
                        <a:t> </a:t>
                      </a:r>
                      <a:r>
                        <a:rPr lang="mn-MN" sz="1000" b="1" i="0" u="none" strike="noStrike" dirty="0" smtClean="0">
                          <a:latin typeface="Arial"/>
                        </a:rPr>
                        <a:t>ү</a:t>
                      </a:r>
                      <a:r>
                        <a:rPr lang="en-US" sz="1000" b="1" i="0" u="none" strike="noStrike" dirty="0" err="1" smtClean="0">
                          <a:latin typeface="Arial"/>
                        </a:rPr>
                        <a:t>éë</a:t>
                      </a:r>
                      <a:r>
                        <a:rPr lang="mn-MN" sz="1000" b="1" i="0" u="none" strike="noStrike" dirty="0" smtClean="0">
                          <a:latin typeface="Arial"/>
                        </a:rPr>
                        <a:t>ч</a:t>
                      </a:r>
                      <a:r>
                        <a:rPr lang="en-US" sz="1000" b="1" i="0" u="none" strike="noStrike" dirty="0" err="1" smtClean="0">
                          <a:latin typeface="Arial"/>
                        </a:rPr>
                        <a:t>èëãýý</a:t>
                      </a:r>
                      <a:endParaRPr lang="en-US" sz="1000" b="1" i="0" u="none" strike="noStrike" dirty="0">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a:txBody>
                    <a:bodyPr/>
                    <a:lstStyle/>
                    <a:p>
                      <a:pPr algn="ctr" fontAlgn="b"/>
                      <a:r>
                        <a:rPr lang="en-US" sz="1000" b="1" i="0" u="none" strike="noStrike">
                          <a:solidFill>
                            <a:srgbClr val="000000"/>
                          </a:solidFill>
                          <a:latin typeface="Arial Mon"/>
                        </a:rPr>
                        <a:t> 101.2</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dirty="0">
                          <a:solidFill>
                            <a:srgbClr val="000000"/>
                          </a:solidFill>
                          <a:latin typeface="Arial Mon"/>
                        </a:rPr>
                        <a:t> 101.2</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dirty="0">
                          <a:solidFill>
                            <a:srgbClr val="000000"/>
                          </a:solidFill>
                          <a:latin typeface="Arial Mon"/>
                        </a:rPr>
                        <a:t> 100.0</a:t>
                      </a:r>
                    </a:p>
                  </a:txBody>
                  <a:tcPr marL="9525" marR="9525" marT="9525" marB="0" anchor="b">
                    <a:lnL>
                      <a:noFill/>
                    </a:lnL>
                    <a:lnR>
                      <a:noFill/>
                    </a:lnR>
                    <a:lnT>
                      <a:noFill/>
                    </a:lnT>
                    <a:lnB>
                      <a:noFill/>
                    </a:lnB>
                    <a:solidFill>
                      <a:schemeClr val="accent1">
                        <a:lumMod val="20000"/>
                        <a:lumOff val="80000"/>
                      </a:schemeClr>
                    </a:solidFill>
                  </a:tcPr>
                </a:tc>
              </a:tr>
              <a:tr h="242888">
                <a:tc gridSpan="2">
                  <a:txBody>
                    <a:bodyPr/>
                    <a:lstStyle/>
                    <a:p>
                      <a:pPr algn="l" fontAlgn="b"/>
                      <a:r>
                        <a:rPr lang="en-US" sz="1000" b="1" i="0" u="none" strike="noStrike" dirty="0" smtClean="0">
                          <a:latin typeface="Arial"/>
                        </a:rPr>
                        <a:t>    </a:t>
                      </a:r>
                      <a:r>
                        <a:rPr lang="en-US" sz="1000" b="1" i="0" u="none" strike="noStrike" dirty="0" err="1" smtClean="0">
                          <a:latin typeface="Arial"/>
                        </a:rPr>
                        <a:t>Òýýâýð</a:t>
                      </a:r>
                      <a:endParaRPr lang="en-US" sz="1000" b="1" i="0" u="none" strike="noStrike" dirty="0">
                        <a:latin typeface="Arial"/>
                      </a:endParaRPr>
                    </a:p>
                  </a:txBody>
                  <a:tcPr marL="9525" marR="9525" marT="9525"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ctr" fontAlgn="b"/>
                      <a:r>
                        <a:rPr lang="en-US" sz="1000" b="1" i="0" u="none" strike="noStrike">
                          <a:solidFill>
                            <a:srgbClr val="000000"/>
                          </a:solidFill>
                          <a:latin typeface="Arial Mon"/>
                        </a:rPr>
                        <a:t> 102.8</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a:solidFill>
                            <a:srgbClr val="000000"/>
                          </a:solidFill>
                          <a:latin typeface="Arial Mon"/>
                        </a:rPr>
                        <a:t> 104.1</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dirty="0">
                          <a:solidFill>
                            <a:srgbClr val="000000"/>
                          </a:solidFill>
                          <a:latin typeface="Arial Mon"/>
                        </a:rPr>
                        <a:t> 100.0</a:t>
                      </a:r>
                    </a:p>
                  </a:txBody>
                  <a:tcPr marL="9525" marR="9525" marT="9525" marB="0" anchor="b">
                    <a:lnL>
                      <a:noFill/>
                    </a:lnL>
                    <a:lnR>
                      <a:noFill/>
                    </a:lnR>
                    <a:lnT>
                      <a:noFill/>
                    </a:lnT>
                    <a:lnB>
                      <a:noFill/>
                    </a:lnB>
                    <a:solidFill>
                      <a:schemeClr val="accent1">
                        <a:lumMod val="20000"/>
                        <a:lumOff val="80000"/>
                      </a:schemeClr>
                    </a:solidFill>
                  </a:tcPr>
                </a:tc>
              </a:tr>
              <a:tr h="242888">
                <a:tc gridSpan="2">
                  <a:txBody>
                    <a:bodyPr/>
                    <a:lstStyle/>
                    <a:p>
                      <a:pPr algn="l" fontAlgn="b"/>
                      <a:r>
                        <a:rPr lang="en-US" sz="1000" b="1" i="0" u="none" strike="noStrike" dirty="0" smtClean="0">
                          <a:latin typeface="Arial"/>
                        </a:rPr>
                        <a:t>    </a:t>
                      </a:r>
                      <a:r>
                        <a:rPr lang="en-US" sz="1000" b="1" i="0" u="none" strike="noStrike" dirty="0" err="1" smtClean="0">
                          <a:latin typeface="Arial"/>
                        </a:rPr>
                        <a:t>Õîëáîîíû</a:t>
                      </a:r>
                      <a:r>
                        <a:rPr lang="en-US" sz="1000" b="1" i="0" u="none" strike="noStrike" dirty="0" smtClean="0">
                          <a:latin typeface="Arial"/>
                        </a:rPr>
                        <a:t> </a:t>
                      </a:r>
                      <a:r>
                        <a:rPr lang="en-US" sz="1000" b="1" i="0" u="none" strike="noStrike" dirty="0" err="1" smtClean="0">
                          <a:latin typeface="Arial"/>
                        </a:rPr>
                        <a:t>õýðýãñýë</a:t>
                      </a:r>
                      <a:r>
                        <a:rPr lang="en-US" sz="1000" b="1" i="0" u="none" strike="noStrike" dirty="0" smtClean="0">
                          <a:latin typeface="Arial"/>
                        </a:rPr>
                        <a:t>, </a:t>
                      </a:r>
                      <a:r>
                        <a:rPr lang="en-US" sz="1000" b="1" i="0" u="none" strike="noStrike" dirty="0" err="1" smtClean="0">
                          <a:latin typeface="Arial"/>
                        </a:rPr>
                        <a:t>øóóäàíãèéí</a:t>
                      </a:r>
                      <a:r>
                        <a:rPr lang="en-US" sz="1000" b="1" i="0" u="none" strike="noStrike" dirty="0" smtClean="0">
                          <a:latin typeface="Arial"/>
                        </a:rPr>
                        <a:t> </a:t>
                      </a:r>
                      <a:r>
                        <a:rPr lang="mn-MN" sz="1000" b="1" i="0" u="none" strike="noStrike" dirty="0" smtClean="0">
                          <a:latin typeface="Arial"/>
                        </a:rPr>
                        <a:t>ү</a:t>
                      </a:r>
                      <a:r>
                        <a:rPr lang="en-US" sz="1000" b="1" i="0" u="none" strike="noStrike" dirty="0" err="1" smtClean="0">
                          <a:latin typeface="Arial"/>
                        </a:rPr>
                        <a:t>éë</a:t>
                      </a:r>
                      <a:r>
                        <a:rPr lang="mn-MN" sz="1000" b="1" i="0" u="none" strike="noStrike" dirty="0" smtClean="0">
                          <a:latin typeface="Arial"/>
                        </a:rPr>
                        <a:t>ч</a:t>
                      </a:r>
                      <a:r>
                        <a:rPr lang="en-US" sz="1000" b="1" i="0" u="none" strike="noStrike" dirty="0" err="1" smtClean="0">
                          <a:latin typeface="Arial"/>
                        </a:rPr>
                        <a:t>èëãýý</a:t>
                      </a:r>
                      <a:endParaRPr lang="en-US" sz="1000" b="1" i="0" u="none" strike="noStrike" dirty="0">
                        <a:latin typeface="Arial"/>
                      </a:endParaRPr>
                    </a:p>
                  </a:txBody>
                  <a:tcPr marL="9525" marR="9525" marT="9525"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ctr" fontAlgn="b"/>
                      <a:r>
                        <a:rPr lang="en-US" sz="1000" b="1" i="0" u="none" strike="noStrike">
                          <a:solidFill>
                            <a:srgbClr val="000000"/>
                          </a:solidFill>
                          <a:latin typeface="Arial Mon"/>
                        </a:rPr>
                        <a:t> 99.8</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a:solidFill>
                            <a:srgbClr val="000000"/>
                          </a:solidFill>
                          <a:latin typeface="Arial Mon"/>
                        </a:rPr>
                        <a:t> 100.0</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dirty="0">
                          <a:solidFill>
                            <a:srgbClr val="000000"/>
                          </a:solidFill>
                          <a:latin typeface="Arial Mon"/>
                        </a:rPr>
                        <a:t> 100.0</a:t>
                      </a:r>
                    </a:p>
                  </a:txBody>
                  <a:tcPr marL="9525" marR="9525" marT="9525" marB="0" anchor="b">
                    <a:lnL>
                      <a:noFill/>
                    </a:lnL>
                    <a:lnR>
                      <a:noFill/>
                    </a:lnR>
                    <a:lnT>
                      <a:noFill/>
                    </a:lnT>
                    <a:lnB>
                      <a:noFill/>
                    </a:lnB>
                    <a:solidFill>
                      <a:schemeClr val="accent1">
                        <a:lumMod val="20000"/>
                        <a:lumOff val="80000"/>
                      </a:schemeClr>
                    </a:solidFill>
                  </a:tcPr>
                </a:tc>
              </a:tr>
              <a:tr h="242888">
                <a:tc gridSpan="2">
                  <a:txBody>
                    <a:bodyPr/>
                    <a:lstStyle/>
                    <a:p>
                      <a:pPr algn="l" fontAlgn="b"/>
                      <a:r>
                        <a:rPr lang="en-US" sz="1000" b="1" i="0" u="none" strike="noStrike" dirty="0" smtClean="0">
                          <a:latin typeface="Arial"/>
                        </a:rPr>
                        <a:t>    </a:t>
                      </a:r>
                      <a:r>
                        <a:rPr lang="en-US" sz="1000" b="1" i="0" u="none" strike="noStrike" dirty="0" err="1" smtClean="0">
                          <a:latin typeface="Arial"/>
                        </a:rPr>
                        <a:t>Àìðàëò</a:t>
                      </a:r>
                      <a:r>
                        <a:rPr lang="en-US" sz="1000" b="1" i="0" u="none" strike="noStrike" dirty="0" smtClean="0">
                          <a:latin typeface="Arial"/>
                        </a:rPr>
                        <a:t>, </a:t>
                      </a:r>
                      <a:r>
                        <a:rPr lang="mn-MN" sz="1000" b="1" i="0" u="none" strike="noStrike" dirty="0" smtClean="0">
                          <a:latin typeface="Arial"/>
                        </a:rPr>
                        <a:t>чө</a:t>
                      </a:r>
                      <a:r>
                        <a:rPr lang="en-US" sz="1000" b="1" i="0" u="none" strike="noStrike" dirty="0" smtClean="0">
                          <a:latin typeface="Arial"/>
                        </a:rPr>
                        <a:t>ë</a:t>
                      </a:r>
                      <a:r>
                        <a:rPr lang="mn-MN" sz="1000" b="1" i="0" u="none" strike="noStrike" dirty="0" smtClean="0">
                          <a:latin typeface="Arial"/>
                        </a:rPr>
                        <a:t>өө</a:t>
                      </a:r>
                      <a:r>
                        <a:rPr lang="en-US" sz="1000" b="1" i="0" u="none" strike="noStrike" dirty="0" smtClean="0">
                          <a:latin typeface="Arial"/>
                        </a:rPr>
                        <a:t>ò </a:t>
                      </a:r>
                      <a:r>
                        <a:rPr lang="en-US" sz="1000" b="1" i="0" u="none" strike="noStrike" dirty="0" err="1" smtClean="0">
                          <a:latin typeface="Arial"/>
                        </a:rPr>
                        <a:t>öàã</a:t>
                      </a:r>
                      <a:r>
                        <a:rPr lang="en-US" sz="1000" b="1" i="0" u="none" strike="noStrike" dirty="0" smtClean="0">
                          <a:latin typeface="Arial"/>
                        </a:rPr>
                        <a:t>, </a:t>
                      </a:r>
                      <a:r>
                        <a:rPr lang="en-US" sz="1000" b="1" i="0" u="none" strike="noStrike" dirty="0" err="1" smtClean="0">
                          <a:latin typeface="Arial"/>
                        </a:rPr>
                        <a:t>ñî</a:t>
                      </a:r>
                      <a:r>
                        <a:rPr lang="mn-MN" sz="1000" b="1" i="0" u="none" strike="noStrike" dirty="0" smtClean="0">
                          <a:latin typeface="Arial"/>
                        </a:rPr>
                        <a:t>ё</a:t>
                      </a:r>
                      <a:r>
                        <a:rPr lang="en-US" sz="1000" b="1" i="0" u="none" strike="noStrike" dirty="0" err="1" smtClean="0">
                          <a:latin typeface="Arial"/>
                        </a:rPr>
                        <a:t>ëûí</a:t>
                      </a:r>
                      <a:r>
                        <a:rPr lang="en-US" sz="1000" b="1" i="0" u="none" strike="noStrike" dirty="0" smtClean="0">
                          <a:latin typeface="Arial"/>
                        </a:rPr>
                        <a:t> </a:t>
                      </a:r>
                      <a:r>
                        <a:rPr lang="en-US" sz="1000" b="1" i="0" u="none" strike="noStrike" dirty="0" err="1" smtClean="0">
                          <a:latin typeface="Arial"/>
                        </a:rPr>
                        <a:t>áàðàà</a:t>
                      </a:r>
                      <a:r>
                        <a:rPr lang="en-US" sz="1000" b="1" i="0" u="none" strike="noStrike" dirty="0" smtClean="0">
                          <a:latin typeface="Arial"/>
                        </a:rPr>
                        <a:t>, </a:t>
                      </a:r>
                      <a:r>
                        <a:rPr lang="mn-MN" sz="1000" b="1" i="0" u="none" strike="noStrike" dirty="0" smtClean="0">
                          <a:latin typeface="Arial"/>
                        </a:rPr>
                        <a:t>ү</a:t>
                      </a:r>
                      <a:r>
                        <a:rPr lang="en-US" sz="1000" b="1" i="0" u="none" strike="noStrike" dirty="0" err="1" smtClean="0">
                          <a:latin typeface="Arial"/>
                        </a:rPr>
                        <a:t>éë</a:t>
                      </a:r>
                      <a:r>
                        <a:rPr lang="mn-MN" sz="1000" b="1" i="0" u="none" strike="noStrike" dirty="0" smtClean="0">
                          <a:latin typeface="Arial"/>
                        </a:rPr>
                        <a:t>ч</a:t>
                      </a:r>
                      <a:r>
                        <a:rPr lang="en-US" sz="1000" b="1" i="0" u="none" strike="noStrike" dirty="0" err="1" smtClean="0">
                          <a:latin typeface="Arial"/>
                        </a:rPr>
                        <a:t>èëãýý</a:t>
                      </a:r>
                      <a:endParaRPr lang="en-US" sz="1000" b="1" i="0" u="none" strike="noStrike" dirty="0">
                        <a:latin typeface="Arial"/>
                      </a:endParaRPr>
                    </a:p>
                  </a:txBody>
                  <a:tcPr marL="9525" marR="9525" marT="9525"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ctr" fontAlgn="b"/>
                      <a:r>
                        <a:rPr lang="en-US" sz="1000" b="1" i="0" u="none" strike="noStrike">
                          <a:solidFill>
                            <a:srgbClr val="000000"/>
                          </a:solidFill>
                          <a:latin typeface="Arial Mon"/>
                        </a:rPr>
                        <a:t> 100.1</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a:solidFill>
                            <a:srgbClr val="000000"/>
                          </a:solidFill>
                          <a:latin typeface="Arial Mon"/>
                        </a:rPr>
                        <a:t> 100.1</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n-US" sz="1000" b="1" i="0" u="none" strike="noStrike" dirty="0">
                          <a:solidFill>
                            <a:srgbClr val="000000"/>
                          </a:solidFill>
                          <a:latin typeface="Arial Mon"/>
                        </a:rPr>
                        <a:t> 100.0</a:t>
                      </a:r>
                    </a:p>
                  </a:txBody>
                  <a:tcPr marL="9525" marR="9525" marT="9525" marB="0" anchor="b">
                    <a:lnL>
                      <a:noFill/>
                    </a:lnL>
                    <a:lnR>
                      <a:noFill/>
                    </a:lnR>
                    <a:lnT>
                      <a:noFill/>
                    </a:lnT>
                    <a:lnB>
                      <a:noFill/>
                    </a:lnB>
                    <a:solidFill>
                      <a:schemeClr val="accent1">
                        <a:lumMod val="20000"/>
                        <a:lumOff val="80000"/>
                      </a:schemeClr>
                    </a:solidFill>
                  </a:tcPr>
                </a:tc>
              </a:tr>
              <a:tr h="242888">
                <a:tc gridSpan="2">
                  <a:txBody>
                    <a:bodyPr/>
                    <a:lstStyle/>
                    <a:p>
                      <a:pPr algn="l" fontAlgn="b"/>
                      <a:r>
                        <a:rPr lang="en-US" sz="1000" b="1" i="0" u="none" strike="noStrike" dirty="0" smtClean="0">
                          <a:latin typeface="Arial"/>
                        </a:rPr>
                        <a:t>  </a:t>
                      </a:r>
                      <a:r>
                        <a:rPr lang="mn-MN" sz="1000" b="1" i="0" u="none" strike="noStrike" dirty="0" smtClean="0">
                          <a:latin typeface="Arial"/>
                        </a:rPr>
                        <a:t>  </a:t>
                      </a:r>
                      <a:r>
                        <a:rPr lang="en-US" sz="1000" b="1" i="0" u="none" strike="noStrike" dirty="0" err="1" smtClean="0">
                          <a:latin typeface="Arial"/>
                        </a:rPr>
                        <a:t>Áîëîâñðîëûí</a:t>
                      </a:r>
                      <a:r>
                        <a:rPr lang="en-US" sz="1000" b="1" i="0" u="none" strike="noStrike" dirty="0" smtClean="0">
                          <a:latin typeface="Arial"/>
                        </a:rPr>
                        <a:t> </a:t>
                      </a:r>
                      <a:r>
                        <a:rPr lang="mn-MN" sz="1000" b="1" i="0" u="none" strike="noStrike" dirty="0" smtClean="0">
                          <a:latin typeface="Arial"/>
                        </a:rPr>
                        <a:t>ү</a:t>
                      </a:r>
                      <a:r>
                        <a:rPr lang="en-US" sz="1000" b="1" i="0" u="none" strike="noStrike" dirty="0" err="1" smtClean="0">
                          <a:latin typeface="Arial"/>
                        </a:rPr>
                        <a:t>éë</a:t>
                      </a:r>
                      <a:r>
                        <a:rPr lang="mn-MN" sz="1000" b="1" i="0" u="none" strike="noStrike" dirty="0" smtClean="0">
                          <a:latin typeface="Arial"/>
                        </a:rPr>
                        <a:t>ч</a:t>
                      </a:r>
                      <a:r>
                        <a:rPr lang="en-US" sz="1000" b="1" i="0" u="none" strike="noStrike" dirty="0" err="1" smtClean="0">
                          <a:latin typeface="Arial"/>
                        </a:rPr>
                        <a:t>èëãýý</a:t>
                      </a:r>
                      <a:endParaRPr lang="en-US" sz="1000" b="1" i="0" u="none" strike="noStrike" dirty="0">
                        <a:latin typeface="Arial"/>
                      </a:endParaRPr>
                    </a:p>
                  </a:txBody>
                  <a:tcPr marL="9525" marR="9525" marT="9525" marB="0" anchor="b">
                    <a:lnL>
                      <a:noFill/>
                    </a:lnL>
                    <a:lnR>
                      <a:noFill/>
                    </a:lnR>
                    <a:lnT>
                      <a:noFill/>
                    </a:lnT>
                    <a:lnB>
                      <a:noFill/>
                    </a:lnB>
                  </a:tcPr>
                </a:tc>
                <a:tc hMerge="1">
                  <a:txBody>
                    <a:bodyPr/>
                    <a:lstStyle/>
                    <a:p>
                      <a:endParaRPr lang="en-US"/>
                    </a:p>
                  </a:txBody>
                  <a:tcPr/>
                </a:tc>
                <a:tc>
                  <a:txBody>
                    <a:bodyPr/>
                    <a:lstStyle/>
                    <a:p>
                      <a:pPr algn="ctr" fontAlgn="b"/>
                      <a:r>
                        <a:rPr lang="en-US" sz="1000" b="1" i="0" u="none" strike="noStrike">
                          <a:solidFill>
                            <a:srgbClr val="000000"/>
                          </a:solidFill>
                          <a:latin typeface="Arial Mon"/>
                        </a:rPr>
                        <a:t> 100.0</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latin typeface="Arial Mon"/>
                        </a:rPr>
                        <a:t> 100.0</a:t>
                      </a:r>
                    </a:p>
                  </a:txBody>
                  <a:tcPr marL="9525" marR="9525" marT="9525" marB="0" anchor="b">
                    <a:lnL>
                      <a:noFill/>
                    </a:lnL>
                    <a:lnR>
                      <a:noFill/>
                    </a:lnR>
                    <a:lnT>
                      <a:noFill/>
                    </a:lnT>
                    <a:lnB>
                      <a:noFill/>
                    </a:lnB>
                  </a:tcPr>
                </a:tc>
                <a:tc>
                  <a:txBody>
                    <a:bodyPr/>
                    <a:lstStyle/>
                    <a:p>
                      <a:pPr algn="ctr" fontAlgn="b"/>
                      <a:r>
                        <a:rPr lang="en-US" sz="1000" b="1" i="0" u="none" strike="noStrike" dirty="0">
                          <a:solidFill>
                            <a:srgbClr val="000000"/>
                          </a:solidFill>
                          <a:latin typeface="Arial Mon"/>
                        </a:rPr>
                        <a:t> 100.0</a:t>
                      </a:r>
                    </a:p>
                  </a:txBody>
                  <a:tcPr marL="9525" marR="9525" marT="9525" marB="0" anchor="b">
                    <a:lnL>
                      <a:noFill/>
                    </a:lnL>
                    <a:lnR>
                      <a:noFill/>
                    </a:lnR>
                    <a:lnT>
                      <a:noFill/>
                    </a:lnT>
                    <a:lnB>
                      <a:noFill/>
                    </a:lnB>
                  </a:tcPr>
                </a:tc>
              </a:tr>
              <a:tr h="242888">
                <a:tc gridSpan="2">
                  <a:txBody>
                    <a:bodyPr/>
                    <a:lstStyle/>
                    <a:p>
                      <a:pPr algn="l" fontAlgn="b"/>
                      <a:r>
                        <a:rPr lang="en-US" sz="1000" b="1" i="0" u="none" strike="noStrike" dirty="0" smtClean="0">
                          <a:latin typeface="Arial"/>
                        </a:rPr>
                        <a:t>  </a:t>
                      </a:r>
                      <a:r>
                        <a:rPr lang="mn-MN" sz="1000" b="1" i="0" u="none" strike="noStrike" dirty="0" smtClean="0">
                          <a:latin typeface="Arial"/>
                        </a:rPr>
                        <a:t>  </a:t>
                      </a:r>
                      <a:r>
                        <a:rPr lang="en-US" sz="1000" b="1" i="0" u="none" strike="noStrike" dirty="0" err="1" smtClean="0">
                          <a:latin typeface="Arial"/>
                        </a:rPr>
                        <a:t>Çî</a:t>
                      </a:r>
                      <a:r>
                        <a:rPr lang="mn-MN" sz="1000" b="1" i="0" u="none" strike="noStrike" dirty="0" smtClean="0">
                          <a:latin typeface="Arial"/>
                        </a:rPr>
                        <a:t>ч</a:t>
                      </a:r>
                      <a:r>
                        <a:rPr lang="en-US" sz="1000" b="1" i="0" u="none" strike="noStrike" dirty="0" err="1" smtClean="0">
                          <a:latin typeface="Arial"/>
                        </a:rPr>
                        <a:t>èä</a:t>
                      </a:r>
                      <a:r>
                        <a:rPr lang="en-US" sz="1000" b="1" i="0" u="none" strike="noStrike" dirty="0" smtClean="0">
                          <a:latin typeface="Arial"/>
                        </a:rPr>
                        <a:t> </a:t>
                      </a:r>
                      <a:r>
                        <a:rPr lang="en-US" sz="1000" b="1" i="0" u="none" strike="noStrike" dirty="0" err="1" smtClean="0">
                          <a:latin typeface="Arial"/>
                        </a:rPr>
                        <a:t>áóóäàë</a:t>
                      </a:r>
                      <a:r>
                        <a:rPr lang="en-US" sz="1000" b="1" i="0" u="none" strike="noStrike" dirty="0" smtClean="0">
                          <a:latin typeface="Arial"/>
                        </a:rPr>
                        <a:t>, </a:t>
                      </a:r>
                      <a:r>
                        <a:rPr lang="en-US" sz="1000" b="1" i="0" u="none" strike="noStrike" dirty="0" err="1" smtClean="0">
                          <a:latin typeface="Arial"/>
                        </a:rPr>
                        <a:t>íèéòèéí</a:t>
                      </a:r>
                      <a:r>
                        <a:rPr lang="en-US" sz="1000" b="1" i="0" u="none" strike="noStrike" dirty="0" smtClean="0">
                          <a:latin typeface="Arial"/>
                        </a:rPr>
                        <a:t> </a:t>
                      </a:r>
                      <a:r>
                        <a:rPr lang="en-US" sz="1000" b="1" i="0" u="none" strike="noStrike" dirty="0" err="1" smtClean="0">
                          <a:latin typeface="Arial"/>
                        </a:rPr>
                        <a:t>õîîë</a:t>
                      </a:r>
                      <a:r>
                        <a:rPr lang="en-US" sz="1000" b="1" i="0" u="none" strike="noStrike" dirty="0" smtClean="0">
                          <a:latin typeface="Arial"/>
                        </a:rPr>
                        <a:t>, </a:t>
                      </a:r>
                      <a:r>
                        <a:rPr lang="en-US" sz="1000" b="1" i="0" u="none" strike="noStrike" dirty="0" err="1" smtClean="0">
                          <a:latin typeface="Arial"/>
                        </a:rPr>
                        <a:t>äîòóóð</a:t>
                      </a:r>
                      <a:r>
                        <a:rPr lang="en-US" sz="1000" b="1" i="0" u="none" strike="noStrike" dirty="0" smtClean="0">
                          <a:latin typeface="Arial"/>
                        </a:rPr>
                        <a:t> </a:t>
                      </a:r>
                      <a:r>
                        <a:rPr lang="en-US" sz="1000" b="1" i="0" u="none" strike="noStrike" dirty="0" err="1" smtClean="0">
                          <a:latin typeface="Arial"/>
                        </a:rPr>
                        <a:t>áàéðíû</a:t>
                      </a:r>
                      <a:r>
                        <a:rPr lang="en-US" sz="1000" b="1" i="0" u="none" strike="noStrike" dirty="0" smtClean="0">
                          <a:latin typeface="Arial"/>
                        </a:rPr>
                        <a:t> </a:t>
                      </a:r>
                      <a:r>
                        <a:rPr lang="mn-MN" sz="1000" b="1" i="0" u="none" strike="noStrike" dirty="0" smtClean="0">
                          <a:latin typeface="Arial"/>
                        </a:rPr>
                        <a:t>ү</a:t>
                      </a:r>
                      <a:r>
                        <a:rPr lang="en-US" sz="1000" b="1" i="0" u="none" strike="noStrike" dirty="0" err="1" smtClean="0">
                          <a:latin typeface="Arial"/>
                        </a:rPr>
                        <a:t>éë</a:t>
                      </a:r>
                      <a:r>
                        <a:rPr lang="mn-MN" sz="1000" b="1" i="0" u="none" strike="noStrike" dirty="0" smtClean="0">
                          <a:latin typeface="Arial"/>
                        </a:rPr>
                        <a:t>ч</a:t>
                      </a:r>
                      <a:r>
                        <a:rPr lang="en-US" sz="1000" b="1" i="0" u="none" strike="noStrike" dirty="0" err="1" smtClean="0">
                          <a:latin typeface="Arial"/>
                        </a:rPr>
                        <a:t>èëãýý</a:t>
                      </a:r>
                      <a:endParaRPr lang="en-US" sz="1000" b="1" i="0" u="none" strike="noStrike" dirty="0">
                        <a:latin typeface="Arial"/>
                      </a:endParaRPr>
                    </a:p>
                  </a:txBody>
                  <a:tcPr marL="9525" marR="9525" marT="9525" marB="0" anchor="b">
                    <a:lnL>
                      <a:noFill/>
                    </a:lnL>
                    <a:lnR>
                      <a:noFill/>
                    </a:lnR>
                    <a:lnT>
                      <a:noFill/>
                    </a:lnT>
                    <a:lnB>
                      <a:noFill/>
                    </a:lnB>
                  </a:tcPr>
                </a:tc>
                <a:tc hMerge="1">
                  <a:txBody>
                    <a:bodyPr/>
                    <a:lstStyle/>
                    <a:p>
                      <a:endParaRPr lang="en-US"/>
                    </a:p>
                  </a:txBody>
                  <a:tcPr/>
                </a:tc>
                <a:tc>
                  <a:txBody>
                    <a:bodyPr/>
                    <a:lstStyle/>
                    <a:p>
                      <a:pPr algn="ctr" fontAlgn="b"/>
                      <a:r>
                        <a:rPr lang="en-US" sz="1000" b="1" i="0" u="none" strike="noStrike">
                          <a:solidFill>
                            <a:srgbClr val="000000"/>
                          </a:solidFill>
                          <a:latin typeface="Arial Mon"/>
                        </a:rPr>
                        <a:t> 107.6</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latin typeface="Arial Mon"/>
                        </a:rPr>
                        <a:t> 100.1</a:t>
                      </a:r>
                    </a:p>
                  </a:txBody>
                  <a:tcPr marL="9525" marR="9525" marT="9525" marB="0" anchor="b">
                    <a:lnL>
                      <a:noFill/>
                    </a:lnL>
                    <a:lnR>
                      <a:noFill/>
                    </a:lnR>
                    <a:lnT>
                      <a:noFill/>
                    </a:lnT>
                    <a:lnB>
                      <a:noFill/>
                    </a:lnB>
                  </a:tcPr>
                </a:tc>
                <a:tc>
                  <a:txBody>
                    <a:bodyPr/>
                    <a:lstStyle/>
                    <a:p>
                      <a:pPr algn="ctr" fontAlgn="b"/>
                      <a:r>
                        <a:rPr lang="en-US" sz="1000" b="1" i="0" u="none" strike="noStrike" dirty="0">
                          <a:solidFill>
                            <a:srgbClr val="000000"/>
                          </a:solidFill>
                          <a:latin typeface="Arial Mon"/>
                        </a:rPr>
                        <a:t> 100.0</a:t>
                      </a:r>
                    </a:p>
                  </a:txBody>
                  <a:tcPr marL="9525" marR="9525" marT="9525" marB="0" anchor="b">
                    <a:lnL>
                      <a:noFill/>
                    </a:lnL>
                    <a:lnR>
                      <a:noFill/>
                    </a:lnR>
                    <a:lnT>
                      <a:noFill/>
                    </a:lnT>
                    <a:lnB>
                      <a:noFill/>
                    </a:lnB>
                  </a:tcPr>
                </a:tc>
              </a:tr>
              <a:tr h="242888">
                <a:tc gridSpan="2">
                  <a:txBody>
                    <a:bodyPr/>
                    <a:lstStyle/>
                    <a:p>
                      <a:pPr algn="l" fontAlgn="b"/>
                      <a:r>
                        <a:rPr lang="en-US" sz="1000" b="1" i="0" u="none" strike="noStrike" dirty="0" smtClean="0">
                          <a:latin typeface="Arial"/>
                        </a:rPr>
                        <a:t> </a:t>
                      </a:r>
                      <a:r>
                        <a:rPr lang="mn-MN" sz="1000" b="1" i="0" u="none" strike="noStrike" dirty="0" smtClean="0">
                          <a:latin typeface="Arial"/>
                        </a:rPr>
                        <a:t>   </a:t>
                      </a:r>
                      <a:r>
                        <a:rPr lang="en-US" sz="1000" b="1" i="0" u="none" strike="noStrike" dirty="0" err="1" smtClean="0">
                          <a:latin typeface="Arial"/>
                        </a:rPr>
                        <a:t>Áóñàä</a:t>
                      </a:r>
                      <a:r>
                        <a:rPr lang="en-US" sz="1000" b="1" i="0" u="none" strike="noStrike" dirty="0" smtClean="0">
                          <a:latin typeface="Arial"/>
                        </a:rPr>
                        <a:t> </a:t>
                      </a:r>
                      <a:r>
                        <a:rPr lang="en-US" sz="1000" b="1" i="0" u="none" strike="noStrike" dirty="0" err="1" smtClean="0">
                          <a:latin typeface="Arial"/>
                        </a:rPr>
                        <a:t>áàðàà</a:t>
                      </a:r>
                      <a:r>
                        <a:rPr lang="en-US" sz="1000" b="1" i="0" u="none" strike="noStrike" dirty="0" smtClean="0">
                          <a:latin typeface="Arial"/>
                        </a:rPr>
                        <a:t>, </a:t>
                      </a:r>
                      <a:r>
                        <a:rPr lang="mn-MN" sz="1000" b="1" i="0" u="none" strike="noStrike" dirty="0" smtClean="0">
                          <a:latin typeface="Arial"/>
                        </a:rPr>
                        <a:t>ү</a:t>
                      </a:r>
                      <a:r>
                        <a:rPr lang="en-US" sz="1000" b="1" i="0" u="none" strike="noStrike" dirty="0" err="1" smtClean="0">
                          <a:latin typeface="Arial"/>
                        </a:rPr>
                        <a:t>éë</a:t>
                      </a:r>
                      <a:r>
                        <a:rPr lang="mn-MN" sz="1000" b="1" i="0" u="none" strike="noStrike" dirty="0" smtClean="0">
                          <a:latin typeface="Arial"/>
                        </a:rPr>
                        <a:t>ч</a:t>
                      </a:r>
                      <a:r>
                        <a:rPr lang="en-US" sz="1000" b="1" i="0" u="none" strike="noStrike" dirty="0" err="1" smtClean="0">
                          <a:latin typeface="Arial"/>
                        </a:rPr>
                        <a:t>èëãýý</a:t>
                      </a:r>
                      <a:endParaRPr lang="en-US" sz="1000" b="1" i="0" u="none" strike="noStrike" dirty="0">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1" i="0" u="none" strike="noStrike">
                          <a:solidFill>
                            <a:srgbClr val="000000"/>
                          </a:solidFill>
                          <a:latin typeface="Arial Mon"/>
                        </a:rPr>
                        <a:t> 105.6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Arial Mon"/>
                        </a:rPr>
                        <a:t> 104.1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Arial Mon"/>
                        </a:rPr>
                        <a:t> 103.0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pic>
        <p:nvPicPr>
          <p:cNvPr id="9217" name="Picture 1"/>
          <p:cNvPicPr>
            <a:picLocks noChangeAspect="1" noChangeArrowheads="1"/>
          </p:cNvPicPr>
          <p:nvPr/>
        </p:nvPicPr>
        <p:blipFill>
          <a:blip r:embed="rId3" cstate="print"/>
          <a:srcRect/>
          <a:stretch>
            <a:fillRect/>
          </a:stretch>
        </p:blipFill>
        <p:spPr bwMode="auto">
          <a:xfrm>
            <a:off x="1143000" y="1143000"/>
            <a:ext cx="3505199"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bwMode="auto">
          <a:xfrm>
            <a:off x="1219200" y="210766"/>
            <a:ext cx="990600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Хөдөө аж ахуй</a:t>
            </a:r>
            <a:endParaRPr lang="mn-MN" sz="2400" b="1" dirty="0">
              <a:solidFill>
                <a:schemeClr val="bg1"/>
              </a:solidFill>
              <a:latin typeface="Arial" pitchFamily="34" charset="0"/>
              <a:cs typeface="Arial" pitchFamily="34" charset="0"/>
            </a:endParaRPr>
          </a:p>
        </p:txBody>
      </p:sp>
      <p:sp>
        <p:nvSpPr>
          <p:cNvPr id="5" name="Rectangle 4"/>
          <p:cNvSpPr/>
          <p:nvPr/>
        </p:nvSpPr>
        <p:spPr>
          <a:xfrm>
            <a:off x="1295400" y="990600"/>
            <a:ext cx="5334000" cy="2554545"/>
          </a:xfrm>
          <a:prstGeom prst="rect">
            <a:avLst/>
          </a:prstGeom>
        </p:spPr>
        <p:txBody>
          <a:bodyPr wrap="square">
            <a:spAutoFit/>
          </a:bodyPr>
          <a:lstStyle/>
          <a:p>
            <a:pPr algn="just"/>
            <a:r>
              <a:rPr lang="mn-MN" sz="1600" dirty="0" smtClean="0">
                <a:latin typeface="Arial" pitchFamily="34" charset="0"/>
                <a:cs typeface="Arial" pitchFamily="34" charset="0"/>
              </a:rPr>
              <a:t>Аймгийн хэмжээнд 4 сарын 1-ний байдлаар оны эхний төллөх насны 1379.8 мянган хээлтэгч малын 245.7 мянга </a:t>
            </a:r>
            <a:r>
              <a:rPr lang="en-US" sz="1600" dirty="0" smtClean="0">
                <a:latin typeface="Arial" pitchFamily="34" charset="0"/>
                <a:cs typeface="Arial" pitchFamily="34" charset="0"/>
              </a:rPr>
              <a:t>(17.8%) </a:t>
            </a:r>
            <a:r>
              <a:rPr lang="mn-MN" sz="1600" dirty="0" smtClean="0">
                <a:latin typeface="Arial" pitchFamily="34" charset="0"/>
                <a:cs typeface="Arial" pitchFamily="34" charset="0"/>
              </a:rPr>
              <a:t>нь төллөжээ. Гүүний 0.8 хувь, үнээний 5.2 хувь, ингэний 12.7 хувь, эм хонины 19.3 хувь, эм ямааны 18.9 хувь нь төллөж байна. Төллөлтийн хувь өмнөх оноос 8.2 пунктээр буурсан байна. Г</a:t>
            </a:r>
            <a:r>
              <a:rPr lang="en-US" sz="1600" dirty="0" err="1" smtClean="0">
                <a:latin typeface="Arial" pitchFamily="34" charset="0"/>
                <a:cs typeface="Arial" pitchFamily="34" charset="0"/>
              </a:rPr>
              <a:t>арсан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төлийн</a:t>
            </a:r>
            <a:r>
              <a:rPr lang="en-US" sz="1600" dirty="0" smtClean="0">
                <a:latin typeface="Arial" pitchFamily="34" charset="0"/>
                <a:cs typeface="Arial" pitchFamily="34" charset="0"/>
              </a:rPr>
              <a:t> 98.4 </a:t>
            </a:r>
            <a:r>
              <a:rPr lang="en-US" sz="1600" dirty="0" err="1" smtClean="0">
                <a:latin typeface="Arial" pitchFamily="34" charset="0"/>
                <a:cs typeface="Arial" pitchFamily="34" charset="0"/>
              </a:rPr>
              <a:t>хувь</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буюу</a:t>
            </a:r>
            <a:r>
              <a:rPr lang="en-US" sz="1600" dirty="0" smtClean="0">
                <a:latin typeface="Arial" pitchFamily="34" charset="0"/>
                <a:cs typeface="Arial" pitchFamily="34" charset="0"/>
              </a:rPr>
              <a:t> 241.8 </a:t>
            </a:r>
            <a:r>
              <a:rPr lang="en-US" sz="1600" dirty="0" err="1" smtClean="0">
                <a:latin typeface="Arial" pitchFamily="34" charset="0"/>
                <a:cs typeface="Arial" pitchFamily="34" charset="0"/>
              </a:rPr>
              <a:t>мянган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төл</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бойжиж</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байгаа</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нь</a:t>
            </a:r>
            <a:r>
              <a:rPr lang="en-US" sz="1600" dirty="0" smtClean="0">
                <a:latin typeface="Arial" pitchFamily="34" charset="0"/>
                <a:cs typeface="Arial" pitchFamily="34" charset="0"/>
              </a:rPr>
              <a:t> ө</a:t>
            </a:r>
            <a:r>
              <a:rPr lang="mn-MN" sz="1600" dirty="0" smtClean="0">
                <a:latin typeface="Arial" pitchFamily="34" charset="0"/>
                <a:cs typeface="Arial" pitchFamily="34" charset="0"/>
              </a:rPr>
              <a:t>мнөх </a:t>
            </a:r>
            <a:r>
              <a:rPr lang="en-US" sz="1600" dirty="0" err="1" smtClean="0">
                <a:latin typeface="Arial" pitchFamily="34" charset="0"/>
                <a:cs typeface="Arial" pitchFamily="34" charset="0"/>
              </a:rPr>
              <a:t>оны</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мөн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үеэс</a:t>
            </a:r>
            <a:r>
              <a:rPr lang="mn-MN" sz="1600" dirty="0" smtClean="0">
                <a:latin typeface="Arial" pitchFamily="34" charset="0"/>
                <a:cs typeface="Arial" pitchFamily="34" charset="0"/>
              </a:rPr>
              <a:t> 71.7 мянган толгойгоор буурч, төл бойжилтын хувь 2.6 пунктээр өссөн байна.</a:t>
            </a:r>
            <a:endParaRPr lang="en-US" sz="1600" dirty="0">
              <a:latin typeface="Arial" pitchFamily="34" charset="0"/>
              <a:cs typeface="Arial" pitchFamily="34" charset="0"/>
            </a:endParaRPr>
          </a:p>
        </p:txBody>
      </p:sp>
      <p:sp>
        <p:nvSpPr>
          <p:cNvPr id="7" name="Rectangle 6"/>
          <p:cNvSpPr/>
          <p:nvPr/>
        </p:nvSpPr>
        <p:spPr>
          <a:xfrm>
            <a:off x="7010400" y="762000"/>
            <a:ext cx="4495800" cy="553998"/>
          </a:xfrm>
          <a:prstGeom prst="rect">
            <a:avLst/>
          </a:prstGeom>
        </p:spPr>
        <p:txBody>
          <a:bodyPr wrap="square">
            <a:spAutoFit/>
          </a:bodyPr>
          <a:lstStyle/>
          <a:p>
            <a:r>
              <a:rPr lang="mn-MN" sz="1600" b="1" dirty="0" smtClean="0">
                <a:latin typeface="Arial" pitchFamily="34" charset="0"/>
                <a:cs typeface="Arial" pitchFamily="34" charset="0"/>
              </a:rPr>
              <a:t>БОЙЖУУЛСАН ТӨЛ</a:t>
            </a:r>
            <a:r>
              <a:rPr lang="mn-MN" sz="1400" b="1" dirty="0" smtClean="0">
                <a:latin typeface="Arial" pitchFamily="34" charset="0"/>
                <a:cs typeface="Arial" pitchFamily="34" charset="0"/>
              </a:rPr>
              <a:t>, </a:t>
            </a:r>
            <a:r>
              <a:rPr lang="mn-MN" sz="1400" dirty="0" smtClean="0">
                <a:latin typeface="Arial" pitchFamily="34" charset="0"/>
                <a:cs typeface="Arial" pitchFamily="34" charset="0"/>
              </a:rPr>
              <a:t>төрлөөр, аймгийн дүнгээр,</a:t>
            </a:r>
            <a:endParaRPr lang="en-US" sz="1400" dirty="0" smtClean="0">
              <a:latin typeface="Arial" pitchFamily="34" charset="0"/>
              <a:cs typeface="Arial" pitchFamily="34" charset="0"/>
            </a:endParaRPr>
          </a:p>
          <a:p>
            <a:r>
              <a:rPr lang="mn-MN" sz="1400" dirty="0" smtClean="0">
                <a:latin typeface="Arial" pitchFamily="34" charset="0"/>
                <a:cs typeface="Arial" pitchFamily="34" charset="0"/>
              </a:rPr>
              <a:t> </a:t>
            </a:r>
            <a:r>
              <a:rPr lang="en-US" sz="1400" dirty="0" smtClean="0">
                <a:latin typeface="Arial" pitchFamily="34" charset="0"/>
                <a:cs typeface="Arial" pitchFamily="34" charset="0"/>
              </a:rPr>
              <a:t>           </a:t>
            </a:r>
            <a:r>
              <a:rPr lang="mn-MN" sz="1400" dirty="0" smtClean="0">
                <a:latin typeface="Arial" pitchFamily="34" charset="0"/>
                <a:cs typeface="Arial" pitchFamily="34" charset="0"/>
              </a:rPr>
              <a:t>жил бүрийн эхний </a:t>
            </a:r>
            <a:r>
              <a:rPr lang="en-US" sz="1400" dirty="0" smtClean="0">
                <a:latin typeface="Arial" pitchFamily="34" charset="0"/>
                <a:cs typeface="Arial" pitchFamily="34" charset="0"/>
              </a:rPr>
              <a:t>I </a:t>
            </a:r>
            <a:r>
              <a:rPr lang="mn-MN" sz="1400" dirty="0" smtClean="0">
                <a:latin typeface="Arial" pitchFamily="34" charset="0"/>
                <a:cs typeface="Arial" pitchFamily="34" charset="0"/>
              </a:rPr>
              <a:t>улиралд, толгой </a:t>
            </a:r>
            <a:endParaRPr lang="en-US" sz="1400" dirty="0">
              <a:latin typeface="Arial" pitchFamily="34" charset="0"/>
              <a:cs typeface="Arial" pitchFamily="34" charset="0"/>
            </a:endParaRPr>
          </a:p>
        </p:txBody>
      </p:sp>
      <p:graphicFrame>
        <p:nvGraphicFramePr>
          <p:cNvPr id="9" name="Table 8"/>
          <p:cNvGraphicFramePr>
            <a:graphicFrameLocks noGrp="1"/>
          </p:cNvGraphicFramePr>
          <p:nvPr/>
        </p:nvGraphicFramePr>
        <p:xfrm>
          <a:off x="2362200" y="762000"/>
          <a:ext cx="2895600" cy="253365"/>
        </p:xfrm>
        <a:graphic>
          <a:graphicData uri="http://schemas.openxmlformats.org/drawingml/2006/table">
            <a:tbl>
              <a:tblPr/>
              <a:tblGrid>
                <a:gridCol w="2895600"/>
              </a:tblGrid>
              <a:tr h="228600">
                <a:tc>
                  <a:txBody>
                    <a:bodyPr/>
                    <a:lstStyle/>
                    <a:p>
                      <a:pPr algn="ctr" fontAlgn="b"/>
                      <a:r>
                        <a:rPr lang="mn-MN" sz="1600" b="1" i="0" u="none" strike="noStrike" dirty="0">
                          <a:solidFill>
                            <a:srgbClr val="000000"/>
                          </a:solidFill>
                          <a:latin typeface="Arial"/>
                        </a:rPr>
                        <a:t>МАЛ ТӨЛЛӨЛТ</a:t>
                      </a:r>
                    </a:p>
                  </a:txBody>
                  <a:tcPr marL="9525" marR="9525" marT="9525" marB="0" anchor="b">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6781800" y="1371600"/>
          <a:ext cx="4800597" cy="1981199"/>
        </p:xfrm>
        <a:graphic>
          <a:graphicData uri="http://schemas.openxmlformats.org/drawingml/2006/table">
            <a:tbl>
              <a:tblPr/>
              <a:tblGrid>
                <a:gridCol w="685798"/>
                <a:gridCol w="805511"/>
                <a:gridCol w="809568"/>
                <a:gridCol w="809568"/>
                <a:gridCol w="809568"/>
                <a:gridCol w="880584"/>
              </a:tblGrid>
              <a:tr h="281436">
                <a:tc>
                  <a:txBody>
                    <a:bodyPr/>
                    <a:lstStyle/>
                    <a:p>
                      <a:pPr algn="ctr" fontAlgn="b"/>
                      <a:r>
                        <a:rPr lang="en-US" sz="1200" b="0" i="0" u="none" strike="noStrike" dirty="0">
                          <a:solidFill>
                            <a:srgbClr val="000000"/>
                          </a:solidFill>
                          <a:latin typeface="Arial"/>
                        </a:rPr>
                        <a:t> </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2013 I-III</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2014 I-III</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2015 I-III</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2016 I-III</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2017 I-III</a:t>
                      </a:r>
                    </a:p>
                  </a:txBody>
                  <a:tcPr marL="9525" marR="9525" marT="9525" marB="0" anchor="ctr">
                    <a:lnL>
                      <a:noFill/>
                    </a:lnL>
                    <a:lnR>
                      <a:noFill/>
                    </a:lnR>
                    <a:lnT>
                      <a:noFill/>
                    </a:lnT>
                    <a:lnB>
                      <a:noFill/>
                    </a:lnB>
                    <a:solidFill>
                      <a:srgbClr val="FAC090"/>
                    </a:solidFill>
                  </a:tcPr>
                </a:tc>
              </a:tr>
              <a:tr h="292583">
                <a:tc>
                  <a:txBody>
                    <a:bodyPr/>
                    <a:lstStyle/>
                    <a:p>
                      <a:pPr algn="ctr" fontAlgn="b"/>
                      <a:r>
                        <a:rPr lang="mn-MN" sz="1200" b="1" i="0" u="none" strike="noStrike" dirty="0">
                          <a:solidFill>
                            <a:srgbClr val="000000"/>
                          </a:solidFill>
                          <a:latin typeface="Arial"/>
                        </a:rPr>
                        <a:t>Бүгд</a:t>
                      </a:r>
                    </a:p>
                  </a:txBody>
                  <a:tcPr marL="9525" marR="9525" marT="9525" marB="0" anchor="ctr">
                    <a:lnL>
                      <a:noFill/>
                    </a:lnL>
                    <a:lnR>
                      <a:noFill/>
                    </a:lnR>
                    <a:lnT>
                      <a:noFill/>
                    </a:lnT>
                    <a:lnB>
                      <a:noFill/>
                    </a:lnB>
                  </a:tcPr>
                </a:tc>
                <a:tc>
                  <a:txBody>
                    <a:bodyPr/>
                    <a:lstStyle/>
                    <a:p>
                      <a:pPr algn="ctr" fontAlgn="b"/>
                      <a:r>
                        <a:rPr lang="en-US" sz="1200" b="1" i="0" u="none" strike="noStrike" dirty="0">
                          <a:solidFill>
                            <a:srgbClr val="000000"/>
                          </a:solidFill>
                          <a:latin typeface="Arial"/>
                        </a:rPr>
                        <a:t>244160</a:t>
                      </a:r>
                    </a:p>
                  </a:txBody>
                  <a:tcPr marL="9525" marR="9525" marT="9525" marB="0" anchor="ctr">
                    <a:lnL>
                      <a:noFill/>
                    </a:lnL>
                    <a:lnR>
                      <a:noFill/>
                    </a:lnR>
                    <a:lnT>
                      <a:noFill/>
                    </a:lnT>
                    <a:lnB>
                      <a:noFill/>
                    </a:lnB>
                  </a:tcPr>
                </a:tc>
                <a:tc>
                  <a:txBody>
                    <a:bodyPr/>
                    <a:lstStyle/>
                    <a:p>
                      <a:pPr algn="ctr" fontAlgn="b"/>
                      <a:r>
                        <a:rPr lang="en-US" sz="1200" b="1" i="0" u="none" strike="noStrike">
                          <a:solidFill>
                            <a:srgbClr val="000000"/>
                          </a:solidFill>
                          <a:latin typeface="Arial"/>
                        </a:rPr>
                        <a:t>316052</a:t>
                      </a:r>
                    </a:p>
                  </a:txBody>
                  <a:tcPr marL="9525" marR="9525" marT="9525" marB="0" anchor="ctr">
                    <a:lnL>
                      <a:noFill/>
                    </a:lnL>
                    <a:lnR>
                      <a:noFill/>
                    </a:lnR>
                    <a:lnT>
                      <a:noFill/>
                    </a:lnT>
                    <a:lnB>
                      <a:noFill/>
                    </a:lnB>
                  </a:tcPr>
                </a:tc>
                <a:tc>
                  <a:txBody>
                    <a:bodyPr/>
                    <a:lstStyle/>
                    <a:p>
                      <a:pPr algn="ctr" fontAlgn="b"/>
                      <a:r>
                        <a:rPr lang="en-US" sz="1200" b="1" i="0" u="none" strike="noStrike">
                          <a:solidFill>
                            <a:srgbClr val="000000"/>
                          </a:solidFill>
                          <a:latin typeface="Arial"/>
                        </a:rPr>
                        <a:t>366409</a:t>
                      </a:r>
                    </a:p>
                  </a:txBody>
                  <a:tcPr marL="9525" marR="9525" marT="9525" marB="0" anchor="ctr">
                    <a:lnL>
                      <a:noFill/>
                    </a:lnL>
                    <a:lnR>
                      <a:noFill/>
                    </a:lnR>
                    <a:lnT>
                      <a:noFill/>
                    </a:lnT>
                    <a:lnB>
                      <a:noFill/>
                    </a:lnB>
                  </a:tcPr>
                </a:tc>
                <a:tc>
                  <a:txBody>
                    <a:bodyPr/>
                    <a:lstStyle/>
                    <a:p>
                      <a:pPr algn="ctr" fontAlgn="b"/>
                      <a:r>
                        <a:rPr lang="en-US" sz="1200" b="1" i="0" u="none" strike="noStrike" dirty="0">
                          <a:solidFill>
                            <a:srgbClr val="000000"/>
                          </a:solidFill>
                          <a:latin typeface="Arial"/>
                        </a:rPr>
                        <a:t>313458</a:t>
                      </a:r>
                    </a:p>
                  </a:txBody>
                  <a:tcPr marL="9525" marR="9525" marT="9525" marB="0" anchor="ctr">
                    <a:lnL>
                      <a:noFill/>
                    </a:lnL>
                    <a:lnR>
                      <a:noFill/>
                    </a:lnR>
                    <a:lnT>
                      <a:noFill/>
                    </a:lnT>
                    <a:lnB>
                      <a:noFill/>
                    </a:lnB>
                  </a:tcPr>
                </a:tc>
                <a:tc>
                  <a:txBody>
                    <a:bodyPr/>
                    <a:lstStyle/>
                    <a:p>
                      <a:pPr algn="ctr" fontAlgn="b"/>
                      <a:r>
                        <a:rPr lang="en-US" sz="1200" b="1" i="0" u="none" strike="noStrike" dirty="0">
                          <a:solidFill>
                            <a:srgbClr val="000000"/>
                          </a:solidFill>
                          <a:latin typeface="Arial"/>
                        </a:rPr>
                        <a:t>241766</a:t>
                      </a:r>
                    </a:p>
                  </a:txBody>
                  <a:tcPr marL="9525" marR="9525" marT="9525" marB="0" anchor="ctr">
                    <a:lnL>
                      <a:noFill/>
                    </a:lnL>
                    <a:lnR>
                      <a:noFill/>
                    </a:lnR>
                    <a:lnT>
                      <a:noFill/>
                    </a:lnT>
                    <a:lnB>
                      <a:noFill/>
                    </a:lnB>
                  </a:tcPr>
                </a:tc>
              </a:tr>
              <a:tr h="281436">
                <a:tc>
                  <a:txBody>
                    <a:bodyPr/>
                    <a:lstStyle/>
                    <a:p>
                      <a:pPr algn="ctr" fontAlgn="b"/>
                      <a:r>
                        <a:rPr lang="mn-MN" sz="1200" b="0" i="0" u="none" strike="noStrike">
                          <a:solidFill>
                            <a:srgbClr val="000000"/>
                          </a:solidFill>
                          <a:latin typeface="Arial"/>
                        </a:rPr>
                        <a:t>Унага</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673</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1254</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2092</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3787</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407</a:t>
                      </a:r>
                    </a:p>
                  </a:txBody>
                  <a:tcPr marL="9525" marR="9525" marT="9525" marB="0" anchor="ctr">
                    <a:lnL>
                      <a:noFill/>
                    </a:lnL>
                    <a:lnR>
                      <a:noFill/>
                    </a:lnR>
                    <a:lnT>
                      <a:noFill/>
                    </a:lnT>
                    <a:lnB>
                      <a:noFill/>
                    </a:lnB>
                    <a:solidFill>
                      <a:srgbClr val="FAC090"/>
                    </a:solidFill>
                  </a:tcPr>
                </a:tc>
              </a:tr>
              <a:tr h="281436">
                <a:tc>
                  <a:txBody>
                    <a:bodyPr/>
                    <a:lstStyle/>
                    <a:p>
                      <a:pPr algn="ctr" fontAlgn="b"/>
                      <a:r>
                        <a:rPr lang="mn-MN" sz="1200" b="0" i="0" u="none" strike="noStrike">
                          <a:solidFill>
                            <a:srgbClr val="000000"/>
                          </a:solidFill>
                          <a:latin typeface="Arial"/>
                        </a:rPr>
                        <a:t>Тугал</a:t>
                      </a:r>
                    </a:p>
                  </a:txBody>
                  <a:tcPr marL="9525" marR="9525" marT="9525" marB="0" anchor="ctr">
                    <a:lnL>
                      <a:noFill/>
                    </a:lnL>
                    <a:lnR>
                      <a:noFill/>
                    </a:lnR>
                    <a:lnT>
                      <a:noFill/>
                    </a:lnT>
                    <a:lnB>
                      <a:noFill/>
                    </a:lnB>
                  </a:tcPr>
                </a:tc>
                <a:tc>
                  <a:txBody>
                    <a:bodyPr/>
                    <a:lstStyle/>
                    <a:p>
                      <a:pPr algn="ctr" fontAlgn="b"/>
                      <a:r>
                        <a:rPr lang="en-US" sz="1200" b="0" i="0" u="none" strike="noStrike" dirty="0">
                          <a:solidFill>
                            <a:srgbClr val="000000"/>
                          </a:solidFill>
                          <a:latin typeface="Arial"/>
                        </a:rPr>
                        <a:t>2582</a:t>
                      </a:r>
                    </a:p>
                  </a:txBody>
                  <a:tcPr marL="9525" marR="9525" marT="9525" marB="0" anchor="ctr">
                    <a:lnL>
                      <a:noFill/>
                    </a:lnL>
                    <a:lnR>
                      <a:noFill/>
                    </a:lnR>
                    <a:lnT>
                      <a:noFill/>
                    </a:lnT>
                    <a:lnB>
                      <a:noFill/>
                    </a:lnB>
                  </a:tcPr>
                </a:tc>
                <a:tc>
                  <a:txBody>
                    <a:bodyPr/>
                    <a:lstStyle/>
                    <a:p>
                      <a:pPr algn="ctr" fontAlgn="b"/>
                      <a:r>
                        <a:rPr lang="en-US" sz="1200" b="0" i="0" u="none" strike="noStrike" dirty="0">
                          <a:solidFill>
                            <a:srgbClr val="000000"/>
                          </a:solidFill>
                          <a:latin typeface="Arial"/>
                        </a:rPr>
                        <a:t>3697</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latin typeface="Arial"/>
                        </a:rPr>
                        <a:t>6025</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latin typeface="Arial"/>
                        </a:rPr>
                        <a:t>280</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latin typeface="Arial"/>
                        </a:rPr>
                        <a:t>3192</a:t>
                      </a:r>
                    </a:p>
                  </a:txBody>
                  <a:tcPr marL="9525" marR="9525" marT="9525" marB="0" anchor="ctr">
                    <a:lnL>
                      <a:noFill/>
                    </a:lnL>
                    <a:lnR>
                      <a:noFill/>
                    </a:lnR>
                    <a:lnT>
                      <a:noFill/>
                    </a:lnT>
                    <a:lnB>
                      <a:noFill/>
                    </a:lnB>
                  </a:tcPr>
                </a:tc>
              </a:tr>
              <a:tr h="281436">
                <a:tc>
                  <a:txBody>
                    <a:bodyPr/>
                    <a:lstStyle/>
                    <a:p>
                      <a:pPr algn="ctr" fontAlgn="b"/>
                      <a:r>
                        <a:rPr lang="mn-MN" sz="1200" b="0" i="0" u="none" strike="noStrike">
                          <a:solidFill>
                            <a:srgbClr val="000000"/>
                          </a:solidFill>
                          <a:latin typeface="Arial"/>
                        </a:rPr>
                        <a:t>Ботго</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288</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290</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311</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795</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239</a:t>
                      </a:r>
                    </a:p>
                  </a:txBody>
                  <a:tcPr marL="9525" marR="9525" marT="9525" marB="0" anchor="ctr">
                    <a:lnL>
                      <a:noFill/>
                    </a:lnL>
                    <a:lnR>
                      <a:noFill/>
                    </a:lnR>
                    <a:lnT>
                      <a:noFill/>
                    </a:lnT>
                    <a:lnB>
                      <a:noFill/>
                    </a:lnB>
                    <a:solidFill>
                      <a:srgbClr val="FAC090"/>
                    </a:solidFill>
                  </a:tcPr>
                </a:tc>
              </a:tr>
              <a:tr h="281436">
                <a:tc>
                  <a:txBody>
                    <a:bodyPr/>
                    <a:lstStyle/>
                    <a:p>
                      <a:pPr algn="ctr" fontAlgn="b"/>
                      <a:r>
                        <a:rPr lang="mn-MN" sz="1200" b="0" i="0" u="none" strike="noStrike">
                          <a:solidFill>
                            <a:srgbClr val="000000"/>
                          </a:solidFill>
                          <a:latin typeface="Arial"/>
                        </a:rPr>
                        <a:t>Хурга</a:t>
                      </a:r>
                    </a:p>
                  </a:txBody>
                  <a:tcPr marL="9525" marR="9525" marT="9525" marB="0" anchor="ctr">
                    <a:lnL>
                      <a:noFill/>
                    </a:lnL>
                    <a:lnR>
                      <a:noFill/>
                    </a:lnR>
                    <a:lnT>
                      <a:noFill/>
                    </a:lnT>
                    <a:lnB>
                      <a:noFill/>
                    </a:lnB>
                  </a:tcPr>
                </a:tc>
                <a:tc>
                  <a:txBody>
                    <a:bodyPr/>
                    <a:lstStyle/>
                    <a:p>
                      <a:pPr algn="ctr" fontAlgn="b"/>
                      <a:r>
                        <a:rPr lang="en-US" sz="1200" b="0" i="0" u="none" strike="noStrike" dirty="0">
                          <a:solidFill>
                            <a:srgbClr val="000000"/>
                          </a:solidFill>
                          <a:latin typeface="Arial"/>
                        </a:rPr>
                        <a:t>123952</a:t>
                      </a:r>
                    </a:p>
                  </a:txBody>
                  <a:tcPr marL="9525" marR="9525" marT="9525" marB="0" anchor="ctr">
                    <a:lnL>
                      <a:noFill/>
                    </a:lnL>
                    <a:lnR>
                      <a:noFill/>
                    </a:lnR>
                    <a:lnT>
                      <a:noFill/>
                    </a:lnT>
                    <a:lnB>
                      <a:noFill/>
                    </a:lnB>
                  </a:tcPr>
                </a:tc>
                <a:tc>
                  <a:txBody>
                    <a:bodyPr/>
                    <a:lstStyle/>
                    <a:p>
                      <a:pPr algn="ctr" fontAlgn="b"/>
                      <a:r>
                        <a:rPr lang="en-US" sz="1200" b="0" i="0" u="none" strike="noStrike" dirty="0">
                          <a:solidFill>
                            <a:srgbClr val="000000"/>
                          </a:solidFill>
                          <a:latin typeface="Arial"/>
                        </a:rPr>
                        <a:t>164227</a:t>
                      </a:r>
                    </a:p>
                  </a:txBody>
                  <a:tcPr marL="9525" marR="9525" marT="9525" marB="0" anchor="ctr">
                    <a:lnL>
                      <a:noFill/>
                    </a:lnL>
                    <a:lnR>
                      <a:noFill/>
                    </a:lnR>
                    <a:lnT>
                      <a:noFill/>
                    </a:lnT>
                    <a:lnB>
                      <a:noFill/>
                    </a:lnB>
                  </a:tcPr>
                </a:tc>
                <a:tc>
                  <a:txBody>
                    <a:bodyPr/>
                    <a:lstStyle/>
                    <a:p>
                      <a:pPr algn="ctr" fontAlgn="b"/>
                      <a:r>
                        <a:rPr lang="en-US" sz="1200" b="0" i="0" u="none" strike="noStrike" dirty="0">
                          <a:solidFill>
                            <a:srgbClr val="000000"/>
                          </a:solidFill>
                          <a:latin typeface="Arial"/>
                        </a:rPr>
                        <a:t>193777</a:t>
                      </a:r>
                    </a:p>
                  </a:txBody>
                  <a:tcPr marL="9525" marR="9525" marT="9525" marB="0" anchor="ctr">
                    <a:lnL>
                      <a:noFill/>
                    </a:lnL>
                    <a:lnR>
                      <a:noFill/>
                    </a:lnR>
                    <a:lnT>
                      <a:noFill/>
                    </a:lnT>
                    <a:lnB>
                      <a:noFill/>
                    </a:lnB>
                  </a:tcPr>
                </a:tc>
                <a:tc>
                  <a:txBody>
                    <a:bodyPr/>
                    <a:lstStyle/>
                    <a:p>
                      <a:pPr algn="ctr" fontAlgn="b"/>
                      <a:r>
                        <a:rPr lang="en-US" sz="1200" b="0" i="0" u="none" strike="noStrike" dirty="0">
                          <a:solidFill>
                            <a:srgbClr val="000000"/>
                          </a:solidFill>
                          <a:latin typeface="Arial"/>
                        </a:rPr>
                        <a:t>171441</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latin typeface="Arial"/>
                        </a:rPr>
                        <a:t>138579</a:t>
                      </a:r>
                    </a:p>
                  </a:txBody>
                  <a:tcPr marL="9525" marR="9525" marT="9525" marB="0" anchor="ctr">
                    <a:lnL>
                      <a:noFill/>
                    </a:lnL>
                    <a:lnR>
                      <a:noFill/>
                    </a:lnR>
                    <a:lnT>
                      <a:noFill/>
                    </a:lnT>
                    <a:lnB>
                      <a:noFill/>
                    </a:lnB>
                  </a:tcPr>
                </a:tc>
              </a:tr>
              <a:tr h="281436">
                <a:tc>
                  <a:txBody>
                    <a:bodyPr/>
                    <a:lstStyle/>
                    <a:p>
                      <a:pPr algn="ctr" fontAlgn="b"/>
                      <a:r>
                        <a:rPr lang="mn-MN" sz="1200" b="0" i="0" u="none" strike="noStrike" dirty="0">
                          <a:solidFill>
                            <a:srgbClr val="000000"/>
                          </a:solidFill>
                          <a:latin typeface="Arial"/>
                        </a:rPr>
                        <a:t>Ишиг</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116665</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146584</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164204</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137155</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99349</a:t>
                      </a:r>
                    </a:p>
                  </a:txBody>
                  <a:tcPr marL="9525" marR="9525" marT="9525" marB="0" anchor="ctr">
                    <a:lnL>
                      <a:noFill/>
                    </a:lnL>
                    <a:lnR>
                      <a:noFill/>
                    </a:lnR>
                    <a:lnT>
                      <a:noFill/>
                    </a:lnT>
                    <a:lnB>
                      <a:noFill/>
                    </a:lnB>
                    <a:solidFill>
                      <a:srgbClr val="FAC090"/>
                    </a:solidFill>
                  </a:tcPr>
                </a:tc>
              </a:tr>
            </a:tbl>
          </a:graphicData>
        </a:graphic>
      </p:graphicFrame>
      <p:graphicFrame>
        <p:nvGraphicFramePr>
          <p:cNvPr id="11" name="Chart 10"/>
          <p:cNvGraphicFramePr/>
          <p:nvPr/>
        </p:nvGraphicFramePr>
        <p:xfrm>
          <a:off x="1676400" y="3657599"/>
          <a:ext cx="9829800" cy="25908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bwMode="auto">
          <a:xfrm>
            <a:off x="1219200" y="389361"/>
            <a:ext cx="975360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Хөдөө аж ахуй</a:t>
            </a:r>
            <a:endParaRPr lang="mn-MN" sz="2400" b="1" dirty="0">
              <a:solidFill>
                <a:schemeClr val="bg1"/>
              </a:solidFill>
              <a:latin typeface="Arial" pitchFamily="34" charset="0"/>
              <a:cs typeface="Arial" pitchFamily="34" charset="0"/>
            </a:endParaRPr>
          </a:p>
        </p:txBody>
      </p:sp>
      <p:sp>
        <p:nvSpPr>
          <p:cNvPr id="5" name="Rectangle 4"/>
          <p:cNvSpPr/>
          <p:nvPr/>
        </p:nvSpPr>
        <p:spPr>
          <a:xfrm>
            <a:off x="1295400" y="1295400"/>
            <a:ext cx="5105400" cy="2133600"/>
          </a:xfrm>
          <a:prstGeom prst="rect">
            <a:avLst/>
          </a:prstGeom>
        </p:spPr>
        <p:txBody>
          <a:bodyPr wrap="square">
            <a:spAutoFit/>
          </a:bodyPr>
          <a:lstStyle/>
          <a:p>
            <a:pPr algn="just"/>
            <a:r>
              <a:rPr lang="en-US" sz="1600" dirty="0" err="1" smtClean="0">
                <a:latin typeface="Arial" pitchFamily="34" charset="0"/>
                <a:cs typeface="Arial" pitchFamily="34" charset="0"/>
              </a:rPr>
              <a:t>Эхний</a:t>
            </a:r>
            <a:r>
              <a:rPr lang="en-US" sz="1600" dirty="0" smtClean="0">
                <a:latin typeface="Arial" pitchFamily="34" charset="0"/>
                <a:cs typeface="Arial" pitchFamily="34" charset="0"/>
              </a:rPr>
              <a:t> 3 </a:t>
            </a:r>
            <a:r>
              <a:rPr lang="en-US" sz="1600" dirty="0" err="1" smtClean="0">
                <a:latin typeface="Arial" pitchFamily="34" charset="0"/>
                <a:cs typeface="Arial" pitchFamily="34" charset="0"/>
              </a:rPr>
              <a:t>сард</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аймгийн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дүнгээр</a:t>
            </a:r>
            <a:r>
              <a:rPr lang="en-US" sz="1600" dirty="0" smtClean="0">
                <a:latin typeface="Arial" pitchFamily="34" charset="0"/>
                <a:cs typeface="Arial" pitchFamily="34" charset="0"/>
              </a:rPr>
              <a:t> </a:t>
            </a:r>
            <a:r>
              <a:rPr lang="mn-MN" sz="1600" dirty="0" smtClean="0">
                <a:latin typeface="Arial" pitchFamily="34" charset="0"/>
                <a:cs typeface="Arial" pitchFamily="34" charset="0"/>
              </a:rPr>
              <a:t>14.6 </a:t>
            </a:r>
            <a:r>
              <a:rPr lang="en-US" sz="1600" dirty="0" err="1" smtClean="0">
                <a:latin typeface="Arial" pitchFamily="34" charset="0"/>
                <a:cs typeface="Arial" pitchFamily="34" charset="0"/>
              </a:rPr>
              <a:t>мянган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том</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мал</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зүй</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бусаар</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хорогдсон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нь</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оны</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эхний</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малын</a:t>
            </a:r>
            <a:r>
              <a:rPr lang="en-US" sz="1600" dirty="0" smtClean="0">
                <a:latin typeface="Arial" pitchFamily="34" charset="0"/>
                <a:cs typeface="Arial" pitchFamily="34" charset="0"/>
              </a:rPr>
              <a:t> </a:t>
            </a:r>
            <a:r>
              <a:rPr lang="mn-MN" sz="1600" dirty="0" smtClean="0">
                <a:latin typeface="Arial" pitchFamily="34" charset="0"/>
                <a:cs typeface="Arial" pitchFamily="34" charset="0"/>
              </a:rPr>
              <a:t>0.4 </a:t>
            </a:r>
            <a:r>
              <a:rPr lang="en-US" sz="1600" dirty="0" err="1" smtClean="0">
                <a:latin typeface="Arial" pitchFamily="34" charset="0"/>
                <a:cs typeface="Arial" pitchFamily="34" charset="0"/>
              </a:rPr>
              <a:t>хувь</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нийт</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хорогдолд</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өвчний</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хорогдол</a:t>
            </a:r>
            <a:r>
              <a:rPr lang="en-US" sz="1600" dirty="0" smtClean="0">
                <a:latin typeface="Arial" pitchFamily="34" charset="0"/>
                <a:cs typeface="Arial" pitchFamily="34" charset="0"/>
              </a:rPr>
              <a:t> </a:t>
            </a:r>
            <a:r>
              <a:rPr lang="mn-MN" sz="1600" dirty="0" smtClean="0">
                <a:latin typeface="Arial" pitchFamily="34" charset="0"/>
                <a:cs typeface="Arial" pitchFamily="34" charset="0"/>
              </a:rPr>
              <a:t>0</a:t>
            </a:r>
            <a:r>
              <a:rPr lang="en-US" sz="1600" dirty="0" smtClean="0">
                <a:latin typeface="Arial" pitchFamily="34" charset="0"/>
                <a:cs typeface="Arial" pitchFamily="34" charset="0"/>
              </a:rPr>
              <a:t>.</a:t>
            </a:r>
            <a:r>
              <a:rPr lang="mn-MN" sz="1600" dirty="0" smtClean="0">
                <a:latin typeface="Arial" pitchFamily="34" charset="0"/>
                <a:cs typeface="Arial" pitchFamily="34" charset="0"/>
              </a:rPr>
              <a:t>2 </a:t>
            </a:r>
            <a:r>
              <a:rPr lang="en-US" sz="1600" dirty="0" err="1" smtClean="0">
                <a:latin typeface="Arial" pitchFamily="34" charset="0"/>
                <a:cs typeface="Arial" pitchFamily="34" charset="0"/>
              </a:rPr>
              <a:t>хувь</a:t>
            </a:r>
            <a:r>
              <a:rPr lang="en-US" sz="1600" dirty="0" smtClean="0">
                <a:latin typeface="Arial" pitchFamily="34" charset="0"/>
                <a:cs typeface="Arial" pitchFamily="34" charset="0"/>
              </a:rPr>
              <a:t>,  </a:t>
            </a:r>
            <a:r>
              <a:rPr lang="mn-MN" sz="1600" dirty="0" smtClean="0">
                <a:latin typeface="Arial" pitchFamily="34" charset="0"/>
                <a:cs typeface="Arial" pitchFamily="34" charset="0"/>
              </a:rPr>
              <a:t>хээлтэгч малын хорогдол 10.2 хувь, </a:t>
            </a:r>
            <a:r>
              <a:rPr lang="en-US" sz="1600" dirty="0" err="1" smtClean="0">
                <a:latin typeface="Arial" pitchFamily="34" charset="0"/>
                <a:cs typeface="Arial" pitchFamily="34" charset="0"/>
              </a:rPr>
              <a:t>бог</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малын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хорогдол</a:t>
            </a:r>
            <a:r>
              <a:rPr lang="en-US" sz="1600" dirty="0" smtClean="0">
                <a:latin typeface="Arial" pitchFamily="34" charset="0"/>
                <a:cs typeface="Arial" pitchFamily="34" charset="0"/>
              </a:rPr>
              <a:t> </a:t>
            </a:r>
            <a:r>
              <a:rPr lang="mn-MN" sz="1600" dirty="0" smtClean="0">
                <a:latin typeface="Arial" pitchFamily="34" charset="0"/>
                <a:cs typeface="Arial" pitchFamily="34" charset="0"/>
              </a:rPr>
              <a:t>89.4 хувийг тус тус </a:t>
            </a:r>
            <a:r>
              <a:rPr lang="en-US" sz="1600" dirty="0" err="1" smtClean="0">
                <a:latin typeface="Arial" pitchFamily="34" charset="0"/>
                <a:cs typeface="Arial" pitchFamily="34" charset="0"/>
              </a:rPr>
              <a:t>эзэлж</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байна</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Том</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малын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зүй</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бусын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хорогдлыг</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өнгөрсөн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оны</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мөн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үетэй</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харьцуулахад</a:t>
            </a:r>
            <a:r>
              <a:rPr lang="en-US" sz="1600" dirty="0" smtClean="0">
                <a:latin typeface="Arial" pitchFamily="34" charset="0"/>
                <a:cs typeface="Arial" pitchFamily="34" charset="0"/>
              </a:rPr>
              <a:t> </a:t>
            </a:r>
            <a:r>
              <a:rPr lang="mn-MN" sz="1600" dirty="0" smtClean="0">
                <a:latin typeface="Arial" pitchFamily="34" charset="0"/>
                <a:cs typeface="Arial" pitchFamily="34" charset="0"/>
              </a:rPr>
              <a:t>76.9 </a:t>
            </a:r>
            <a:r>
              <a:rPr lang="en-US" sz="1600" dirty="0" err="1" smtClean="0">
                <a:latin typeface="Arial" pitchFamily="34" charset="0"/>
                <a:cs typeface="Arial" pitchFamily="34" charset="0"/>
              </a:rPr>
              <a:t>мянгаар</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буюу</a:t>
            </a:r>
            <a:r>
              <a:rPr lang="en-US" sz="1600" dirty="0" smtClean="0">
                <a:latin typeface="Arial" pitchFamily="34" charset="0"/>
                <a:cs typeface="Arial" pitchFamily="34" charset="0"/>
              </a:rPr>
              <a:t> </a:t>
            </a:r>
            <a:r>
              <a:rPr lang="mn-MN" sz="1600" dirty="0" smtClean="0">
                <a:latin typeface="Arial" pitchFamily="34" charset="0"/>
                <a:cs typeface="Arial" pitchFamily="34" charset="0"/>
              </a:rPr>
              <a:t>6.3 </a:t>
            </a:r>
            <a:r>
              <a:rPr lang="en-US" sz="1600" dirty="0" err="1" smtClean="0">
                <a:latin typeface="Arial" pitchFamily="34" charset="0"/>
                <a:cs typeface="Arial" pitchFamily="34" charset="0"/>
              </a:rPr>
              <a:t>дахин</a:t>
            </a:r>
            <a:r>
              <a:rPr lang="en-US" sz="1600" dirty="0" smtClean="0">
                <a:latin typeface="Arial" pitchFamily="34" charset="0"/>
                <a:cs typeface="Arial" pitchFamily="34" charset="0"/>
              </a:rPr>
              <a:t> </a:t>
            </a:r>
            <a:r>
              <a:rPr lang="mn-MN" sz="1600" dirty="0" smtClean="0">
                <a:latin typeface="Arial" pitchFamily="34" charset="0"/>
                <a:cs typeface="Arial" pitchFamily="34" charset="0"/>
              </a:rPr>
              <a:t>буурсан байна</a:t>
            </a:r>
            <a:endParaRPr lang="en-US" sz="1600" dirty="0">
              <a:latin typeface="Arial" pitchFamily="34" charset="0"/>
              <a:cs typeface="Arial" pitchFamily="34" charset="0"/>
            </a:endParaRPr>
          </a:p>
        </p:txBody>
      </p:sp>
      <p:graphicFrame>
        <p:nvGraphicFramePr>
          <p:cNvPr id="6" name="Table 5"/>
          <p:cNvGraphicFramePr>
            <a:graphicFrameLocks noGrp="1"/>
          </p:cNvGraphicFramePr>
          <p:nvPr/>
        </p:nvGraphicFramePr>
        <p:xfrm>
          <a:off x="2362200" y="990601"/>
          <a:ext cx="3124200" cy="304800"/>
        </p:xfrm>
        <a:graphic>
          <a:graphicData uri="http://schemas.openxmlformats.org/drawingml/2006/table">
            <a:tbl>
              <a:tblPr/>
              <a:tblGrid>
                <a:gridCol w="3124200"/>
              </a:tblGrid>
              <a:tr h="304800">
                <a:tc>
                  <a:txBody>
                    <a:bodyPr/>
                    <a:lstStyle/>
                    <a:p>
                      <a:pPr algn="l" fontAlgn="b"/>
                      <a:r>
                        <a:rPr lang="ru-RU" sz="1400" b="1" i="0" u="none" strike="noStrike" dirty="0">
                          <a:solidFill>
                            <a:srgbClr val="000000"/>
                          </a:solidFill>
                          <a:latin typeface="Arial" pitchFamily="34" charset="0"/>
                          <a:cs typeface="Arial" pitchFamily="34" charset="0"/>
                        </a:rPr>
                        <a:t>ТОМ МАЛЫН ЗҮЙ БУС ХОРОГДОЛ</a:t>
                      </a:r>
                    </a:p>
                  </a:txBody>
                  <a:tcPr marL="0" marR="0" marT="0" marB="0" anchor="ctr">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6553200" y="1447803"/>
          <a:ext cx="5029199" cy="1752596"/>
        </p:xfrm>
        <a:graphic>
          <a:graphicData uri="http://schemas.openxmlformats.org/drawingml/2006/table">
            <a:tbl>
              <a:tblPr/>
              <a:tblGrid>
                <a:gridCol w="893744"/>
                <a:gridCol w="852085"/>
                <a:gridCol w="852085"/>
                <a:gridCol w="852085"/>
                <a:gridCol w="852085"/>
                <a:gridCol w="727115"/>
              </a:tblGrid>
              <a:tr h="427833">
                <a:tc>
                  <a:txBody>
                    <a:bodyPr/>
                    <a:lstStyle/>
                    <a:p>
                      <a:pPr algn="l" fontAlgn="b"/>
                      <a:r>
                        <a:rPr lang="en-US" sz="1200" b="0" i="0" u="none" strike="noStrike" dirty="0">
                          <a:solidFill>
                            <a:srgbClr val="000000"/>
                          </a:solidFill>
                          <a:latin typeface="Arial"/>
                        </a:rPr>
                        <a:t> </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2013 I-III</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2014 I-III</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2015 I-III</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2016 I-III</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2017 I-III</a:t>
                      </a:r>
                    </a:p>
                  </a:txBody>
                  <a:tcPr marL="9525" marR="9525" marT="9525" marB="0" anchor="ctr">
                    <a:lnL>
                      <a:noFill/>
                    </a:lnL>
                    <a:lnR>
                      <a:noFill/>
                    </a:lnR>
                    <a:lnT>
                      <a:noFill/>
                    </a:lnT>
                    <a:lnB>
                      <a:noFill/>
                    </a:lnB>
                    <a:solidFill>
                      <a:srgbClr val="FAC090"/>
                    </a:solidFill>
                  </a:tcPr>
                </a:tc>
              </a:tr>
              <a:tr h="228033">
                <a:tc>
                  <a:txBody>
                    <a:bodyPr/>
                    <a:lstStyle/>
                    <a:p>
                      <a:pPr algn="ctr" fontAlgn="b"/>
                      <a:r>
                        <a:rPr lang="mn-MN" sz="1200" b="1" i="0" u="none" strike="noStrike" dirty="0">
                          <a:solidFill>
                            <a:srgbClr val="000000"/>
                          </a:solidFill>
                          <a:latin typeface="Arial"/>
                        </a:rPr>
                        <a:t>Бүгд</a:t>
                      </a:r>
                    </a:p>
                  </a:txBody>
                  <a:tcPr marL="9525" marR="9525" marT="9525" marB="0" anchor="ctr">
                    <a:lnL>
                      <a:noFill/>
                    </a:lnL>
                    <a:lnR>
                      <a:noFill/>
                    </a:lnR>
                    <a:lnT>
                      <a:noFill/>
                    </a:lnT>
                    <a:lnB>
                      <a:noFill/>
                    </a:lnB>
                  </a:tcPr>
                </a:tc>
                <a:tc>
                  <a:txBody>
                    <a:bodyPr/>
                    <a:lstStyle/>
                    <a:p>
                      <a:pPr algn="ctr" fontAlgn="b"/>
                      <a:r>
                        <a:rPr lang="en-US" sz="1200" b="1" i="0" u="none" strike="noStrike" dirty="0">
                          <a:solidFill>
                            <a:srgbClr val="000000"/>
                          </a:solidFill>
                          <a:latin typeface="Arial"/>
                        </a:rPr>
                        <a:t>32620</a:t>
                      </a:r>
                    </a:p>
                  </a:txBody>
                  <a:tcPr marL="9525" marR="9525" marT="9525" marB="0" anchor="ctr">
                    <a:lnL>
                      <a:noFill/>
                    </a:lnL>
                    <a:lnR>
                      <a:noFill/>
                    </a:lnR>
                    <a:lnT>
                      <a:noFill/>
                    </a:lnT>
                    <a:lnB>
                      <a:noFill/>
                    </a:lnB>
                  </a:tcPr>
                </a:tc>
                <a:tc>
                  <a:txBody>
                    <a:bodyPr/>
                    <a:lstStyle/>
                    <a:p>
                      <a:pPr algn="ctr" fontAlgn="b"/>
                      <a:r>
                        <a:rPr lang="en-US" sz="1200" b="1" i="0" u="none" strike="noStrike">
                          <a:solidFill>
                            <a:srgbClr val="000000"/>
                          </a:solidFill>
                          <a:latin typeface="Arial"/>
                        </a:rPr>
                        <a:t>14004</a:t>
                      </a:r>
                    </a:p>
                  </a:txBody>
                  <a:tcPr marL="9525" marR="9525" marT="9525" marB="0" anchor="ctr">
                    <a:lnL>
                      <a:noFill/>
                    </a:lnL>
                    <a:lnR>
                      <a:noFill/>
                    </a:lnR>
                    <a:lnT>
                      <a:noFill/>
                    </a:lnT>
                    <a:lnB>
                      <a:noFill/>
                    </a:lnB>
                  </a:tcPr>
                </a:tc>
                <a:tc>
                  <a:txBody>
                    <a:bodyPr/>
                    <a:lstStyle/>
                    <a:p>
                      <a:pPr algn="ctr" fontAlgn="b"/>
                      <a:r>
                        <a:rPr lang="en-US" sz="1200" b="1" i="0" u="none" strike="noStrike">
                          <a:solidFill>
                            <a:srgbClr val="000000"/>
                          </a:solidFill>
                          <a:latin typeface="Arial"/>
                        </a:rPr>
                        <a:t>2518</a:t>
                      </a:r>
                    </a:p>
                  </a:txBody>
                  <a:tcPr marL="9525" marR="9525" marT="9525" marB="0" anchor="ctr">
                    <a:lnL>
                      <a:noFill/>
                    </a:lnL>
                    <a:lnR>
                      <a:noFill/>
                    </a:lnR>
                    <a:lnT>
                      <a:noFill/>
                    </a:lnT>
                    <a:lnB>
                      <a:noFill/>
                    </a:lnB>
                  </a:tcPr>
                </a:tc>
                <a:tc>
                  <a:txBody>
                    <a:bodyPr/>
                    <a:lstStyle/>
                    <a:p>
                      <a:pPr algn="ctr" fontAlgn="b"/>
                      <a:r>
                        <a:rPr lang="en-US" sz="1200" b="1" i="0" u="none" strike="noStrike">
                          <a:solidFill>
                            <a:srgbClr val="000000"/>
                          </a:solidFill>
                          <a:latin typeface="Arial"/>
                        </a:rPr>
                        <a:t>91428</a:t>
                      </a:r>
                    </a:p>
                  </a:txBody>
                  <a:tcPr marL="9525" marR="9525" marT="9525" marB="0" anchor="ctr">
                    <a:lnL>
                      <a:noFill/>
                    </a:lnL>
                    <a:lnR>
                      <a:noFill/>
                    </a:lnR>
                    <a:lnT>
                      <a:noFill/>
                    </a:lnT>
                    <a:lnB>
                      <a:noFill/>
                    </a:lnB>
                  </a:tcPr>
                </a:tc>
                <a:tc>
                  <a:txBody>
                    <a:bodyPr/>
                    <a:lstStyle/>
                    <a:p>
                      <a:pPr algn="ctr" fontAlgn="b"/>
                      <a:r>
                        <a:rPr lang="en-US" sz="1200" b="1" i="0" u="none" strike="noStrike">
                          <a:solidFill>
                            <a:srgbClr val="000000"/>
                          </a:solidFill>
                          <a:latin typeface="Arial"/>
                        </a:rPr>
                        <a:t>14557</a:t>
                      </a:r>
                    </a:p>
                  </a:txBody>
                  <a:tcPr marL="9525" marR="9525" marT="9525" marB="0" anchor="ctr">
                    <a:lnL>
                      <a:noFill/>
                    </a:lnL>
                    <a:lnR>
                      <a:noFill/>
                    </a:lnR>
                    <a:lnT>
                      <a:noFill/>
                    </a:lnT>
                    <a:lnB>
                      <a:noFill/>
                    </a:lnB>
                  </a:tcPr>
                </a:tc>
              </a:tr>
              <a:tr h="219346">
                <a:tc>
                  <a:txBody>
                    <a:bodyPr/>
                    <a:lstStyle/>
                    <a:p>
                      <a:pPr algn="ctr" fontAlgn="b"/>
                      <a:r>
                        <a:rPr lang="mn-MN" sz="1200" b="0" i="0" u="none" strike="noStrike" dirty="0">
                          <a:solidFill>
                            <a:srgbClr val="000000"/>
                          </a:solidFill>
                          <a:latin typeface="Arial"/>
                        </a:rPr>
                        <a:t>Адуу</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1900</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395</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206</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1405</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512</a:t>
                      </a:r>
                    </a:p>
                  </a:txBody>
                  <a:tcPr marL="9525" marR="9525" marT="9525" marB="0" anchor="ctr">
                    <a:lnL>
                      <a:noFill/>
                    </a:lnL>
                    <a:lnR>
                      <a:noFill/>
                    </a:lnR>
                    <a:lnT>
                      <a:noFill/>
                    </a:lnT>
                    <a:lnB>
                      <a:noFill/>
                    </a:lnB>
                    <a:solidFill>
                      <a:srgbClr val="FAC090"/>
                    </a:solidFill>
                  </a:tcPr>
                </a:tc>
              </a:tr>
              <a:tr h="219346">
                <a:tc>
                  <a:txBody>
                    <a:bodyPr/>
                    <a:lstStyle/>
                    <a:p>
                      <a:pPr algn="ctr" fontAlgn="b"/>
                      <a:r>
                        <a:rPr lang="mn-MN" sz="1200" b="0" i="0" u="none" strike="noStrike" dirty="0">
                          <a:solidFill>
                            <a:srgbClr val="000000"/>
                          </a:solidFill>
                          <a:latin typeface="Arial"/>
                        </a:rPr>
                        <a:t>Үхэр</a:t>
                      </a:r>
                    </a:p>
                  </a:txBody>
                  <a:tcPr marL="9525" marR="9525" marT="9525" marB="0" anchor="ctr">
                    <a:lnL>
                      <a:noFill/>
                    </a:lnL>
                    <a:lnR>
                      <a:noFill/>
                    </a:lnR>
                    <a:lnT>
                      <a:noFill/>
                    </a:lnT>
                    <a:lnB>
                      <a:noFill/>
                    </a:lnB>
                  </a:tcPr>
                </a:tc>
                <a:tc>
                  <a:txBody>
                    <a:bodyPr/>
                    <a:lstStyle/>
                    <a:p>
                      <a:pPr algn="ctr" fontAlgn="b"/>
                      <a:r>
                        <a:rPr lang="en-US" sz="1200" b="0" i="0" u="none" strike="noStrike" dirty="0">
                          <a:solidFill>
                            <a:srgbClr val="000000"/>
                          </a:solidFill>
                          <a:latin typeface="Arial"/>
                        </a:rPr>
                        <a:t>1598</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latin typeface="Arial"/>
                        </a:rPr>
                        <a:t>319</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latin typeface="Arial"/>
                        </a:rPr>
                        <a:t>208</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latin typeface="Arial"/>
                        </a:rPr>
                        <a:t>5528</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latin typeface="Arial"/>
                        </a:rPr>
                        <a:t>1025</a:t>
                      </a:r>
                    </a:p>
                  </a:txBody>
                  <a:tcPr marL="9525" marR="9525" marT="9525" marB="0" anchor="ctr">
                    <a:lnL>
                      <a:noFill/>
                    </a:lnL>
                    <a:lnR>
                      <a:noFill/>
                    </a:lnR>
                    <a:lnT>
                      <a:noFill/>
                    </a:lnT>
                    <a:lnB>
                      <a:noFill/>
                    </a:lnB>
                  </a:tcPr>
                </a:tc>
              </a:tr>
              <a:tr h="219346">
                <a:tc>
                  <a:txBody>
                    <a:bodyPr/>
                    <a:lstStyle/>
                    <a:p>
                      <a:pPr algn="ctr" fontAlgn="b"/>
                      <a:r>
                        <a:rPr lang="mn-MN" sz="1200" b="0" i="0" u="none" strike="noStrike" dirty="0">
                          <a:solidFill>
                            <a:srgbClr val="000000"/>
                          </a:solidFill>
                          <a:latin typeface="Arial"/>
                        </a:rPr>
                        <a:t>Тэмээ</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26</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3</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4</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3</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0</a:t>
                      </a:r>
                    </a:p>
                  </a:txBody>
                  <a:tcPr marL="9525" marR="9525" marT="9525" marB="0" anchor="ctr">
                    <a:lnL>
                      <a:noFill/>
                    </a:lnL>
                    <a:lnR>
                      <a:noFill/>
                    </a:lnR>
                    <a:lnT>
                      <a:noFill/>
                    </a:lnT>
                    <a:lnB>
                      <a:noFill/>
                    </a:lnB>
                    <a:solidFill>
                      <a:srgbClr val="FAC090"/>
                    </a:solidFill>
                  </a:tcPr>
                </a:tc>
              </a:tr>
              <a:tr h="219346">
                <a:tc>
                  <a:txBody>
                    <a:bodyPr/>
                    <a:lstStyle/>
                    <a:p>
                      <a:pPr algn="ctr" fontAlgn="b"/>
                      <a:r>
                        <a:rPr lang="mn-MN" sz="1200" b="0" i="0" u="none" strike="noStrike" dirty="0">
                          <a:solidFill>
                            <a:srgbClr val="000000"/>
                          </a:solidFill>
                          <a:latin typeface="Arial"/>
                        </a:rPr>
                        <a:t>Хонь</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latin typeface="Arial"/>
                        </a:rPr>
                        <a:t>14703</a:t>
                      </a:r>
                    </a:p>
                  </a:txBody>
                  <a:tcPr marL="9525" marR="9525" marT="9525" marB="0" anchor="ctr">
                    <a:lnL>
                      <a:noFill/>
                    </a:lnL>
                    <a:lnR>
                      <a:noFill/>
                    </a:lnR>
                    <a:lnT>
                      <a:noFill/>
                    </a:lnT>
                    <a:lnB>
                      <a:noFill/>
                    </a:lnB>
                  </a:tcPr>
                </a:tc>
                <a:tc>
                  <a:txBody>
                    <a:bodyPr/>
                    <a:lstStyle/>
                    <a:p>
                      <a:pPr algn="ctr" fontAlgn="b"/>
                      <a:r>
                        <a:rPr lang="en-US" sz="1200" b="0" i="0" u="none" strike="noStrike" dirty="0">
                          <a:solidFill>
                            <a:srgbClr val="000000"/>
                          </a:solidFill>
                          <a:latin typeface="Arial"/>
                        </a:rPr>
                        <a:t>6124</a:t>
                      </a:r>
                    </a:p>
                  </a:txBody>
                  <a:tcPr marL="9525" marR="9525" marT="9525" marB="0" anchor="ctr">
                    <a:lnL>
                      <a:noFill/>
                    </a:lnL>
                    <a:lnR>
                      <a:noFill/>
                    </a:lnR>
                    <a:lnT>
                      <a:noFill/>
                    </a:lnT>
                    <a:lnB>
                      <a:noFill/>
                    </a:lnB>
                  </a:tcPr>
                </a:tc>
                <a:tc>
                  <a:txBody>
                    <a:bodyPr/>
                    <a:lstStyle/>
                    <a:p>
                      <a:pPr algn="ctr" fontAlgn="b"/>
                      <a:r>
                        <a:rPr lang="en-US" sz="1200" b="0" i="0" u="none" strike="noStrike" dirty="0">
                          <a:solidFill>
                            <a:srgbClr val="000000"/>
                          </a:solidFill>
                          <a:latin typeface="Arial"/>
                        </a:rPr>
                        <a:t>962</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latin typeface="Arial"/>
                        </a:rPr>
                        <a:t>37051</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latin typeface="Arial"/>
                        </a:rPr>
                        <a:t>6515</a:t>
                      </a:r>
                    </a:p>
                  </a:txBody>
                  <a:tcPr marL="9525" marR="9525" marT="9525" marB="0" anchor="ctr">
                    <a:lnL>
                      <a:noFill/>
                    </a:lnL>
                    <a:lnR>
                      <a:noFill/>
                    </a:lnR>
                    <a:lnT>
                      <a:noFill/>
                    </a:lnT>
                    <a:lnB>
                      <a:noFill/>
                    </a:lnB>
                  </a:tcPr>
                </a:tc>
              </a:tr>
              <a:tr h="219346">
                <a:tc>
                  <a:txBody>
                    <a:bodyPr/>
                    <a:lstStyle/>
                    <a:p>
                      <a:pPr algn="ctr" fontAlgn="b"/>
                      <a:r>
                        <a:rPr lang="mn-MN" sz="1200" b="0" i="0" u="none" strike="noStrike" dirty="0">
                          <a:solidFill>
                            <a:srgbClr val="000000"/>
                          </a:solidFill>
                          <a:latin typeface="Arial"/>
                        </a:rPr>
                        <a:t>Ямаа</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14393</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a:solidFill>
                            <a:srgbClr val="000000"/>
                          </a:solidFill>
                          <a:latin typeface="Arial"/>
                        </a:rPr>
                        <a:t>7163</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1138</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47441</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6505</a:t>
                      </a:r>
                    </a:p>
                  </a:txBody>
                  <a:tcPr marL="9525" marR="9525" marT="9525" marB="0" anchor="ctr">
                    <a:lnL>
                      <a:noFill/>
                    </a:lnL>
                    <a:lnR>
                      <a:noFill/>
                    </a:lnR>
                    <a:lnT>
                      <a:noFill/>
                    </a:lnT>
                    <a:lnB>
                      <a:noFill/>
                    </a:lnB>
                    <a:solidFill>
                      <a:srgbClr val="FAC090"/>
                    </a:solidFill>
                  </a:tcPr>
                </a:tc>
              </a:tr>
            </a:tbl>
          </a:graphicData>
        </a:graphic>
      </p:graphicFrame>
      <p:sp>
        <p:nvSpPr>
          <p:cNvPr id="8" name="Rectangle 7"/>
          <p:cNvSpPr/>
          <p:nvPr/>
        </p:nvSpPr>
        <p:spPr>
          <a:xfrm>
            <a:off x="6629400" y="914400"/>
            <a:ext cx="4800600" cy="523220"/>
          </a:xfrm>
          <a:prstGeom prst="rect">
            <a:avLst/>
          </a:prstGeom>
        </p:spPr>
        <p:txBody>
          <a:bodyPr wrap="square">
            <a:spAutoFit/>
          </a:bodyPr>
          <a:lstStyle/>
          <a:p>
            <a:r>
              <a:rPr lang="mn-MN" sz="1400" b="1" dirty="0" smtClean="0">
                <a:latin typeface="Arial" pitchFamily="34" charset="0"/>
                <a:cs typeface="Arial" pitchFamily="34" charset="0"/>
              </a:rPr>
              <a:t>ЗҮЙ БУСААР ХОРОГДСОН ТОМ МАЛ</a:t>
            </a:r>
            <a:r>
              <a:rPr lang="mn-MN" sz="1400" dirty="0" smtClean="0">
                <a:latin typeface="Arial" pitchFamily="34" charset="0"/>
                <a:cs typeface="Arial" pitchFamily="34" charset="0"/>
              </a:rPr>
              <a:t>, төрлөөр, аймгийн дүнгээр, жил бүрийн эхний улиралд, толгой</a:t>
            </a:r>
            <a:endParaRPr lang="en-US" sz="1400" dirty="0">
              <a:latin typeface="Arial" pitchFamily="34" charset="0"/>
              <a:cs typeface="Arial" pitchFamily="34" charset="0"/>
            </a:endParaRPr>
          </a:p>
        </p:txBody>
      </p:sp>
      <p:graphicFrame>
        <p:nvGraphicFramePr>
          <p:cNvPr id="9" name="Chart 8"/>
          <p:cNvGraphicFramePr/>
          <p:nvPr/>
        </p:nvGraphicFramePr>
        <p:xfrm>
          <a:off x="1828800" y="3505200"/>
          <a:ext cx="9525000" cy="2590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Аж үйлдвэр</a:t>
            </a:r>
            <a:endParaRPr lang="mn-MN" sz="2400" b="1" dirty="0">
              <a:solidFill>
                <a:schemeClr val="bg1"/>
              </a:solidFill>
              <a:latin typeface="Arial" pitchFamily="34" charset="0"/>
              <a:cs typeface="Arial" pitchFamily="34" charset="0"/>
            </a:endParaRPr>
          </a:p>
        </p:txBody>
      </p:sp>
      <p:sp>
        <p:nvSpPr>
          <p:cNvPr id="14" name="Rectangle 13"/>
          <p:cNvSpPr/>
          <p:nvPr/>
        </p:nvSpPr>
        <p:spPr>
          <a:xfrm>
            <a:off x="2895600" y="914400"/>
            <a:ext cx="7391400" cy="338554"/>
          </a:xfrm>
          <a:prstGeom prst="rect">
            <a:avLst/>
          </a:prstGeom>
        </p:spPr>
        <p:txBody>
          <a:bodyPr wrap="square">
            <a:spAutoFit/>
          </a:bodyPr>
          <a:lstStyle/>
          <a:p>
            <a:r>
              <a:rPr lang="mn-MN" sz="1600" b="1" dirty="0" smtClean="0">
                <a:latin typeface="Arial" pitchFamily="34" charset="0"/>
                <a:cs typeface="Arial" pitchFamily="34" charset="0"/>
              </a:rPr>
              <a:t>АЖ ҮЙЛДВЭРИЙН НИЙТ ҮЙЛДВЭРЛЭЛ, </a:t>
            </a:r>
            <a:r>
              <a:rPr lang="mn-MN" sz="1400" dirty="0" smtClean="0">
                <a:latin typeface="Arial" pitchFamily="34" charset="0"/>
                <a:cs typeface="Arial" pitchFamily="34" charset="0"/>
              </a:rPr>
              <a:t>салбараар, өссөн дүнгээр </a:t>
            </a:r>
            <a:r>
              <a:rPr lang="en-US" sz="1400" dirty="0" smtClean="0">
                <a:latin typeface="Arial" pitchFamily="34" charset="0"/>
                <a:cs typeface="Arial" pitchFamily="34" charset="0"/>
              </a:rPr>
              <a:t>, </a:t>
            </a:r>
            <a:r>
              <a:rPr lang="mn-MN" sz="1400" dirty="0" smtClean="0">
                <a:latin typeface="Arial" pitchFamily="34" charset="0"/>
                <a:cs typeface="Arial" pitchFamily="34" charset="0"/>
              </a:rPr>
              <a:t>сая төгрөг</a:t>
            </a:r>
            <a:endParaRPr lang="en-US" sz="1600" dirty="0">
              <a:latin typeface="Arial" pitchFamily="34" charset="0"/>
              <a:cs typeface="Arial" pitchFamily="34" charset="0"/>
            </a:endParaRPr>
          </a:p>
        </p:txBody>
      </p:sp>
      <p:pic>
        <p:nvPicPr>
          <p:cNvPr id="2" name="Picture 1" descr="\\exchange_server\TAMGIIN GAZAR\OLON NIITTEI HARILTSAH HELTES\Khanui.L\icons\Untitled-113.png"/>
          <p:cNvPicPr>
            <a:picLocks noChangeAspect="1" noChangeArrowheads="1"/>
          </p:cNvPicPr>
          <p:nvPr/>
        </p:nvPicPr>
        <p:blipFill>
          <a:blip r:embed="rId2" cstate="print"/>
          <a:srcRect/>
          <a:stretch>
            <a:fillRect/>
          </a:stretch>
        </p:blipFill>
        <p:spPr bwMode="auto">
          <a:xfrm>
            <a:off x="1143000" y="838200"/>
            <a:ext cx="838200" cy="838200"/>
          </a:xfrm>
          <a:prstGeom prst="rect">
            <a:avLst/>
          </a:prstGeom>
          <a:noFill/>
        </p:spPr>
      </p:pic>
      <p:graphicFrame>
        <p:nvGraphicFramePr>
          <p:cNvPr id="10" name="Chart 9"/>
          <p:cNvGraphicFramePr/>
          <p:nvPr/>
        </p:nvGraphicFramePr>
        <p:xfrm>
          <a:off x="1295400" y="3276600"/>
          <a:ext cx="10287000" cy="28902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nvGraphicFramePr>
        <p:xfrm>
          <a:off x="5410200" y="1600200"/>
          <a:ext cx="5867401" cy="1602605"/>
        </p:xfrm>
        <a:graphic>
          <a:graphicData uri="http://schemas.openxmlformats.org/drawingml/2006/table">
            <a:tbl>
              <a:tblPr/>
              <a:tblGrid>
                <a:gridCol w="2346960"/>
                <a:gridCol w="612251"/>
                <a:gridCol w="612251"/>
                <a:gridCol w="612251"/>
                <a:gridCol w="612251"/>
                <a:gridCol w="561229"/>
                <a:gridCol w="510208"/>
              </a:tblGrid>
              <a:tr h="249559">
                <a:tc rowSpan="2">
                  <a:txBody>
                    <a:bodyPr/>
                    <a:lstStyle/>
                    <a:p>
                      <a:pPr algn="ctr" rtl="0" fontAlgn="ctr"/>
                      <a:r>
                        <a:rPr lang="mn-MN" sz="1100" b="0" i="0" u="none" strike="noStrike" dirty="0">
                          <a:solidFill>
                            <a:srgbClr val="000000"/>
                          </a:solidFill>
                          <a:latin typeface="Arial"/>
                        </a:rPr>
                        <a:t>Аж үйлдвэрийн салбар</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a:solidFill>
                            <a:srgbClr val="000000"/>
                          </a:solidFill>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a:solidFill>
                            <a:srgbClr val="000000"/>
                          </a:solidFill>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a:solidFill>
                            <a:srgbClr val="000000"/>
                          </a:solidFill>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a:solidFill>
                            <a:srgbClr val="000000"/>
                          </a:solidFill>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a:solidFill>
                            <a:srgbClr val="000000"/>
                          </a:solidFill>
                          <a:latin typeface="Arial"/>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l" rtl="0" fontAlgn="b"/>
                      <a:r>
                        <a:rPr lang="en-US" sz="1100" b="0" i="0" u="none" strike="noStrike" dirty="0">
                          <a:solidFill>
                            <a:srgbClr val="000000"/>
                          </a:solidFill>
                          <a:latin typeface="Arial"/>
                        </a:rPr>
                        <a:t> </a:t>
                      </a:r>
                      <a:r>
                        <a:rPr lang="en-US" sz="1100" b="0" i="0" u="none" strike="noStrike" dirty="0">
                          <a:solidFill>
                            <a:srgbClr val="000000"/>
                          </a:solidFill>
                          <a:latin typeface="Calibri"/>
                        </a:rPr>
                        <a:t> </a:t>
                      </a:r>
                      <a:endParaRPr lang="en-US" sz="11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8EB4E3"/>
                    </a:solidFill>
                  </a:tcPr>
                </a:tc>
              </a:tr>
              <a:tr h="11813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EB4E3"/>
                    </a:solidFill>
                  </a:tcPr>
                </a:tc>
              </a:tr>
              <a:tr h="169343">
                <a:tc>
                  <a:txBody>
                    <a:bodyPr/>
                    <a:lstStyle/>
                    <a:p>
                      <a:pPr algn="l" rtl="0" fontAlgn="ctr"/>
                      <a:r>
                        <a:rPr lang="mn-MN" sz="1100" b="0" i="0" u="none" strike="noStrike">
                          <a:solidFill>
                            <a:srgbClr val="000000"/>
                          </a:solidFill>
                          <a:latin typeface="Arial"/>
                        </a:rPr>
                        <a:t>Нийт дүн</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a:solidFill>
                            <a:srgbClr val="000000"/>
                          </a:solidFill>
                          <a:latin typeface="Arial"/>
                        </a:rPr>
                        <a:t>4361.4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a:solidFill>
                            <a:srgbClr val="000000"/>
                          </a:solidFill>
                          <a:latin typeface="Arial"/>
                        </a:rPr>
                        <a:t>3270.3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a:solidFill>
                            <a:srgbClr val="000000"/>
                          </a:solidFill>
                          <a:latin typeface="Arial"/>
                        </a:rPr>
                        <a:t>3898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a:solidFill>
                            <a:srgbClr val="000000"/>
                          </a:solidFill>
                          <a:latin typeface="Arial"/>
                        </a:rPr>
                        <a:t>3832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a:solidFill>
                            <a:srgbClr val="000000"/>
                          </a:solidFill>
                          <a:latin typeface="Arial"/>
                        </a:rPr>
                        <a:t>3686.3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a:solidFill>
                            <a:srgbClr val="000000"/>
                          </a:solidFill>
                          <a:latin typeface="Arial"/>
                        </a:rPr>
                        <a:t>192.6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254016">
                <a:tc>
                  <a:txBody>
                    <a:bodyPr/>
                    <a:lstStyle/>
                    <a:p>
                      <a:pPr algn="l" rtl="0" fontAlgn="ctr"/>
                      <a:r>
                        <a:rPr lang="mn-MN" sz="1100" b="0" i="0" u="none" strike="noStrike">
                          <a:solidFill>
                            <a:srgbClr val="000000"/>
                          </a:solidFill>
                          <a:latin typeface="Arial"/>
                        </a:rPr>
                        <a:t>Боловсруулах үйлдвэр</a:t>
                      </a:r>
                    </a:p>
                  </a:txBody>
                  <a:tcPr marL="0" marR="0" marT="0" marB="0" anchor="ctr">
                    <a:lnL>
                      <a:noFill/>
                    </a:lnL>
                    <a:lnR>
                      <a:noFill/>
                    </a:lnR>
                    <a:lnT>
                      <a:noFill/>
                    </a:lnT>
                    <a:lnB>
                      <a:noFill/>
                    </a:lnB>
                    <a:solidFill>
                      <a:srgbClr val="FFFFFF"/>
                    </a:solidFill>
                  </a:tcPr>
                </a:tc>
                <a:tc>
                  <a:txBody>
                    <a:bodyPr/>
                    <a:lstStyle/>
                    <a:p>
                      <a:pPr algn="ctr" rtl="0" fontAlgn="ctr"/>
                      <a:r>
                        <a:rPr lang="en-US" sz="1100" b="0" i="0" u="none" strike="noStrike">
                          <a:solidFill>
                            <a:srgbClr val="000000"/>
                          </a:solidFill>
                          <a:latin typeface="Arial"/>
                        </a:rPr>
                        <a:t>724.2</a:t>
                      </a:r>
                    </a:p>
                  </a:txBody>
                  <a:tcPr marL="0" marR="0" marT="0" marB="0" anchor="ctr">
                    <a:lnL>
                      <a:noFill/>
                    </a:lnL>
                    <a:lnR>
                      <a:noFill/>
                    </a:lnR>
                    <a:lnT>
                      <a:noFill/>
                    </a:lnT>
                    <a:lnB>
                      <a:noFill/>
                    </a:lnB>
                    <a:solidFill>
                      <a:srgbClr val="FFFFFF"/>
                    </a:solidFill>
                  </a:tcPr>
                </a:tc>
                <a:tc>
                  <a:txBody>
                    <a:bodyPr/>
                    <a:lstStyle/>
                    <a:p>
                      <a:pPr algn="ctr" rtl="0" fontAlgn="ctr"/>
                      <a:r>
                        <a:rPr lang="en-US" sz="1100" b="0" i="0" u="none" strike="noStrike">
                          <a:solidFill>
                            <a:srgbClr val="000000"/>
                          </a:solidFill>
                          <a:latin typeface="Arial"/>
                        </a:rPr>
                        <a:t>947.2</a:t>
                      </a:r>
                    </a:p>
                  </a:txBody>
                  <a:tcPr marL="0" marR="0" marT="0" marB="0" anchor="ctr">
                    <a:lnL>
                      <a:noFill/>
                    </a:lnL>
                    <a:lnR>
                      <a:noFill/>
                    </a:lnR>
                    <a:lnT>
                      <a:noFill/>
                    </a:lnT>
                    <a:lnB>
                      <a:noFill/>
                    </a:lnB>
                    <a:solidFill>
                      <a:srgbClr val="FFFFFF"/>
                    </a:solidFill>
                  </a:tcPr>
                </a:tc>
                <a:tc>
                  <a:txBody>
                    <a:bodyPr/>
                    <a:lstStyle/>
                    <a:p>
                      <a:pPr algn="ctr" rtl="0" fontAlgn="ctr"/>
                      <a:r>
                        <a:rPr lang="en-US" sz="1100" b="0" i="0" u="none" strike="noStrike" dirty="0">
                          <a:solidFill>
                            <a:srgbClr val="000000"/>
                          </a:solidFill>
                          <a:latin typeface="Arial"/>
                        </a:rPr>
                        <a:t>1501.6</a:t>
                      </a:r>
                    </a:p>
                  </a:txBody>
                  <a:tcPr marL="0" marR="0" marT="0" marB="0" anchor="ctr">
                    <a:lnL>
                      <a:noFill/>
                    </a:lnL>
                    <a:lnR>
                      <a:noFill/>
                    </a:lnR>
                    <a:lnT>
                      <a:noFill/>
                    </a:lnT>
                    <a:lnB>
                      <a:noFill/>
                    </a:lnB>
                    <a:solidFill>
                      <a:srgbClr val="FFFFFF"/>
                    </a:solidFill>
                  </a:tcPr>
                </a:tc>
                <a:tc>
                  <a:txBody>
                    <a:bodyPr/>
                    <a:lstStyle/>
                    <a:p>
                      <a:pPr algn="ctr" rtl="0" fontAlgn="ctr"/>
                      <a:r>
                        <a:rPr lang="en-US" sz="1100" b="0" i="0" u="none" strike="noStrike">
                          <a:solidFill>
                            <a:srgbClr val="000000"/>
                          </a:solidFill>
                          <a:latin typeface="Arial"/>
                        </a:rPr>
                        <a:t>1634.3</a:t>
                      </a:r>
                    </a:p>
                  </a:txBody>
                  <a:tcPr marL="0" marR="0" marT="0" marB="0" anchor="ctr">
                    <a:lnL>
                      <a:noFill/>
                    </a:lnL>
                    <a:lnR>
                      <a:noFill/>
                    </a:lnR>
                    <a:lnT>
                      <a:noFill/>
                    </a:lnT>
                    <a:lnB>
                      <a:noFill/>
                    </a:lnB>
                    <a:solidFill>
                      <a:srgbClr val="FFFFFF"/>
                    </a:solidFill>
                  </a:tcPr>
                </a:tc>
                <a:tc>
                  <a:txBody>
                    <a:bodyPr/>
                    <a:lstStyle/>
                    <a:p>
                      <a:pPr algn="ctr" rtl="0" fontAlgn="ctr"/>
                      <a:r>
                        <a:rPr lang="en-US" sz="1100" b="0" i="0" u="none" strike="noStrike">
                          <a:solidFill>
                            <a:srgbClr val="000000"/>
                          </a:solidFill>
                          <a:latin typeface="Arial"/>
                        </a:rPr>
                        <a:t>1582.5</a:t>
                      </a:r>
                    </a:p>
                  </a:txBody>
                  <a:tcPr marL="0" marR="0" marT="0" marB="0" anchor="ctr">
                    <a:lnL>
                      <a:noFill/>
                    </a:lnL>
                    <a:lnR>
                      <a:noFill/>
                    </a:lnR>
                    <a:lnT>
                      <a:noFill/>
                    </a:lnT>
                    <a:lnB>
                      <a:noFill/>
                    </a:lnB>
                    <a:solidFill>
                      <a:srgbClr val="FFFFFF"/>
                    </a:solidFill>
                  </a:tcPr>
                </a:tc>
                <a:tc>
                  <a:txBody>
                    <a:bodyPr/>
                    <a:lstStyle/>
                    <a:p>
                      <a:pPr algn="ctr" rtl="0" fontAlgn="b"/>
                      <a:r>
                        <a:rPr lang="en-US" sz="1100" b="0" i="0" u="none" strike="noStrike">
                          <a:solidFill>
                            <a:srgbClr val="000000"/>
                          </a:solidFill>
                          <a:latin typeface="Arial"/>
                        </a:rPr>
                        <a:t>96.8</a:t>
                      </a:r>
                    </a:p>
                  </a:txBody>
                  <a:tcPr marL="0" marR="0" marT="0" marB="0" anchor="b">
                    <a:lnL>
                      <a:noFill/>
                    </a:lnL>
                    <a:lnR>
                      <a:noFill/>
                    </a:lnR>
                    <a:lnT>
                      <a:noFill/>
                    </a:lnT>
                    <a:lnB>
                      <a:noFill/>
                    </a:lnB>
                    <a:solidFill>
                      <a:srgbClr val="FFFFFF"/>
                    </a:solidFill>
                  </a:tcPr>
                </a:tc>
              </a:tr>
              <a:tr h="762047">
                <a:tc>
                  <a:txBody>
                    <a:bodyPr/>
                    <a:lstStyle/>
                    <a:p>
                      <a:pPr algn="l" rtl="0" fontAlgn="ctr"/>
                      <a:r>
                        <a:rPr lang="mn-MN" sz="1100" b="0" i="0" u="none" strike="noStrike">
                          <a:solidFill>
                            <a:srgbClr val="000000"/>
                          </a:solidFill>
                          <a:latin typeface="Arial"/>
                        </a:rPr>
                        <a:t>Цахилгаан, дулааны эрчим хүч үйлдвэрлэл, усан хангамж</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latin typeface="Arial"/>
                        </a:rPr>
                        <a:t>3637.2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latin typeface="Arial"/>
                        </a:rPr>
                        <a:t>2323.1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latin typeface="Arial"/>
                        </a:rPr>
                        <a:t>2396.4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latin typeface="Arial"/>
                        </a:rPr>
                        <a:t>2197.7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latin typeface="Arial"/>
                        </a:rPr>
                        <a:t>2103.8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dirty="0">
                          <a:solidFill>
                            <a:srgbClr val="000000"/>
                          </a:solidFill>
                          <a:latin typeface="Arial"/>
                        </a:rPr>
                        <a:t>95.7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pic>
        <p:nvPicPr>
          <p:cNvPr id="12"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820400" y="1676400"/>
            <a:ext cx="457200" cy="342305"/>
          </a:xfrm>
          <a:prstGeom prst="rect">
            <a:avLst/>
          </a:prstGeom>
          <a:noFill/>
        </p:spPr>
      </p:pic>
      <p:sp>
        <p:nvSpPr>
          <p:cNvPr id="11265" name="Rectangle 1"/>
          <p:cNvSpPr>
            <a:spLocks noChangeArrowheads="1"/>
          </p:cNvSpPr>
          <p:nvPr/>
        </p:nvSpPr>
        <p:spPr bwMode="auto">
          <a:xfrm>
            <a:off x="1371600" y="1600200"/>
            <a:ext cx="3657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АЖ ҮЙЛДВЭР</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Аж</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үйлдвэрийн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нийт</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бүтээгдэхүүний</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үйлдвэрлэл</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эхний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улирлын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байдлаар</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оны</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үнээр</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3686.3</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сая</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төгрөг</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болж</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өнгөрсөн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он</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оос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3.8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хувиар</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буюу</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145.7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сая</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төгрөгөөр</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буурч нийт үйлдвэрлэлээс ААНэгжийн үйлдвэрлэл нь 1772.4 сая төгрөг, иргэдийн үйлдвэрлэл нь 1913.9 сая төгрөг болсон байна. </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 name="Straight Connector 8"/>
          <p:cNvCxnSpPr/>
          <p:nvPr/>
        </p:nvCxnSpPr>
        <p:spPr>
          <a:xfrm>
            <a:off x="5181600" y="1447800"/>
            <a:ext cx="0" cy="182880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71600" y="3276600"/>
            <a:ext cx="9982200" cy="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638800" y="1219200"/>
          <a:ext cx="5351547" cy="4800602"/>
        </p:xfrm>
        <a:graphic>
          <a:graphicData uri="http://schemas.openxmlformats.org/drawingml/2006/table">
            <a:tbl>
              <a:tblPr/>
              <a:tblGrid>
                <a:gridCol w="965175"/>
                <a:gridCol w="965175"/>
                <a:gridCol w="473970"/>
                <a:gridCol w="585026"/>
                <a:gridCol w="533400"/>
                <a:gridCol w="533400"/>
                <a:gridCol w="609600"/>
                <a:gridCol w="685801"/>
              </a:tblGrid>
              <a:tr h="259587">
                <a:tc rowSpan="2" gridSpan="2">
                  <a:txBody>
                    <a:bodyPr/>
                    <a:lstStyle/>
                    <a:p>
                      <a:pPr algn="ctr" fontAlgn="ctr"/>
                      <a:r>
                        <a:rPr lang="mn-MN" sz="1000" b="0" i="0" u="none" strike="noStrike" dirty="0">
                          <a:solidFill>
                            <a:srgbClr val="000000"/>
                          </a:solidFill>
                          <a:latin typeface="Arial"/>
                        </a:rPr>
                        <a:t>Үзүүлэлт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rowSpan="2" hMerge="1">
                  <a:txBody>
                    <a:bodyPr/>
                    <a:lstStyle/>
                    <a:p>
                      <a:endParaRPr lang="en-US"/>
                    </a:p>
                  </a:txBody>
                  <a:tcPr/>
                </a:tc>
                <a:tc gridSpan="3">
                  <a:txBody>
                    <a:bodyPr/>
                    <a:lstStyle/>
                    <a:p>
                      <a:pPr algn="ctr" fontAlgn="ctr"/>
                      <a:r>
                        <a:rPr lang="ru-RU" sz="1000" b="0" i="0" u="none" strike="noStrike" dirty="0">
                          <a:solidFill>
                            <a:srgbClr val="000000"/>
                          </a:solidFill>
                          <a:latin typeface="Arial"/>
                        </a:rPr>
                        <a:t>2017 оны I -р улирал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algn="ctr" fontAlgn="ctr"/>
                      <a:r>
                        <a:rPr lang="en-US" sz="1000" b="0" i="0" u="none" strike="noStrike" dirty="0">
                          <a:solidFill>
                            <a:srgbClr val="000000"/>
                          </a:solidFill>
                          <a:latin typeface="Arial"/>
                        </a:rPr>
                        <a:t>III -</a:t>
                      </a:r>
                      <a:r>
                        <a:rPr lang="mn-MN" sz="1000" b="0" i="0" u="none" strike="noStrike" dirty="0">
                          <a:solidFill>
                            <a:srgbClr val="000000"/>
                          </a:solidFill>
                          <a:latin typeface="Arial"/>
                        </a:rPr>
                        <a:t>р сар</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hMerge="1">
                  <a:txBody>
                    <a:bodyPr/>
                    <a:lstStyle/>
                    <a:p>
                      <a:endParaRPr lang="en-US"/>
                    </a:p>
                  </a:txBody>
                  <a:tcPr/>
                </a:tc>
              </a:tr>
              <a:tr h="259587">
                <a:tc gridSpan="2" vMerge="1">
                  <a:txBody>
                    <a:bodyPr/>
                    <a:lstStyle/>
                    <a:p>
                      <a:endParaRPr lang="en-US"/>
                    </a:p>
                  </a:txBody>
                  <a:tcPr/>
                </a:tc>
                <a:tc hMerge="1" vMerge="1">
                  <a:txBody>
                    <a:bodyPr/>
                    <a:lstStyle/>
                    <a:p>
                      <a:endParaRPr lang="en-US"/>
                    </a:p>
                  </a:txBody>
                  <a:tcPr/>
                </a:tc>
                <a:tc>
                  <a:txBody>
                    <a:bodyPr/>
                    <a:lstStyle/>
                    <a:p>
                      <a:pPr algn="ctr" fontAlgn="ctr"/>
                      <a:r>
                        <a:rPr lang="mn-MN" sz="1000" b="0" i="0" u="none" strike="noStrike" dirty="0">
                          <a:solidFill>
                            <a:srgbClr val="000000"/>
                          </a:solidFill>
                          <a:latin typeface="Arial"/>
                        </a:rPr>
                        <a:t>Орсон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mn-MN" sz="1000" b="0" i="0" u="none" strike="noStrike" dirty="0">
                          <a:solidFill>
                            <a:srgbClr val="000000"/>
                          </a:solidFill>
                          <a:latin typeface="Arial"/>
                        </a:rPr>
                        <a:t>Гарсан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mn-MN" sz="1000" b="0" i="0" u="none" strike="noStrike" dirty="0">
                          <a:solidFill>
                            <a:srgbClr val="000000"/>
                          </a:solidFill>
                          <a:latin typeface="Arial"/>
                        </a:rPr>
                        <a:t>Бүгд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mn-MN" sz="1000" b="0" i="0" u="none" strike="noStrike">
                          <a:solidFill>
                            <a:srgbClr val="000000"/>
                          </a:solidFill>
                          <a:latin typeface="Arial"/>
                        </a:rPr>
                        <a:t>Орсон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mn-MN" sz="1000" b="0" i="0" u="none" strike="noStrike">
                          <a:solidFill>
                            <a:srgbClr val="000000"/>
                          </a:solidFill>
                          <a:latin typeface="Arial"/>
                        </a:rPr>
                        <a:t>Гарсан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mn-MN" sz="1000" b="0" i="0" u="none" strike="noStrike" dirty="0">
                          <a:solidFill>
                            <a:srgbClr val="000000"/>
                          </a:solidFill>
                          <a:latin typeface="Arial"/>
                        </a:rPr>
                        <a:t>Бүгд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882597">
                <a:tc rowSpan="3">
                  <a:txBody>
                    <a:bodyPr/>
                    <a:lstStyle/>
                    <a:p>
                      <a:pPr algn="ctr" fontAlgn="ctr"/>
                      <a:r>
                        <a:rPr lang="mn-MN" sz="1000" b="0" i="0" u="none" strike="noStrike" dirty="0">
                          <a:solidFill>
                            <a:srgbClr val="000000"/>
                          </a:solidFill>
                          <a:latin typeface="Arial"/>
                        </a:rPr>
                        <a:t>Тээврийн хэрэгсэл /ширхэг/</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mn-MN" sz="1000" b="0" i="0" u="none" strike="noStrike">
                          <a:solidFill>
                            <a:srgbClr val="000000"/>
                          </a:solidFill>
                          <a:latin typeface="Arial"/>
                        </a:rPr>
                        <a:t>Суудлын автомашин                      /худалдааны бус/</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latin typeface="Arial"/>
                        </a:rPr>
                        <a:t>383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dirty="0">
                          <a:solidFill>
                            <a:srgbClr val="000000"/>
                          </a:solidFill>
                          <a:latin typeface="Arial"/>
                        </a:rPr>
                        <a:t>375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dirty="0">
                          <a:solidFill>
                            <a:srgbClr val="000000"/>
                          </a:solidFill>
                          <a:latin typeface="Arial"/>
                        </a:rPr>
                        <a:t>758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dirty="0">
                          <a:solidFill>
                            <a:srgbClr val="000000"/>
                          </a:solidFill>
                          <a:latin typeface="Arial"/>
                        </a:rPr>
                        <a:t>111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dirty="0">
                          <a:solidFill>
                            <a:srgbClr val="000000"/>
                          </a:solidFill>
                          <a:latin typeface="Arial"/>
                        </a:rPr>
                        <a:t>106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dirty="0">
                          <a:solidFill>
                            <a:srgbClr val="000000"/>
                          </a:solidFill>
                          <a:latin typeface="Arial"/>
                        </a:rPr>
                        <a:t>217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882597">
                <a:tc vMerge="1">
                  <a:txBody>
                    <a:bodyPr/>
                    <a:lstStyle/>
                    <a:p>
                      <a:endParaRPr lang="en-US"/>
                    </a:p>
                  </a:txBody>
                  <a:tcPr/>
                </a:tc>
                <a:tc>
                  <a:txBody>
                    <a:bodyPr/>
                    <a:lstStyle/>
                    <a:p>
                      <a:pPr algn="l" fontAlgn="ctr"/>
                      <a:r>
                        <a:rPr lang="mn-MN" sz="1000" b="0" i="0" u="none" strike="noStrike" dirty="0">
                          <a:solidFill>
                            <a:srgbClr val="000000"/>
                          </a:solidFill>
                          <a:latin typeface="Arial"/>
                        </a:rPr>
                        <a:t>Ачааны автомашин     /худалдааны бус/</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20</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21</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41</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9</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10</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19</a:t>
                      </a:r>
                    </a:p>
                  </a:txBody>
                  <a:tcPr marL="9525" marR="9525" marT="9525" marB="0" anchor="ctr">
                    <a:lnL>
                      <a:noFill/>
                    </a:lnL>
                    <a:lnR>
                      <a:noFill/>
                    </a:lnR>
                    <a:lnT>
                      <a:noFill/>
                    </a:lnT>
                    <a:lnB>
                      <a:noFill/>
                    </a:lnB>
                  </a:tcPr>
                </a:tc>
              </a:tr>
              <a:tr h="259587">
                <a:tc vMerge="1">
                  <a:txBody>
                    <a:bodyPr/>
                    <a:lstStyle/>
                    <a:p>
                      <a:endParaRPr lang="en-US"/>
                    </a:p>
                  </a:txBody>
                  <a:tcPr/>
                </a:tc>
                <a:tc>
                  <a:txBody>
                    <a:bodyPr/>
                    <a:lstStyle/>
                    <a:p>
                      <a:pPr algn="l" fontAlgn="ctr"/>
                      <a:r>
                        <a:rPr lang="mn-MN" sz="1000" b="1" i="0" u="none" strike="noStrike" dirty="0">
                          <a:solidFill>
                            <a:srgbClr val="000000"/>
                          </a:solidFill>
                          <a:latin typeface="Arial"/>
                        </a:rPr>
                        <a:t>Бүгд (1-10)</a:t>
                      </a:r>
                    </a:p>
                  </a:txBody>
                  <a:tcPr marL="9525" marR="9525" marT="9525" marB="0" anchor="ctr">
                    <a:lnL>
                      <a:noFill/>
                    </a:lnL>
                    <a:lnR>
                      <a:noFill/>
                    </a:lnR>
                    <a:lnT>
                      <a:noFill/>
                    </a:lnT>
                    <a:lnB>
                      <a:noFill/>
                    </a:lnB>
                    <a:solidFill>
                      <a:schemeClr val="tx2">
                        <a:lumMod val="40000"/>
                        <a:lumOff val="60000"/>
                      </a:schemeClr>
                    </a:solidFill>
                  </a:tcPr>
                </a:tc>
                <a:tc>
                  <a:txBody>
                    <a:bodyPr/>
                    <a:lstStyle/>
                    <a:p>
                      <a:pPr algn="ctr" fontAlgn="ctr"/>
                      <a:r>
                        <a:rPr lang="en-US" sz="1000" b="1" i="0" u="none" strike="noStrike">
                          <a:solidFill>
                            <a:srgbClr val="000000"/>
                          </a:solidFill>
                          <a:latin typeface="Arial"/>
                        </a:rPr>
                        <a:t>403</a:t>
                      </a:r>
                    </a:p>
                  </a:txBody>
                  <a:tcPr marL="9525" marR="9525" marT="9525" marB="0" anchor="ctr">
                    <a:lnL>
                      <a:noFill/>
                    </a:lnL>
                    <a:lnR>
                      <a:noFill/>
                    </a:lnR>
                    <a:lnT>
                      <a:noFill/>
                    </a:lnT>
                    <a:lnB>
                      <a:noFill/>
                    </a:lnB>
                    <a:solidFill>
                      <a:schemeClr val="tx2">
                        <a:lumMod val="40000"/>
                        <a:lumOff val="60000"/>
                      </a:schemeClr>
                    </a:solidFill>
                  </a:tcPr>
                </a:tc>
                <a:tc>
                  <a:txBody>
                    <a:bodyPr/>
                    <a:lstStyle/>
                    <a:p>
                      <a:pPr algn="ctr" fontAlgn="ctr"/>
                      <a:r>
                        <a:rPr lang="en-US" sz="1000" b="1" i="0" u="none" strike="noStrike">
                          <a:solidFill>
                            <a:srgbClr val="000000"/>
                          </a:solidFill>
                          <a:latin typeface="Arial"/>
                        </a:rPr>
                        <a:t>396</a:t>
                      </a:r>
                    </a:p>
                  </a:txBody>
                  <a:tcPr marL="9525" marR="9525" marT="9525" marB="0" anchor="ctr">
                    <a:lnL>
                      <a:noFill/>
                    </a:lnL>
                    <a:lnR>
                      <a:noFill/>
                    </a:lnR>
                    <a:lnT>
                      <a:noFill/>
                    </a:lnT>
                    <a:lnB>
                      <a:noFill/>
                    </a:lnB>
                    <a:solidFill>
                      <a:schemeClr val="tx2">
                        <a:lumMod val="40000"/>
                        <a:lumOff val="60000"/>
                      </a:schemeClr>
                    </a:solidFill>
                  </a:tcPr>
                </a:tc>
                <a:tc>
                  <a:txBody>
                    <a:bodyPr/>
                    <a:lstStyle/>
                    <a:p>
                      <a:pPr algn="ctr" fontAlgn="ctr"/>
                      <a:r>
                        <a:rPr lang="en-US" sz="1000" b="1" i="0" u="none" strike="noStrike">
                          <a:solidFill>
                            <a:srgbClr val="000000"/>
                          </a:solidFill>
                          <a:latin typeface="Arial"/>
                        </a:rPr>
                        <a:t>799</a:t>
                      </a:r>
                    </a:p>
                  </a:txBody>
                  <a:tcPr marL="9525" marR="9525" marT="9525" marB="0" anchor="ctr">
                    <a:lnL>
                      <a:noFill/>
                    </a:lnL>
                    <a:lnR>
                      <a:noFill/>
                    </a:lnR>
                    <a:lnT>
                      <a:noFill/>
                    </a:lnT>
                    <a:lnB>
                      <a:noFill/>
                    </a:lnB>
                    <a:solidFill>
                      <a:schemeClr val="tx2">
                        <a:lumMod val="40000"/>
                        <a:lumOff val="60000"/>
                      </a:schemeClr>
                    </a:solidFill>
                  </a:tcPr>
                </a:tc>
                <a:tc>
                  <a:txBody>
                    <a:bodyPr/>
                    <a:lstStyle/>
                    <a:p>
                      <a:pPr algn="ctr" fontAlgn="ctr"/>
                      <a:r>
                        <a:rPr lang="en-US" sz="1000" b="1" i="0" u="none" strike="noStrike">
                          <a:solidFill>
                            <a:srgbClr val="000000"/>
                          </a:solidFill>
                          <a:latin typeface="Arial"/>
                        </a:rPr>
                        <a:t>120</a:t>
                      </a:r>
                    </a:p>
                  </a:txBody>
                  <a:tcPr marL="9525" marR="9525" marT="9525" marB="0" anchor="ctr">
                    <a:lnL>
                      <a:noFill/>
                    </a:lnL>
                    <a:lnR>
                      <a:noFill/>
                    </a:lnR>
                    <a:lnT>
                      <a:noFill/>
                    </a:lnT>
                    <a:lnB>
                      <a:noFill/>
                    </a:lnB>
                    <a:solidFill>
                      <a:schemeClr val="tx2">
                        <a:lumMod val="40000"/>
                        <a:lumOff val="60000"/>
                      </a:schemeClr>
                    </a:solidFill>
                  </a:tcPr>
                </a:tc>
                <a:tc>
                  <a:txBody>
                    <a:bodyPr/>
                    <a:lstStyle/>
                    <a:p>
                      <a:pPr algn="ctr" fontAlgn="ctr"/>
                      <a:r>
                        <a:rPr lang="en-US" sz="1000" b="1" i="0" u="none" strike="noStrike">
                          <a:solidFill>
                            <a:srgbClr val="000000"/>
                          </a:solidFill>
                          <a:latin typeface="Arial"/>
                        </a:rPr>
                        <a:t>116</a:t>
                      </a:r>
                    </a:p>
                  </a:txBody>
                  <a:tcPr marL="9525" marR="9525" marT="9525" marB="0" anchor="ctr">
                    <a:lnL>
                      <a:noFill/>
                    </a:lnL>
                    <a:lnR>
                      <a:noFill/>
                    </a:lnR>
                    <a:lnT>
                      <a:noFill/>
                    </a:lnT>
                    <a:lnB>
                      <a:noFill/>
                    </a:lnB>
                    <a:solidFill>
                      <a:schemeClr val="tx2">
                        <a:lumMod val="40000"/>
                        <a:lumOff val="60000"/>
                      </a:schemeClr>
                    </a:solidFill>
                  </a:tcPr>
                </a:tc>
                <a:tc>
                  <a:txBody>
                    <a:bodyPr/>
                    <a:lstStyle/>
                    <a:p>
                      <a:pPr algn="ctr" fontAlgn="ctr"/>
                      <a:r>
                        <a:rPr lang="en-US" sz="1000" b="1" i="0" u="none" strike="noStrike" dirty="0">
                          <a:solidFill>
                            <a:srgbClr val="000000"/>
                          </a:solidFill>
                          <a:latin typeface="Arial"/>
                        </a:rPr>
                        <a:t>236</a:t>
                      </a:r>
                    </a:p>
                  </a:txBody>
                  <a:tcPr marL="9525" marR="9525" marT="9525" marB="0" anchor="ctr">
                    <a:lnL>
                      <a:noFill/>
                    </a:lnL>
                    <a:lnR>
                      <a:noFill/>
                    </a:lnR>
                    <a:lnT>
                      <a:noFill/>
                    </a:lnT>
                    <a:lnB>
                      <a:noFill/>
                    </a:lnB>
                    <a:solidFill>
                      <a:schemeClr val="tx2">
                        <a:lumMod val="40000"/>
                        <a:lumOff val="60000"/>
                      </a:schemeClr>
                    </a:solidFill>
                  </a:tcPr>
                </a:tc>
              </a:tr>
              <a:tr h="259587">
                <a:tc rowSpan="3">
                  <a:txBody>
                    <a:bodyPr/>
                    <a:lstStyle/>
                    <a:p>
                      <a:pPr algn="ctr" fontAlgn="ctr"/>
                      <a:r>
                        <a:rPr lang="mn-MN" sz="1000" b="0" i="0" u="none" strike="noStrike">
                          <a:solidFill>
                            <a:srgbClr val="000000"/>
                          </a:solidFill>
                          <a:latin typeface="Arial"/>
                        </a:rPr>
                        <a:t>Зорчигч                               /хүн/</a:t>
                      </a:r>
                    </a:p>
                  </a:txBody>
                  <a:tcPr marL="9525" marR="9525" marT="9525" marB="0" anchor="ctr">
                    <a:lnL>
                      <a:noFill/>
                    </a:lnL>
                    <a:lnR>
                      <a:noFill/>
                    </a:lnR>
                    <a:lnT>
                      <a:noFill/>
                    </a:lnT>
                    <a:lnB>
                      <a:noFill/>
                    </a:lnB>
                  </a:tcPr>
                </a:tc>
                <a:tc>
                  <a:txBody>
                    <a:bodyPr/>
                    <a:lstStyle/>
                    <a:p>
                      <a:pPr algn="l" fontAlgn="ctr"/>
                      <a:r>
                        <a:rPr lang="mn-MN" sz="1000" b="0" i="0" u="none" strike="noStrike">
                          <a:solidFill>
                            <a:srgbClr val="000000"/>
                          </a:solidFill>
                          <a:latin typeface="Arial"/>
                        </a:rPr>
                        <a:t>Монгол</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1067</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1127</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2194</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341</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349</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690</a:t>
                      </a:r>
                    </a:p>
                  </a:txBody>
                  <a:tcPr marL="9525" marR="9525" marT="9525" marB="0" anchor="ctr">
                    <a:lnL>
                      <a:noFill/>
                    </a:lnL>
                    <a:lnR>
                      <a:noFill/>
                    </a:lnR>
                    <a:lnT>
                      <a:noFill/>
                    </a:lnT>
                    <a:lnB>
                      <a:noFill/>
                    </a:lnB>
                  </a:tcPr>
                </a:tc>
              </a:tr>
              <a:tr h="259587">
                <a:tc vMerge="1">
                  <a:txBody>
                    <a:bodyPr/>
                    <a:lstStyle/>
                    <a:p>
                      <a:endParaRPr lang="en-US"/>
                    </a:p>
                  </a:txBody>
                  <a:tcPr/>
                </a:tc>
                <a:tc>
                  <a:txBody>
                    <a:bodyPr/>
                    <a:lstStyle/>
                    <a:p>
                      <a:pPr algn="l" fontAlgn="ctr"/>
                      <a:r>
                        <a:rPr lang="mn-MN" sz="1000" b="0" i="0" u="none" strike="noStrike">
                          <a:solidFill>
                            <a:srgbClr val="000000"/>
                          </a:solidFill>
                          <a:latin typeface="Arial"/>
                        </a:rPr>
                        <a:t>Гадаад</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395</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357</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752</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97</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60</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157</a:t>
                      </a:r>
                    </a:p>
                  </a:txBody>
                  <a:tcPr marL="9525" marR="9525" marT="9525" marB="0" anchor="ctr">
                    <a:lnL>
                      <a:noFill/>
                    </a:lnL>
                    <a:lnR>
                      <a:noFill/>
                    </a:lnR>
                    <a:lnT>
                      <a:noFill/>
                    </a:lnT>
                    <a:lnB>
                      <a:noFill/>
                    </a:lnB>
                  </a:tcPr>
                </a:tc>
              </a:tr>
              <a:tr h="259587">
                <a:tc vMerge="1">
                  <a:txBody>
                    <a:bodyPr/>
                    <a:lstStyle/>
                    <a:p>
                      <a:endParaRPr lang="en-US"/>
                    </a:p>
                  </a:txBody>
                  <a:tcPr/>
                </a:tc>
                <a:tc>
                  <a:txBody>
                    <a:bodyPr/>
                    <a:lstStyle/>
                    <a:p>
                      <a:pPr algn="l" fontAlgn="ctr"/>
                      <a:r>
                        <a:rPr lang="mn-MN" sz="1000" b="1" i="0" u="none" strike="noStrike" dirty="0">
                          <a:solidFill>
                            <a:srgbClr val="000000"/>
                          </a:solidFill>
                          <a:latin typeface="Arial"/>
                        </a:rPr>
                        <a:t>Бүгд (12-13)</a:t>
                      </a:r>
                    </a:p>
                  </a:txBody>
                  <a:tcPr marL="9525" marR="9525" marT="9525" marB="0" anchor="ctr">
                    <a:lnL>
                      <a:noFill/>
                    </a:lnL>
                    <a:lnR>
                      <a:noFill/>
                    </a:lnR>
                    <a:lnT>
                      <a:noFill/>
                    </a:lnT>
                    <a:lnB>
                      <a:noFill/>
                    </a:lnB>
                    <a:solidFill>
                      <a:schemeClr val="tx2">
                        <a:lumMod val="40000"/>
                        <a:lumOff val="60000"/>
                      </a:schemeClr>
                    </a:solidFill>
                  </a:tcPr>
                </a:tc>
                <a:tc>
                  <a:txBody>
                    <a:bodyPr/>
                    <a:lstStyle/>
                    <a:p>
                      <a:pPr algn="ctr" fontAlgn="ctr"/>
                      <a:r>
                        <a:rPr lang="en-US" sz="1000" b="1" i="0" u="none" strike="noStrike" dirty="0">
                          <a:solidFill>
                            <a:srgbClr val="000000"/>
                          </a:solidFill>
                          <a:latin typeface="Arial"/>
                        </a:rPr>
                        <a:t>1462</a:t>
                      </a:r>
                    </a:p>
                  </a:txBody>
                  <a:tcPr marL="9525" marR="9525" marT="9525" marB="0" anchor="ctr">
                    <a:lnL>
                      <a:noFill/>
                    </a:lnL>
                    <a:lnR>
                      <a:noFill/>
                    </a:lnR>
                    <a:lnT>
                      <a:noFill/>
                    </a:lnT>
                    <a:lnB>
                      <a:noFill/>
                    </a:lnB>
                    <a:solidFill>
                      <a:schemeClr val="tx2">
                        <a:lumMod val="40000"/>
                        <a:lumOff val="60000"/>
                      </a:schemeClr>
                    </a:solidFill>
                  </a:tcPr>
                </a:tc>
                <a:tc>
                  <a:txBody>
                    <a:bodyPr/>
                    <a:lstStyle/>
                    <a:p>
                      <a:pPr algn="ctr" fontAlgn="ctr"/>
                      <a:r>
                        <a:rPr lang="en-US" sz="1000" b="1" i="0" u="none" strike="noStrike" dirty="0">
                          <a:solidFill>
                            <a:srgbClr val="000000"/>
                          </a:solidFill>
                          <a:latin typeface="Arial"/>
                        </a:rPr>
                        <a:t>1484</a:t>
                      </a:r>
                    </a:p>
                  </a:txBody>
                  <a:tcPr marL="9525" marR="9525" marT="9525" marB="0" anchor="ctr">
                    <a:lnL>
                      <a:noFill/>
                    </a:lnL>
                    <a:lnR>
                      <a:noFill/>
                    </a:lnR>
                    <a:lnT>
                      <a:noFill/>
                    </a:lnT>
                    <a:lnB>
                      <a:noFill/>
                    </a:lnB>
                    <a:solidFill>
                      <a:schemeClr val="tx2">
                        <a:lumMod val="40000"/>
                        <a:lumOff val="60000"/>
                      </a:schemeClr>
                    </a:solidFill>
                  </a:tcPr>
                </a:tc>
                <a:tc>
                  <a:txBody>
                    <a:bodyPr/>
                    <a:lstStyle/>
                    <a:p>
                      <a:pPr algn="ctr" fontAlgn="ctr"/>
                      <a:r>
                        <a:rPr lang="en-US" sz="1000" b="1" i="0" u="none" strike="noStrike" dirty="0">
                          <a:solidFill>
                            <a:srgbClr val="000000"/>
                          </a:solidFill>
                          <a:latin typeface="Arial"/>
                        </a:rPr>
                        <a:t>2946</a:t>
                      </a:r>
                    </a:p>
                  </a:txBody>
                  <a:tcPr marL="9525" marR="9525" marT="9525" marB="0" anchor="ctr">
                    <a:lnL>
                      <a:noFill/>
                    </a:lnL>
                    <a:lnR>
                      <a:noFill/>
                    </a:lnR>
                    <a:lnT>
                      <a:noFill/>
                    </a:lnT>
                    <a:lnB>
                      <a:noFill/>
                    </a:lnB>
                    <a:solidFill>
                      <a:schemeClr val="tx2">
                        <a:lumMod val="40000"/>
                        <a:lumOff val="60000"/>
                      </a:schemeClr>
                    </a:solidFill>
                  </a:tcPr>
                </a:tc>
                <a:tc>
                  <a:txBody>
                    <a:bodyPr/>
                    <a:lstStyle/>
                    <a:p>
                      <a:pPr algn="ctr" fontAlgn="ctr"/>
                      <a:r>
                        <a:rPr lang="en-US" sz="1000" b="1" i="0" u="none" strike="noStrike" dirty="0">
                          <a:solidFill>
                            <a:srgbClr val="000000"/>
                          </a:solidFill>
                          <a:latin typeface="Arial"/>
                        </a:rPr>
                        <a:t>438</a:t>
                      </a:r>
                    </a:p>
                  </a:txBody>
                  <a:tcPr marL="9525" marR="9525" marT="9525" marB="0" anchor="ctr">
                    <a:lnL>
                      <a:noFill/>
                    </a:lnL>
                    <a:lnR>
                      <a:noFill/>
                    </a:lnR>
                    <a:lnT>
                      <a:noFill/>
                    </a:lnT>
                    <a:lnB>
                      <a:noFill/>
                    </a:lnB>
                    <a:solidFill>
                      <a:schemeClr val="tx2">
                        <a:lumMod val="40000"/>
                        <a:lumOff val="60000"/>
                      </a:schemeClr>
                    </a:solidFill>
                  </a:tcPr>
                </a:tc>
                <a:tc>
                  <a:txBody>
                    <a:bodyPr/>
                    <a:lstStyle/>
                    <a:p>
                      <a:pPr algn="ctr" fontAlgn="ctr"/>
                      <a:r>
                        <a:rPr lang="en-US" sz="1000" b="1" i="0" u="none" strike="noStrike" dirty="0">
                          <a:solidFill>
                            <a:srgbClr val="000000"/>
                          </a:solidFill>
                          <a:latin typeface="Arial"/>
                        </a:rPr>
                        <a:t>409</a:t>
                      </a:r>
                    </a:p>
                  </a:txBody>
                  <a:tcPr marL="9525" marR="9525" marT="9525" marB="0" anchor="ctr">
                    <a:lnL>
                      <a:noFill/>
                    </a:lnL>
                    <a:lnR>
                      <a:noFill/>
                    </a:lnR>
                    <a:lnT>
                      <a:noFill/>
                    </a:lnT>
                    <a:lnB>
                      <a:noFill/>
                    </a:lnB>
                    <a:solidFill>
                      <a:schemeClr val="tx2">
                        <a:lumMod val="40000"/>
                        <a:lumOff val="60000"/>
                      </a:schemeClr>
                    </a:solidFill>
                  </a:tcPr>
                </a:tc>
                <a:tc>
                  <a:txBody>
                    <a:bodyPr/>
                    <a:lstStyle/>
                    <a:p>
                      <a:pPr algn="ctr" fontAlgn="ctr"/>
                      <a:r>
                        <a:rPr lang="en-US" sz="1000" b="1" i="0" u="none" strike="noStrike" dirty="0">
                          <a:solidFill>
                            <a:srgbClr val="000000"/>
                          </a:solidFill>
                          <a:latin typeface="Arial"/>
                        </a:rPr>
                        <a:t>847</a:t>
                      </a:r>
                    </a:p>
                  </a:txBody>
                  <a:tcPr marL="9525" marR="9525" marT="9525" marB="0" anchor="ctr">
                    <a:lnL>
                      <a:noFill/>
                    </a:lnL>
                    <a:lnR>
                      <a:noFill/>
                    </a:lnR>
                    <a:lnT>
                      <a:noFill/>
                    </a:lnT>
                    <a:lnB>
                      <a:noFill/>
                    </a:lnB>
                    <a:solidFill>
                      <a:schemeClr val="tx2">
                        <a:lumMod val="40000"/>
                        <a:lumOff val="60000"/>
                      </a:schemeClr>
                    </a:solidFill>
                  </a:tcPr>
                </a:tc>
              </a:tr>
              <a:tr h="441298">
                <a:tc rowSpan="2">
                  <a:txBody>
                    <a:bodyPr/>
                    <a:lstStyle/>
                    <a:p>
                      <a:pPr algn="ctr" fontAlgn="ctr"/>
                      <a:r>
                        <a:rPr lang="mn-MN" sz="1000" b="0" i="0" u="none" strike="noStrike">
                          <a:solidFill>
                            <a:srgbClr val="000000"/>
                          </a:solidFill>
                          <a:latin typeface="Arial"/>
                        </a:rPr>
                        <a:t>Ачаа тээш</a:t>
                      </a:r>
                    </a:p>
                  </a:txBody>
                  <a:tcPr marL="9525" marR="9525" marT="9525" marB="0" anchor="ctr">
                    <a:lnL>
                      <a:noFill/>
                    </a:lnL>
                    <a:lnR>
                      <a:noFill/>
                    </a:lnR>
                    <a:lnT>
                      <a:noFill/>
                    </a:lnT>
                    <a:lnB>
                      <a:noFill/>
                    </a:lnB>
                  </a:tcPr>
                </a:tc>
                <a:tc>
                  <a:txBody>
                    <a:bodyPr/>
                    <a:lstStyle/>
                    <a:p>
                      <a:pPr algn="l" fontAlgn="ctr"/>
                      <a:r>
                        <a:rPr lang="mn-MN" sz="1000" b="0" i="0" u="none" strike="noStrike">
                          <a:solidFill>
                            <a:srgbClr val="000000"/>
                          </a:solidFill>
                          <a:latin typeface="Arial"/>
                        </a:rPr>
                        <a:t>Ачааны бохир жин /тн/</a:t>
                      </a:r>
                    </a:p>
                  </a:txBody>
                  <a:tcPr marL="9525" marR="9525" marT="9525" marB="0" anchor="ctr">
                    <a:lnL>
                      <a:noFill/>
                    </a:lnL>
                    <a:lnR>
                      <a:noFill/>
                    </a:lnR>
                    <a:lnT>
                      <a:noFill/>
                    </a:lnT>
                    <a:lnB>
                      <a:noFill/>
                    </a:lnB>
                  </a:tcPr>
                </a:tc>
                <a:tc>
                  <a:txBody>
                    <a:bodyPr/>
                    <a:lstStyle/>
                    <a:p>
                      <a:pPr algn="ctr" fontAlgn="ctr"/>
                      <a:r>
                        <a:rPr lang="en-US" sz="1000" b="1" i="0" u="none" strike="noStrike">
                          <a:solidFill>
                            <a:srgbClr val="000000"/>
                          </a:solidFill>
                          <a:latin typeface="Arial"/>
                        </a:rPr>
                        <a:t>101.25</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a:t>
                      </a:r>
                    </a:p>
                  </a:txBody>
                  <a:tcPr marL="9525" marR="9525" marT="9525" marB="0" anchor="ctr">
                    <a:lnL>
                      <a:noFill/>
                    </a:lnL>
                    <a:lnR>
                      <a:noFill/>
                    </a:lnR>
                    <a:lnT>
                      <a:noFill/>
                    </a:lnT>
                    <a:lnB>
                      <a:noFill/>
                    </a:lnB>
                  </a:tcPr>
                </a:tc>
                <a:tc>
                  <a:txBody>
                    <a:bodyPr/>
                    <a:lstStyle/>
                    <a:p>
                      <a:pPr algn="ctr" fontAlgn="ctr"/>
                      <a:r>
                        <a:rPr lang="en-US" sz="1000" b="1" i="0" u="none" strike="noStrike">
                          <a:solidFill>
                            <a:srgbClr val="000000"/>
                          </a:solidFill>
                          <a:latin typeface="Arial"/>
                        </a:rPr>
                        <a:t>101.25</a:t>
                      </a:r>
                    </a:p>
                  </a:txBody>
                  <a:tcPr marL="9525" marR="9525" marT="9525" marB="0" anchor="ctr">
                    <a:lnL>
                      <a:noFill/>
                    </a:lnL>
                    <a:lnR>
                      <a:noFill/>
                    </a:lnR>
                    <a:lnT>
                      <a:noFill/>
                    </a:lnT>
                    <a:lnB>
                      <a:noFill/>
                    </a:lnB>
                  </a:tcPr>
                </a:tc>
                <a:tc>
                  <a:txBody>
                    <a:bodyPr/>
                    <a:lstStyle/>
                    <a:p>
                      <a:pPr algn="ctr" fontAlgn="ctr"/>
                      <a:r>
                        <a:rPr lang="en-US" sz="1000" b="1" i="0" u="none" strike="noStrike">
                          <a:solidFill>
                            <a:srgbClr val="000000"/>
                          </a:solidFill>
                          <a:latin typeface="Arial"/>
                        </a:rPr>
                        <a:t>0.36</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a:t>
                      </a:r>
                    </a:p>
                  </a:txBody>
                  <a:tcPr marL="9525" marR="9525" marT="9525" marB="0" anchor="ctr">
                    <a:lnL>
                      <a:noFill/>
                    </a:lnL>
                    <a:lnR>
                      <a:noFill/>
                    </a:lnR>
                    <a:lnT>
                      <a:noFill/>
                    </a:lnT>
                    <a:lnB>
                      <a:noFill/>
                    </a:lnB>
                  </a:tcPr>
                </a:tc>
                <a:tc>
                  <a:txBody>
                    <a:bodyPr/>
                    <a:lstStyle/>
                    <a:p>
                      <a:pPr algn="ctr" fontAlgn="ctr"/>
                      <a:r>
                        <a:rPr lang="en-US" sz="1000" b="1" i="0" u="none" strike="noStrike">
                          <a:solidFill>
                            <a:srgbClr val="000000"/>
                          </a:solidFill>
                          <a:latin typeface="Arial"/>
                        </a:rPr>
                        <a:t>0.36</a:t>
                      </a:r>
                    </a:p>
                  </a:txBody>
                  <a:tcPr marL="9525" marR="9525" marT="9525" marB="0" anchor="ctr">
                    <a:lnL>
                      <a:noFill/>
                    </a:lnL>
                    <a:lnR>
                      <a:noFill/>
                    </a:lnR>
                    <a:lnT>
                      <a:noFill/>
                    </a:lnT>
                    <a:lnB>
                      <a:noFill/>
                    </a:lnB>
                  </a:tcPr>
                </a:tc>
              </a:tr>
              <a:tr h="517414">
                <a:tc vMerge="1">
                  <a:txBody>
                    <a:bodyPr/>
                    <a:lstStyle/>
                    <a:p>
                      <a:endParaRPr lang="en-US"/>
                    </a:p>
                  </a:txBody>
                  <a:tcPr/>
                </a:tc>
                <a:tc>
                  <a:txBody>
                    <a:bodyPr/>
                    <a:lstStyle/>
                    <a:p>
                      <a:pPr algn="l" fontAlgn="ctr"/>
                      <a:r>
                        <a:rPr lang="mn-MN" sz="1000" b="0" i="0" u="none" strike="noStrike">
                          <a:solidFill>
                            <a:srgbClr val="000000"/>
                          </a:solidFill>
                          <a:latin typeface="Arial"/>
                        </a:rPr>
                        <a:t>Дамжин өнгөрөх ачаа /тн/</a:t>
                      </a:r>
                    </a:p>
                  </a:txBody>
                  <a:tcPr marL="9525" marR="9525" marT="9525" marB="0" anchor="ctr">
                    <a:lnL>
                      <a:noFill/>
                    </a:lnL>
                    <a:lnR>
                      <a:noFill/>
                    </a:lnR>
                    <a:lnT>
                      <a:noFill/>
                    </a:lnT>
                    <a:lnB>
                      <a:noFill/>
                    </a:lnB>
                  </a:tcPr>
                </a:tc>
                <a:tc>
                  <a:txBody>
                    <a:bodyPr/>
                    <a:lstStyle/>
                    <a:p>
                      <a:pPr algn="ctr" fontAlgn="ctr"/>
                      <a:r>
                        <a:rPr lang="en-US" sz="1000" b="0" i="0" u="none" strike="noStrike" dirty="0">
                          <a:solidFill>
                            <a:srgbClr val="000000"/>
                          </a:solidFill>
                          <a:latin typeface="Arial"/>
                        </a:rPr>
                        <a:t>-</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a:t>
                      </a:r>
                    </a:p>
                  </a:txBody>
                  <a:tcPr marL="9525" marR="9525" marT="9525" marB="0" anchor="ctr">
                    <a:lnL>
                      <a:noFill/>
                    </a:lnL>
                    <a:lnR>
                      <a:noFill/>
                    </a:lnR>
                    <a:lnT>
                      <a:noFill/>
                    </a:lnT>
                    <a:lnB>
                      <a:noFill/>
                    </a:lnB>
                  </a:tcPr>
                </a:tc>
              </a:tr>
              <a:tr h="259587">
                <a:tc>
                  <a:txBody>
                    <a:bodyPr/>
                    <a:lstStyle/>
                    <a:p>
                      <a:pPr algn="l" fontAlgn="ctr"/>
                      <a:r>
                        <a:rPr lang="en-US" sz="1000" b="0" i="0" u="none" strike="noStrike" dirty="0">
                          <a:solidFill>
                            <a:srgbClr val="000000"/>
                          </a:solidFill>
                          <a:latin typeface="Arial"/>
                        </a:rPr>
                        <a:t> </a:t>
                      </a: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ctr"/>
                      <a:r>
                        <a:rPr lang="mn-MN" sz="1000" b="1" i="0" u="none" strike="noStrike" dirty="0">
                          <a:solidFill>
                            <a:srgbClr val="000000"/>
                          </a:solidFill>
                          <a:latin typeface="Arial"/>
                        </a:rPr>
                        <a:t>Бүгд </a:t>
                      </a: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000" b="1" i="0" u="none" strike="noStrike">
                          <a:solidFill>
                            <a:srgbClr val="000000"/>
                          </a:solidFill>
                          <a:latin typeface="Arial"/>
                        </a:rPr>
                        <a:t>101.25</a:t>
                      </a: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000" b="1" i="0" u="none" strike="noStrike">
                          <a:solidFill>
                            <a:srgbClr val="000000"/>
                          </a:solidFill>
                          <a:latin typeface="Arial"/>
                        </a:rPr>
                        <a:t> </a:t>
                      </a: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000" b="1" i="0" u="none" strike="noStrike">
                          <a:solidFill>
                            <a:srgbClr val="000000"/>
                          </a:solidFill>
                          <a:latin typeface="Arial"/>
                        </a:rPr>
                        <a:t>101.25</a:t>
                      </a: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000" b="1" i="0" u="none" strike="noStrike">
                          <a:solidFill>
                            <a:srgbClr val="000000"/>
                          </a:solidFill>
                          <a:latin typeface="Arial"/>
                        </a:rPr>
                        <a:t>0.36</a:t>
                      </a: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000" b="1" i="0" u="none" strike="noStrike">
                          <a:solidFill>
                            <a:srgbClr val="000000"/>
                          </a:solidFill>
                          <a:latin typeface="Arial"/>
                        </a:rPr>
                        <a:t> </a:t>
                      </a: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000" b="1" i="0" u="none" strike="noStrike" dirty="0">
                          <a:solidFill>
                            <a:srgbClr val="000000"/>
                          </a:solidFill>
                          <a:latin typeface="Arial"/>
                        </a:rPr>
                        <a:t>0.36</a:t>
                      </a: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59587">
                <a:tc gridSpan="5">
                  <a:txBody>
                    <a:bodyPr/>
                    <a:lstStyle/>
                    <a:p>
                      <a:pPr algn="ctr" fontAlgn="ctr"/>
                      <a:r>
                        <a:rPr lang="mn-MN" sz="1000" b="0" i="0" u="none" strike="noStrike">
                          <a:solidFill>
                            <a:srgbClr val="000000"/>
                          </a:solidFill>
                          <a:latin typeface="Arial"/>
                        </a:rPr>
                        <a:t>Эх сурвалж : Арцсуурь дахь гаалийн хороо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8" name="Chart 7"/>
          <p:cNvGraphicFramePr/>
          <p:nvPr/>
        </p:nvGraphicFramePr>
        <p:xfrm>
          <a:off x="1066800" y="1143000"/>
          <a:ext cx="45720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Тээвэр</a:t>
            </a:r>
            <a:endParaRPr lang="mn-MN" sz="2400" b="1" dirty="0">
              <a:solidFill>
                <a:schemeClr val="bg1"/>
              </a:solidFill>
              <a:latin typeface="Arial" pitchFamily="34" charset="0"/>
              <a:cs typeface="Arial"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a:off x="1143000" y="838200"/>
            <a:ext cx="863980" cy="609600"/>
          </a:xfrm>
          <a:prstGeom prst="rect">
            <a:avLst/>
          </a:prstGeom>
          <a:noFill/>
          <a:ln w="9525">
            <a:noFill/>
            <a:miter lim="800000"/>
            <a:headEnd/>
            <a:tailEnd/>
          </a:ln>
        </p:spPr>
      </p:pic>
      <p:cxnSp>
        <p:nvCxnSpPr>
          <p:cNvPr id="6" name="Straight Connector 5"/>
          <p:cNvCxnSpPr/>
          <p:nvPr/>
        </p:nvCxnSpPr>
        <p:spPr>
          <a:xfrm flipH="1">
            <a:off x="5633136" y="1066800"/>
            <a:ext cx="5664" cy="457200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4191000"/>
            <a:ext cx="4343400" cy="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sp>
        <p:nvSpPr>
          <p:cNvPr id="10241" name="Rectangle 1"/>
          <p:cNvSpPr>
            <a:spLocks noChangeArrowheads="1"/>
          </p:cNvSpPr>
          <p:nvPr/>
        </p:nvSpPr>
        <p:spPr bwMode="auto">
          <a:xfrm>
            <a:off x="1371600" y="4343400"/>
            <a:ext cx="4038600" cy="138499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57475" algn="l"/>
              </a:tabLst>
            </a:pP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Эхний 1 дүгээр улиралд аймгийн Арцсуурь дахь хилийн боомтоор нийт 1462 хүн орж 1484 хүн гарч бүгд 2946 хүн үйлчлүүлсэнээс  гадаад 752 хүн, монгол 2194 хүнд үйлчилсэн бол нийт 403 машин орж , 396 машин гарсан байна.Үүнээс суудлын машин 383 орж, 375 машин  гарсан бол ачааны 20 машин орж , 21 машин гарсан бол 101,2 тн ачаа орсон байна.  </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1136650" y="300335"/>
            <a:ext cx="9912350" cy="830997"/>
          </a:xfrm>
          <a:prstGeom prst="rect">
            <a:avLst/>
          </a:prstGeom>
          <a:solidFill>
            <a:srgbClr val="558237"/>
          </a:solidFill>
          <a:ln w="9525">
            <a:solidFill>
              <a:schemeClr val="accent1"/>
            </a:solid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ЗАВХАН АЙМГИЙН НИЙГЭМ</a:t>
            </a:r>
            <a:r>
              <a:rPr lang="mn-MN" sz="2400" b="1" dirty="0">
                <a:solidFill>
                  <a:schemeClr val="bg1"/>
                </a:solidFill>
                <a:latin typeface="Arial" pitchFamily="34" charset="0"/>
                <a:cs typeface="Arial" pitchFamily="34" charset="0"/>
              </a:rPr>
              <a:t>, ЭДИЙН ЗАСГИЙН БАЙДАЛ - Үндсэн үзүүлэлт</a:t>
            </a:r>
          </a:p>
        </p:txBody>
      </p:sp>
      <p:graphicFrame>
        <p:nvGraphicFramePr>
          <p:cNvPr id="3" name="Table 2"/>
          <p:cNvGraphicFramePr>
            <a:graphicFrameLocks noGrp="1"/>
          </p:cNvGraphicFramePr>
          <p:nvPr/>
        </p:nvGraphicFramePr>
        <p:xfrm>
          <a:off x="1219200" y="1371600"/>
          <a:ext cx="10744201" cy="3962401"/>
        </p:xfrm>
        <a:graphic>
          <a:graphicData uri="http://schemas.openxmlformats.org/drawingml/2006/table">
            <a:tbl>
              <a:tblPr/>
              <a:tblGrid>
                <a:gridCol w="3520226"/>
                <a:gridCol w="1623865"/>
                <a:gridCol w="1117798"/>
                <a:gridCol w="1117798"/>
                <a:gridCol w="1117798"/>
                <a:gridCol w="1067747"/>
                <a:gridCol w="1178969"/>
              </a:tblGrid>
              <a:tr h="736183">
                <a:tc>
                  <a:txBody>
                    <a:bodyPr/>
                    <a:lstStyle/>
                    <a:p>
                      <a:pPr algn="ctr" fontAlgn="ctr"/>
                      <a:r>
                        <a:rPr lang="mn-MN" sz="1800" b="1" i="0" u="none" strike="noStrike" dirty="0">
                          <a:solidFill>
                            <a:schemeClr val="bg1"/>
                          </a:solidFill>
                          <a:latin typeface="Arial"/>
                        </a:rPr>
                        <a:t>Үзүүлэлтүүд</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mn-MN" sz="1800" b="1" i="0" u="none" strike="noStrike" dirty="0">
                          <a:solidFill>
                            <a:schemeClr val="bg1"/>
                          </a:solidFill>
                          <a:latin typeface="Arial"/>
                        </a:rPr>
                        <a:t>хэмжих нэгж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a:solidFill>
                            <a:schemeClr val="bg1"/>
                          </a:solidFill>
                          <a:latin typeface="Arial"/>
                        </a:rPr>
                        <a:t>2014 </a:t>
                      </a:r>
                      <a:r>
                        <a:rPr lang="en-US" sz="1800" b="1" i="0" u="none" strike="noStrike" dirty="0" smtClean="0">
                          <a:solidFill>
                            <a:schemeClr val="bg1"/>
                          </a:solidFill>
                          <a:latin typeface="Arial"/>
                        </a:rPr>
                        <a:t>I-III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a:solidFill>
                            <a:schemeClr val="bg1"/>
                          </a:solidFill>
                          <a:latin typeface="Arial"/>
                        </a:rPr>
                        <a:t>2015 </a:t>
                      </a:r>
                      <a:r>
                        <a:rPr lang="en-US" sz="1800" b="1" i="0" u="none" strike="noStrike" dirty="0" smtClean="0">
                          <a:solidFill>
                            <a:schemeClr val="bg1"/>
                          </a:solidFill>
                          <a:latin typeface="Arial"/>
                        </a:rPr>
                        <a:t>I-III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a:solidFill>
                            <a:schemeClr val="bg1"/>
                          </a:solidFill>
                          <a:latin typeface="Arial"/>
                        </a:rPr>
                        <a:t>2016 </a:t>
                      </a:r>
                      <a:r>
                        <a:rPr lang="en-US" sz="1800" b="1" i="0" u="none" strike="noStrike" dirty="0" smtClean="0">
                          <a:solidFill>
                            <a:schemeClr val="bg1"/>
                          </a:solidFill>
                          <a:latin typeface="Arial"/>
                        </a:rPr>
                        <a:t>I-III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a:solidFill>
                            <a:schemeClr val="bg1"/>
                          </a:solidFill>
                          <a:latin typeface="Arial"/>
                        </a:rPr>
                        <a:t>2017 </a:t>
                      </a:r>
                      <a:r>
                        <a:rPr lang="en-US" sz="1800" b="1" i="0" u="none" strike="noStrike" dirty="0" smtClean="0">
                          <a:solidFill>
                            <a:schemeClr val="bg1"/>
                          </a:solidFill>
                          <a:latin typeface="Arial"/>
                        </a:rPr>
                        <a:t>I-III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b"/>
                      <a:r>
                        <a:rPr lang="en-US" sz="1800" b="1" i="0" u="none" strike="noStrike" dirty="0">
                          <a:solidFill>
                            <a:schemeClr val="bg1"/>
                          </a:solidFill>
                          <a:latin typeface="Arial"/>
                        </a:rPr>
                        <a:t> 2017 </a:t>
                      </a:r>
                      <a:r>
                        <a:rPr lang="en-US" sz="1800" b="1" i="0" u="none" strike="noStrike" dirty="0" smtClean="0">
                          <a:solidFill>
                            <a:schemeClr val="bg1"/>
                          </a:solidFill>
                          <a:latin typeface="Arial"/>
                        </a:rPr>
                        <a:t>I-III</a:t>
                      </a:r>
                      <a:r>
                        <a:rPr lang="en-US" sz="1800" b="1" i="0" u="none" strike="noStrike" dirty="0">
                          <a:solidFill>
                            <a:schemeClr val="bg1"/>
                          </a:solidFill>
                          <a:latin typeface="Arial"/>
                        </a:rPr>
                        <a:t/>
                      </a:r>
                      <a:br>
                        <a:rPr lang="en-US" sz="1800" b="1" i="0" u="none" strike="noStrike" dirty="0">
                          <a:solidFill>
                            <a:schemeClr val="bg1"/>
                          </a:solidFill>
                          <a:latin typeface="Arial"/>
                        </a:rPr>
                      </a:br>
                      <a:r>
                        <a:rPr lang="en-US" sz="1800" b="1" i="0" u="none" strike="noStrike" dirty="0">
                          <a:solidFill>
                            <a:schemeClr val="bg1"/>
                          </a:solidFill>
                          <a:latin typeface="Arial"/>
                        </a:rPr>
                        <a:t> 2016 </a:t>
                      </a:r>
                      <a:r>
                        <a:rPr lang="en-US" sz="1800" b="1" i="0" u="none" strike="noStrike" dirty="0" smtClean="0">
                          <a:solidFill>
                            <a:schemeClr val="bg1"/>
                          </a:solidFill>
                          <a:latin typeface="Arial"/>
                        </a:rPr>
                        <a:t>I-III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r>
              <a:tr h="562964">
                <a:tc gridSpan="7">
                  <a:txBody>
                    <a:bodyPr/>
                    <a:lstStyle/>
                    <a:p>
                      <a:pPr algn="ctr" fontAlgn="ctr"/>
                      <a:r>
                        <a:rPr lang="ru-RU" sz="1800" b="1" i="0" u="none" strike="noStrike" dirty="0" smtClean="0">
                          <a:latin typeface="Arial"/>
                        </a:rPr>
                        <a:t>ХҮН АМ, НИЙГМИЙН СТАТИСТИКИЙН ҮЗҮҮЛЭЛТҮҮД</a:t>
                      </a:r>
                      <a:endParaRPr lang="ru-RU" sz="1800" b="1" i="0" u="none" strike="noStrike" dirty="0">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8092">
                <a:tc>
                  <a:txBody>
                    <a:bodyPr/>
                    <a:lstStyle/>
                    <a:p>
                      <a:pPr algn="l" fontAlgn="ctr"/>
                      <a:r>
                        <a:rPr lang="mn-MN" sz="1800" b="0" i="0" u="none" strike="noStrike">
                          <a:latin typeface="Arial"/>
                        </a:rPr>
                        <a:t>Төрсөн хүүхэд</a:t>
                      </a:r>
                    </a:p>
                  </a:txBody>
                  <a:tcPr marL="0" marR="0" marT="0" marB="0" anchor="ctr">
                    <a:lnL>
                      <a:noFill/>
                    </a:lnL>
                    <a:lnR>
                      <a:noFill/>
                    </a:lnR>
                    <a:lnT>
                      <a:noFill/>
                    </a:lnT>
                    <a:lnB>
                      <a:noFill/>
                    </a:lnB>
                  </a:tcPr>
                </a:tc>
                <a:tc>
                  <a:txBody>
                    <a:bodyPr/>
                    <a:lstStyle/>
                    <a:p>
                      <a:pPr algn="ctr" fontAlgn="ctr"/>
                      <a:r>
                        <a:rPr lang="mn-MN" sz="1800" b="0" i="0" u="none" strike="noStrike">
                          <a:latin typeface="Arial"/>
                        </a:rPr>
                        <a:t>хүн</a:t>
                      </a: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438</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418</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373</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308</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82.6</a:t>
                      </a:r>
                      <a:endParaRPr lang="en-US" sz="1800" b="0" i="0" u="none" strike="noStrike" dirty="0">
                        <a:latin typeface="Arial"/>
                      </a:endParaRPr>
                    </a:p>
                  </a:txBody>
                  <a:tcPr marL="0" marR="0" marT="0" marB="0" anchor="ctr">
                    <a:lnL>
                      <a:noFill/>
                    </a:lnL>
                    <a:lnR>
                      <a:noFill/>
                    </a:lnR>
                    <a:lnT>
                      <a:noFill/>
                    </a:lnT>
                    <a:lnB>
                      <a:noFill/>
                    </a:lnB>
                  </a:tcPr>
                </a:tc>
              </a:tr>
              <a:tr h="822794">
                <a:tc>
                  <a:txBody>
                    <a:bodyPr/>
                    <a:lstStyle/>
                    <a:p>
                      <a:pPr algn="l" fontAlgn="ctr"/>
                      <a:r>
                        <a:rPr lang="mn-MN" sz="1800" b="0" i="0" u="none" strike="noStrike" dirty="0">
                          <a:latin typeface="Arial"/>
                        </a:rPr>
                        <a:t>Бүртгэлтэй ажилгүй иргэд,             </a:t>
                      </a:r>
                      <a:r>
                        <a:rPr lang="en-US" sz="1800" b="0" i="0" u="none" strike="noStrike" baseline="0" dirty="0" smtClean="0">
                          <a:latin typeface="Arial"/>
                        </a:rPr>
                        <a:t> 3 </a:t>
                      </a:r>
                      <a:r>
                        <a:rPr lang="mn-MN" sz="1800" b="0" i="0" u="none" strike="noStrike" baseline="0" dirty="0" smtClean="0">
                          <a:latin typeface="Arial"/>
                        </a:rPr>
                        <a:t>дугаар </a:t>
                      </a:r>
                      <a:r>
                        <a:rPr lang="mn-MN" sz="1800" b="0" i="0" u="none" strike="noStrike" dirty="0" smtClean="0">
                          <a:latin typeface="Arial"/>
                        </a:rPr>
                        <a:t>сарын </a:t>
                      </a:r>
                      <a:r>
                        <a:rPr lang="mn-MN" sz="1800" b="0" i="0" u="none" strike="noStrike" dirty="0">
                          <a:latin typeface="Arial"/>
                        </a:rPr>
                        <a:t>эцэст</a:t>
                      </a:r>
                    </a:p>
                  </a:txBody>
                  <a:tcPr marL="0" marR="0" marT="0" marB="0" anchor="ctr">
                    <a:lnL>
                      <a:noFill/>
                    </a:lnL>
                    <a:lnR>
                      <a:noFill/>
                    </a:lnR>
                    <a:lnT>
                      <a:noFill/>
                    </a:lnT>
                    <a:lnB>
                      <a:noFill/>
                    </a:lnB>
                  </a:tcPr>
                </a:tc>
                <a:tc>
                  <a:txBody>
                    <a:bodyPr/>
                    <a:lstStyle/>
                    <a:p>
                      <a:pPr algn="ctr" fontAlgn="ctr"/>
                      <a:r>
                        <a:rPr lang="mn-MN" sz="1800" b="0" i="0" u="none" strike="noStrike" dirty="0">
                          <a:latin typeface="Arial"/>
                        </a:rPr>
                        <a:t>хүн</a:t>
                      </a: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1 050</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1 149</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994</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1 131</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113.8</a:t>
                      </a:r>
                      <a:endParaRPr lang="en-US" sz="1800" b="0" i="0" u="none" strike="noStrike" dirty="0">
                        <a:latin typeface="Arial"/>
                      </a:endParaRPr>
                    </a:p>
                  </a:txBody>
                  <a:tcPr marL="0" marR="0" marT="0" marB="0" anchor="ctr">
                    <a:lnL>
                      <a:noFill/>
                    </a:lnL>
                    <a:lnR>
                      <a:noFill/>
                    </a:lnR>
                    <a:lnT>
                      <a:noFill/>
                    </a:lnT>
                    <a:lnB>
                      <a:noFill/>
                    </a:lnB>
                  </a:tcPr>
                </a:tc>
              </a:tr>
              <a:tr h="562964">
                <a:tc>
                  <a:txBody>
                    <a:bodyPr/>
                    <a:lstStyle/>
                    <a:p>
                      <a:pPr algn="l" fontAlgn="ctr"/>
                      <a:r>
                        <a:rPr lang="mn-MN" sz="1800" b="0" i="0" u="none" strike="noStrike">
                          <a:latin typeface="Arial"/>
                        </a:rPr>
                        <a:t>Халдварт өвчнөөр өвчлөгчид         </a:t>
                      </a:r>
                    </a:p>
                  </a:txBody>
                  <a:tcPr marL="0" marR="0" marT="0" marB="0" anchor="ctr">
                    <a:lnL>
                      <a:noFill/>
                    </a:lnL>
                    <a:lnR>
                      <a:noFill/>
                    </a:lnR>
                    <a:lnT>
                      <a:noFill/>
                    </a:lnT>
                    <a:lnB>
                      <a:noFill/>
                    </a:lnB>
                  </a:tcPr>
                </a:tc>
                <a:tc>
                  <a:txBody>
                    <a:bodyPr/>
                    <a:lstStyle/>
                    <a:p>
                      <a:pPr algn="ctr" fontAlgn="ctr"/>
                      <a:r>
                        <a:rPr lang="mn-MN" sz="1800" b="0" i="0" u="none" strike="noStrike">
                          <a:latin typeface="Arial"/>
                        </a:rPr>
                        <a:t>хүн</a:t>
                      </a: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78</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141</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126</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158</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125.4</a:t>
                      </a:r>
                      <a:endParaRPr lang="en-US" sz="1800" b="0" i="0" u="none" strike="noStrike" dirty="0">
                        <a:latin typeface="Arial"/>
                      </a:endParaRPr>
                    </a:p>
                  </a:txBody>
                  <a:tcPr marL="0" marR="0" marT="0" marB="0" anchor="ctr">
                    <a:lnL>
                      <a:noFill/>
                    </a:lnL>
                    <a:lnR>
                      <a:noFill/>
                    </a:lnR>
                    <a:lnT>
                      <a:noFill/>
                    </a:lnT>
                    <a:lnB>
                      <a:noFill/>
                    </a:lnB>
                  </a:tcPr>
                </a:tc>
              </a:tr>
              <a:tr h="909404">
                <a:tc>
                  <a:txBody>
                    <a:bodyPr/>
                    <a:lstStyle/>
                    <a:p>
                      <a:pPr algn="l" fontAlgn="ctr"/>
                      <a:r>
                        <a:rPr lang="mn-MN" sz="1800" b="0" i="0" u="none" strike="noStrike">
                          <a:solidFill>
                            <a:srgbClr val="000000"/>
                          </a:solidFill>
                          <a:latin typeface="Arial"/>
                        </a:rPr>
                        <a:t>Бүртгэгдсэн гэмт хэрэг</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mn-MN" sz="1800" b="0" i="0" u="none" strike="noStrike">
                          <a:latin typeface="Arial"/>
                        </a:rPr>
                        <a:t>тохиолдлын тоо</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76</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59</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59</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54</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91.5</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5" name="Text Box 1">
            <a:extLst>
              <a:ext uri="{FF2B5EF4-FFF2-40B4-BE49-F238E27FC236}">
                <a16:creationId xmlns:lc="http://schemas.openxmlformats.org/drawingml/2006/lockedCanvas" xmlns:a16="http://schemas.microsoft.com/office/drawing/2014/main" xmlns:xdr="http://schemas.openxmlformats.org/drawingml/2006/spreadsheetDrawing" xmlns="" id="{A96AEFC2-56E1-42C5-BC4C-FD825177E1BE}"/>
              </a:ext>
            </a:extLst>
          </p:cNvPr>
          <p:cNvSpPr txBox="1">
            <a:spLocks noChangeArrowheads="1"/>
          </p:cNvSpPr>
          <p:nvPr/>
        </p:nvSpPr>
        <p:spPr bwMode="auto">
          <a:xfrm>
            <a:off x="11811000" y="1676400"/>
            <a:ext cx="190500" cy="171450"/>
          </a:xfrm>
          <a:prstGeom prst="rect">
            <a:avLst/>
          </a:prstGeom>
          <a:solidFill>
            <a:srgbClr val="FFFFFF"/>
          </a:solid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mn-MN" sz="1000" b="0" i="0" strike="noStrike" dirty="0">
                <a:solidFill>
                  <a:srgbClr val="000000"/>
                </a:solidFill>
              </a:rPr>
              <a:t>%</a:t>
            </a:r>
          </a:p>
        </p:txBody>
      </p:sp>
      <p:cxnSp>
        <p:nvCxnSpPr>
          <p:cNvPr id="6" name="Straight Connector 5">
            <a:extLst>
              <a:ext uri="{FF2B5EF4-FFF2-40B4-BE49-F238E27FC236}">
                <a16:creationId xmlns:lc="http://schemas.openxmlformats.org/drawingml/2006/lockedCanvas" xmlns:a16="http://schemas.microsoft.com/office/drawing/2014/main" xmlns:xdr="http://schemas.openxmlformats.org/drawingml/2006/spreadsheetDrawing" xmlns="" id="{F60C0CC9-77C9-4D11-9C2F-903EDF477596}"/>
              </a:ext>
            </a:extLst>
          </p:cNvPr>
          <p:cNvCxnSpPr/>
          <p:nvPr/>
        </p:nvCxnSpPr>
        <p:spPr>
          <a:xfrm>
            <a:off x="10972800" y="1752600"/>
            <a:ext cx="838200" cy="0"/>
          </a:xfrm>
          <a:prstGeom prst="line">
            <a:avLst/>
          </a:prstGeom>
          <a:ln w="31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1136650" y="300335"/>
            <a:ext cx="9912350" cy="830997"/>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ЗАВХАН АЙМГИЙН НИЙГЭМ</a:t>
            </a:r>
            <a:r>
              <a:rPr lang="mn-MN" sz="2400" b="1" dirty="0">
                <a:solidFill>
                  <a:schemeClr val="bg1"/>
                </a:solidFill>
                <a:latin typeface="Arial" pitchFamily="34" charset="0"/>
                <a:cs typeface="Arial" pitchFamily="34" charset="0"/>
              </a:rPr>
              <a:t>, ЭДИЙН ЗАСГИЙН БАЙДАЛ - Үндсэн үзүүлэлт</a:t>
            </a:r>
          </a:p>
        </p:txBody>
      </p:sp>
      <p:graphicFrame>
        <p:nvGraphicFramePr>
          <p:cNvPr id="3" name="Table 2"/>
          <p:cNvGraphicFramePr>
            <a:graphicFrameLocks noGrp="1"/>
          </p:cNvGraphicFramePr>
          <p:nvPr/>
        </p:nvGraphicFramePr>
        <p:xfrm>
          <a:off x="1143001" y="1219201"/>
          <a:ext cx="10820401" cy="4634751"/>
        </p:xfrm>
        <a:graphic>
          <a:graphicData uri="http://schemas.openxmlformats.org/drawingml/2006/table">
            <a:tbl>
              <a:tblPr/>
              <a:tblGrid>
                <a:gridCol w="3545193"/>
                <a:gridCol w="1635382"/>
                <a:gridCol w="1125725"/>
                <a:gridCol w="1125725"/>
                <a:gridCol w="1125725"/>
                <a:gridCol w="1075320"/>
                <a:gridCol w="1187331"/>
              </a:tblGrid>
              <a:tr h="358384">
                <a:tc>
                  <a:txBody>
                    <a:bodyPr/>
                    <a:lstStyle/>
                    <a:p>
                      <a:pPr algn="ctr" fontAlgn="ctr"/>
                      <a:r>
                        <a:rPr lang="mn-MN" sz="1600" b="0" i="0" u="none" strike="noStrike" dirty="0">
                          <a:solidFill>
                            <a:schemeClr val="bg1"/>
                          </a:solidFill>
                          <a:latin typeface="Arial"/>
                        </a:rPr>
                        <a:t>Үзүүлэлтүүд</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mn-MN" sz="1600" b="0" i="0" u="none" strike="noStrike" dirty="0">
                          <a:solidFill>
                            <a:schemeClr val="bg1"/>
                          </a:solidFill>
                          <a:latin typeface="Arial"/>
                        </a:rPr>
                        <a:t>хэмжих нэгж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a:solidFill>
                            <a:schemeClr val="bg1"/>
                          </a:solidFill>
                          <a:latin typeface="Arial"/>
                        </a:rPr>
                        <a:t>2014 </a:t>
                      </a:r>
                      <a:r>
                        <a:rPr lang="en-US" sz="1600" b="0" i="0" u="none" strike="noStrike" dirty="0" smtClean="0">
                          <a:solidFill>
                            <a:schemeClr val="bg1"/>
                          </a:solidFill>
                          <a:latin typeface="Arial"/>
                        </a:rPr>
                        <a:t>I-III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a:solidFill>
                            <a:schemeClr val="bg1"/>
                          </a:solidFill>
                          <a:latin typeface="Arial"/>
                        </a:rPr>
                        <a:t>2015 </a:t>
                      </a:r>
                      <a:r>
                        <a:rPr lang="en-US" sz="1600" b="0" i="0" u="none" strike="noStrike" dirty="0" smtClean="0">
                          <a:solidFill>
                            <a:schemeClr val="bg1"/>
                          </a:solidFill>
                          <a:latin typeface="Arial"/>
                        </a:rPr>
                        <a:t>I-III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a:solidFill>
                            <a:schemeClr val="bg1"/>
                          </a:solidFill>
                          <a:latin typeface="Arial"/>
                        </a:rPr>
                        <a:t>2016 </a:t>
                      </a:r>
                      <a:r>
                        <a:rPr lang="en-US" sz="1600" b="0" i="0" u="none" strike="noStrike" dirty="0" smtClean="0">
                          <a:solidFill>
                            <a:schemeClr val="bg1"/>
                          </a:solidFill>
                          <a:latin typeface="Arial"/>
                        </a:rPr>
                        <a:t>I-III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a:solidFill>
                            <a:schemeClr val="bg1"/>
                          </a:solidFill>
                          <a:latin typeface="Arial"/>
                        </a:rPr>
                        <a:t>2017 </a:t>
                      </a:r>
                      <a:r>
                        <a:rPr lang="en-US" sz="1600" b="0" i="0" u="none" strike="noStrike" dirty="0" smtClean="0">
                          <a:solidFill>
                            <a:schemeClr val="bg1"/>
                          </a:solidFill>
                          <a:latin typeface="Arial"/>
                        </a:rPr>
                        <a:t>I-III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b"/>
                      <a:r>
                        <a:rPr lang="en-US" sz="1600" b="0" i="0" u="none" strike="noStrike" dirty="0">
                          <a:solidFill>
                            <a:schemeClr val="bg1"/>
                          </a:solidFill>
                          <a:latin typeface="Arial"/>
                        </a:rPr>
                        <a:t> 2017 </a:t>
                      </a:r>
                      <a:r>
                        <a:rPr lang="en-US" sz="1600" b="0" i="0" u="none" strike="noStrike" dirty="0" smtClean="0">
                          <a:solidFill>
                            <a:schemeClr val="bg1"/>
                          </a:solidFill>
                          <a:latin typeface="Arial"/>
                        </a:rPr>
                        <a:t>I-III</a:t>
                      </a:r>
                      <a:r>
                        <a:rPr lang="en-US" sz="1600" b="0" i="0" u="none" strike="noStrike" dirty="0">
                          <a:solidFill>
                            <a:schemeClr val="bg1"/>
                          </a:solidFill>
                          <a:latin typeface="Arial"/>
                        </a:rPr>
                        <a:t/>
                      </a:r>
                      <a:br>
                        <a:rPr lang="en-US" sz="1600" b="0" i="0" u="none" strike="noStrike" dirty="0">
                          <a:solidFill>
                            <a:schemeClr val="bg1"/>
                          </a:solidFill>
                          <a:latin typeface="Arial"/>
                        </a:rPr>
                      </a:br>
                      <a:r>
                        <a:rPr lang="en-US" sz="1600" b="0" i="0" u="none" strike="noStrike" dirty="0">
                          <a:solidFill>
                            <a:schemeClr val="bg1"/>
                          </a:solidFill>
                          <a:latin typeface="Arial"/>
                        </a:rPr>
                        <a:t> 2016 </a:t>
                      </a:r>
                      <a:r>
                        <a:rPr lang="en-US" sz="1600" b="0" i="0" u="none" strike="noStrike" dirty="0" smtClean="0">
                          <a:solidFill>
                            <a:schemeClr val="bg1"/>
                          </a:solidFill>
                          <a:latin typeface="Arial"/>
                        </a:rPr>
                        <a:t>I-III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r>
              <a:tr h="283830">
                <a:tc gridSpan="7">
                  <a:txBody>
                    <a:bodyPr/>
                    <a:lstStyle/>
                    <a:p>
                      <a:pPr algn="ctr" fontAlgn="ctr"/>
                      <a:r>
                        <a:rPr lang="mn-MN" sz="1600" b="1" i="0" u="none" strike="noStrike" dirty="0" smtClean="0">
                          <a:solidFill>
                            <a:srgbClr val="000000"/>
                          </a:solidFill>
                          <a:latin typeface="Arial"/>
                        </a:rPr>
                        <a:t>ЭДИЙН ЗАСГИЙН СТАТИСТИКИЙН ҮЗҮҮЛЭЛТҮҮД</a:t>
                      </a:r>
                      <a:endParaRPr lang="mn-MN" sz="1600" b="1"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9192">
                <a:tc>
                  <a:txBody>
                    <a:bodyPr/>
                    <a:lstStyle/>
                    <a:p>
                      <a:pPr algn="l" fontAlgn="ctr"/>
                      <a:r>
                        <a:rPr lang="ru-RU" sz="1600" b="0" i="0" u="none" strike="noStrike">
                          <a:latin typeface="Arial"/>
                        </a:rPr>
                        <a:t>Зүй бусаар хорогдсон том мал</a:t>
                      </a:r>
                    </a:p>
                  </a:txBody>
                  <a:tcPr marL="0" marR="0" marT="0" marB="0" anchor="ctr">
                    <a:lnL>
                      <a:noFill/>
                    </a:lnL>
                    <a:lnR>
                      <a:noFill/>
                    </a:lnR>
                    <a:lnT>
                      <a:noFill/>
                    </a:lnT>
                    <a:lnB>
                      <a:noFill/>
                    </a:lnB>
                  </a:tcPr>
                </a:tc>
                <a:tc>
                  <a:txBody>
                    <a:bodyPr/>
                    <a:lstStyle/>
                    <a:p>
                      <a:pPr algn="ctr" fontAlgn="ctr"/>
                      <a:r>
                        <a:rPr lang="mn-MN" sz="1600" b="0" i="0" u="none" strike="noStrike">
                          <a:latin typeface="Arial"/>
                        </a:rPr>
                        <a:t>мянган толгой</a:t>
                      </a:r>
                    </a:p>
                  </a:txBody>
                  <a:tcPr marL="0" marR="0" marT="0" marB="0" anchor="ctr">
                    <a:lnL>
                      <a:noFill/>
                    </a:lnL>
                    <a:lnR>
                      <a:noFill/>
                    </a:lnR>
                    <a:lnT>
                      <a:noFill/>
                    </a:lnT>
                    <a:lnB>
                      <a:noFill/>
                    </a:lnB>
                  </a:tcPr>
                </a:tc>
                <a:tc>
                  <a:txBody>
                    <a:bodyPr/>
                    <a:lstStyle/>
                    <a:p>
                      <a:pPr algn="r" fontAlgn="ctr"/>
                      <a:r>
                        <a:rPr lang="en-US" sz="1600" b="0" i="0" u="none" strike="noStrike">
                          <a:latin typeface="Arial"/>
                        </a:rPr>
                        <a:t>39.7</a:t>
                      </a:r>
                    </a:p>
                  </a:txBody>
                  <a:tcPr marL="0" marR="0" marT="0" marB="0" anchor="ctr">
                    <a:lnL>
                      <a:noFill/>
                    </a:lnL>
                    <a:lnR>
                      <a:noFill/>
                    </a:lnR>
                    <a:lnT>
                      <a:noFill/>
                    </a:lnT>
                    <a:lnB>
                      <a:noFill/>
                    </a:lnB>
                  </a:tcPr>
                </a:tc>
                <a:tc>
                  <a:txBody>
                    <a:bodyPr/>
                    <a:lstStyle/>
                    <a:p>
                      <a:pPr algn="r" fontAlgn="ctr"/>
                      <a:r>
                        <a:rPr lang="en-US" sz="1600" b="0" i="0" u="none" strike="noStrike">
                          <a:latin typeface="Arial"/>
                        </a:rPr>
                        <a:t>22.3</a:t>
                      </a:r>
                    </a:p>
                  </a:txBody>
                  <a:tcPr marL="0" marR="0" marT="0" marB="0" anchor="ctr">
                    <a:lnL>
                      <a:noFill/>
                    </a:lnL>
                    <a:lnR>
                      <a:noFill/>
                    </a:lnR>
                    <a:lnT>
                      <a:noFill/>
                    </a:lnT>
                    <a:lnB>
                      <a:noFill/>
                    </a:lnB>
                  </a:tcPr>
                </a:tc>
                <a:tc>
                  <a:txBody>
                    <a:bodyPr/>
                    <a:lstStyle/>
                    <a:p>
                      <a:pPr algn="r" fontAlgn="ctr"/>
                      <a:r>
                        <a:rPr lang="en-US" sz="1600" b="0" i="0" u="none" strike="noStrike">
                          <a:latin typeface="Arial"/>
                        </a:rPr>
                        <a:t>391.9</a:t>
                      </a:r>
                    </a:p>
                  </a:txBody>
                  <a:tcPr marL="0" marR="0" marT="0" marB="0" anchor="ctr">
                    <a:lnL>
                      <a:noFill/>
                    </a:lnL>
                    <a:lnR>
                      <a:noFill/>
                    </a:lnR>
                    <a:lnT>
                      <a:noFill/>
                    </a:lnT>
                    <a:lnB>
                      <a:noFill/>
                    </a:lnB>
                  </a:tcPr>
                </a:tc>
                <a:tc>
                  <a:txBody>
                    <a:bodyPr/>
                    <a:lstStyle/>
                    <a:p>
                      <a:pPr algn="r" fontAlgn="ctr"/>
                      <a:r>
                        <a:rPr lang="en-US" sz="1600" b="0" i="0" u="none" strike="noStrike">
                          <a:latin typeface="Arial"/>
                        </a:rPr>
                        <a:t>   133.9</a:t>
                      </a:r>
                    </a:p>
                  </a:txBody>
                  <a:tcPr marL="0" marR="0" marT="0" marB="0" anchor="ctr">
                    <a:lnL>
                      <a:noFill/>
                    </a:lnL>
                    <a:lnR>
                      <a:noFill/>
                    </a:lnR>
                    <a:lnT>
                      <a:noFill/>
                    </a:lnT>
                    <a:lnB>
                      <a:noFill/>
                    </a:lnB>
                  </a:tcPr>
                </a:tc>
                <a:tc>
                  <a:txBody>
                    <a:bodyPr/>
                    <a:lstStyle/>
                    <a:p>
                      <a:pPr algn="r" fontAlgn="ctr"/>
                      <a:r>
                        <a:rPr lang="en-US" sz="1600" b="0" i="0" u="none" strike="noStrike" dirty="0">
                          <a:latin typeface="Arial"/>
                        </a:rPr>
                        <a:t>65.8</a:t>
                      </a:r>
                    </a:p>
                  </a:txBody>
                  <a:tcPr marL="0" marR="0" marT="0" marB="0" anchor="ctr">
                    <a:lnL>
                      <a:noFill/>
                    </a:lnL>
                    <a:lnR>
                      <a:noFill/>
                    </a:lnR>
                    <a:lnT>
                      <a:noFill/>
                    </a:lnT>
                    <a:lnB>
                      <a:noFill/>
                    </a:lnB>
                  </a:tcPr>
                </a:tc>
              </a:tr>
              <a:tr h="179192">
                <a:tc>
                  <a:txBody>
                    <a:bodyPr/>
                    <a:lstStyle/>
                    <a:p>
                      <a:pPr algn="l" fontAlgn="ctr"/>
                      <a:r>
                        <a:rPr lang="mn-MN" sz="1600" b="0" i="0" u="none" strike="noStrike">
                          <a:latin typeface="Arial"/>
                        </a:rPr>
                        <a:t>Үүнээс: </a:t>
                      </a:r>
                    </a:p>
                  </a:txBody>
                  <a:tcPr marL="0" marR="0" marT="0" marB="0" anchor="ctr">
                    <a:lnL>
                      <a:noFill/>
                    </a:lnL>
                    <a:lnR>
                      <a:noFill/>
                    </a:lnR>
                    <a:lnT>
                      <a:noFill/>
                    </a:lnT>
                    <a:lnB>
                      <a:noFill/>
                    </a:lnB>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a:txBody>
                    <a:bodyPr/>
                    <a:lstStyle/>
                    <a:p>
                      <a:pPr algn="l" fontAlgn="ctr"/>
                      <a:endParaRPr lang="en-US" sz="1600" b="0" i="0" u="none" strike="noStrike">
                        <a:latin typeface="Arial"/>
                      </a:endParaRPr>
                    </a:p>
                  </a:txBody>
                  <a:tcPr marL="0" marR="0" marT="0" marB="0" anchor="ctr">
                    <a:lnL>
                      <a:noFill/>
                    </a:lnL>
                    <a:lnR>
                      <a:noFill/>
                    </a:lnR>
                    <a:lnT>
                      <a:noFill/>
                    </a:lnT>
                    <a:lnB>
                      <a:noFill/>
                    </a:lnB>
                  </a:tcPr>
                </a:tc>
                <a:tc>
                  <a:txBody>
                    <a:bodyPr/>
                    <a:lstStyle/>
                    <a:p>
                      <a:pPr algn="l" fontAlgn="ctr"/>
                      <a:endParaRPr lang="en-US" sz="1600" b="0" i="0" u="none" strike="noStrike">
                        <a:latin typeface="Arial"/>
                      </a:endParaRPr>
                    </a:p>
                  </a:txBody>
                  <a:tcPr marL="0" marR="0" marT="0" marB="0" anchor="ctr">
                    <a:lnL>
                      <a:noFill/>
                    </a:lnL>
                    <a:lnR>
                      <a:noFill/>
                    </a:lnR>
                    <a:lnT>
                      <a:noFill/>
                    </a:lnT>
                    <a:lnB>
                      <a:noFill/>
                    </a:lnB>
                  </a:tcPr>
                </a:tc>
                <a:tc>
                  <a:txBody>
                    <a:bodyPr/>
                    <a:lstStyle/>
                    <a:p>
                      <a:pPr algn="l"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r>
              <a:tr h="179192">
                <a:tc>
                  <a:txBody>
                    <a:bodyPr/>
                    <a:lstStyle/>
                    <a:p>
                      <a:pPr algn="l" fontAlgn="ctr"/>
                      <a:r>
                        <a:rPr lang="mn-MN" sz="1600" b="0" i="0" u="none" strike="noStrike">
                          <a:latin typeface="Arial"/>
                        </a:rPr>
                        <a:t>        - Өвчнөөр хорогдсон мал</a:t>
                      </a:r>
                    </a:p>
                  </a:txBody>
                  <a:tcPr marL="0" marR="0" marT="0" marB="0" anchor="ctr">
                    <a:lnL>
                      <a:noFill/>
                    </a:lnL>
                    <a:lnR>
                      <a:noFill/>
                    </a:lnR>
                    <a:lnT>
                      <a:noFill/>
                    </a:lnT>
                    <a:lnB>
                      <a:noFill/>
                    </a:lnB>
                  </a:tcPr>
                </a:tc>
                <a:tc>
                  <a:txBody>
                    <a:bodyPr/>
                    <a:lstStyle/>
                    <a:p>
                      <a:pPr algn="ctr" fontAlgn="ctr"/>
                      <a:r>
                        <a:rPr lang="mn-MN" sz="1600" b="0" i="0" u="none" strike="noStrike">
                          <a:latin typeface="Arial"/>
                        </a:rPr>
                        <a:t>мянган толгой</a:t>
                      </a:r>
                    </a:p>
                  </a:txBody>
                  <a:tcPr marL="0" marR="0" marT="0" marB="0" anchor="ctr">
                    <a:lnL>
                      <a:noFill/>
                    </a:lnL>
                    <a:lnR>
                      <a:noFill/>
                    </a:lnR>
                    <a:lnT>
                      <a:noFill/>
                    </a:lnT>
                    <a:lnB>
                      <a:noFill/>
                    </a:lnB>
                  </a:tcPr>
                </a:tc>
                <a:tc>
                  <a:txBody>
                    <a:bodyPr/>
                    <a:lstStyle/>
                    <a:p>
                      <a:pPr algn="r" fontAlgn="b"/>
                      <a:r>
                        <a:rPr lang="en-US" sz="1600" b="0" i="0" u="none" strike="noStrike">
                          <a:latin typeface="Arial"/>
                        </a:rPr>
                        <a:t> 4.6</a:t>
                      </a:r>
                    </a:p>
                  </a:txBody>
                  <a:tcPr marL="0" marR="0" marT="0" marB="0" anchor="b">
                    <a:lnL>
                      <a:noFill/>
                    </a:lnL>
                    <a:lnR>
                      <a:noFill/>
                    </a:lnR>
                    <a:lnT>
                      <a:noFill/>
                    </a:lnT>
                    <a:lnB>
                      <a:noFill/>
                    </a:lnB>
                  </a:tcPr>
                </a:tc>
                <a:tc>
                  <a:txBody>
                    <a:bodyPr/>
                    <a:lstStyle/>
                    <a:p>
                      <a:pPr algn="r" fontAlgn="b"/>
                      <a:r>
                        <a:rPr lang="en-US" sz="1600" b="0" i="0" u="none" strike="noStrike">
                          <a:latin typeface="Arial"/>
                        </a:rPr>
                        <a:t> 1.7</a:t>
                      </a:r>
                    </a:p>
                  </a:txBody>
                  <a:tcPr marL="0" marR="0" marT="0" marB="0" anchor="b">
                    <a:lnL>
                      <a:noFill/>
                    </a:lnL>
                    <a:lnR>
                      <a:noFill/>
                    </a:lnR>
                    <a:lnT>
                      <a:noFill/>
                    </a:lnT>
                    <a:lnB>
                      <a:noFill/>
                    </a:lnB>
                  </a:tcPr>
                </a:tc>
                <a:tc>
                  <a:txBody>
                    <a:bodyPr/>
                    <a:lstStyle/>
                    <a:p>
                      <a:pPr algn="r" fontAlgn="b"/>
                      <a:r>
                        <a:rPr lang="en-US" sz="1600" b="0" i="0" u="none" strike="noStrike">
                          <a:latin typeface="Arial"/>
                        </a:rPr>
                        <a:t> 6.4</a:t>
                      </a:r>
                    </a:p>
                  </a:txBody>
                  <a:tcPr marL="0" marR="0" marT="0" marB="0" anchor="b">
                    <a:lnL>
                      <a:noFill/>
                    </a:lnL>
                    <a:lnR>
                      <a:noFill/>
                    </a:lnR>
                    <a:lnT>
                      <a:noFill/>
                    </a:lnT>
                    <a:lnB>
                      <a:noFill/>
                    </a:lnB>
                  </a:tcPr>
                </a:tc>
                <a:tc>
                  <a:txBody>
                    <a:bodyPr/>
                    <a:lstStyle/>
                    <a:p>
                      <a:pPr algn="r" fontAlgn="b"/>
                      <a:r>
                        <a:rPr lang="en-US" sz="1600" b="0" i="0" u="none" strike="noStrike">
                          <a:latin typeface="Arial"/>
                        </a:rPr>
                        <a:t> 13.2</a:t>
                      </a:r>
                    </a:p>
                  </a:txBody>
                  <a:tcPr marL="0" marR="0" marT="0" marB="0" anchor="b">
                    <a:lnL>
                      <a:noFill/>
                    </a:lnL>
                    <a:lnR>
                      <a:noFill/>
                    </a:lnR>
                    <a:lnT>
                      <a:noFill/>
                    </a:lnT>
                    <a:lnB>
                      <a:noFill/>
                    </a:lnB>
                  </a:tcPr>
                </a:tc>
                <a:tc>
                  <a:txBody>
                    <a:bodyPr/>
                    <a:lstStyle/>
                    <a:p>
                      <a:pPr algn="r" fontAlgn="ctr"/>
                      <a:r>
                        <a:rPr lang="en-US" sz="1600" b="0" i="0" u="none" strike="noStrike">
                          <a:latin typeface="Arial"/>
                        </a:rPr>
                        <a:t>2.1 </a:t>
                      </a:r>
                      <a:r>
                        <a:rPr lang="en-US" sz="1600" b="0" i="0" u="none" strike="noStrike" baseline="30000">
                          <a:latin typeface="Arial"/>
                        </a:rPr>
                        <a:t>2</a:t>
                      </a:r>
                      <a:endParaRPr lang="en-US" sz="1600" b="0" i="0" u="none" strike="noStrike">
                        <a:latin typeface="Arial"/>
                      </a:endParaRPr>
                    </a:p>
                  </a:txBody>
                  <a:tcPr marL="0" marR="0" marT="0" marB="0" anchor="ctr">
                    <a:lnL>
                      <a:noFill/>
                    </a:lnL>
                    <a:lnR>
                      <a:noFill/>
                    </a:lnR>
                    <a:lnT>
                      <a:noFill/>
                    </a:lnT>
                    <a:lnB>
                      <a:noFill/>
                    </a:lnB>
                  </a:tcPr>
                </a:tc>
              </a:tr>
              <a:tr h="358384">
                <a:tc>
                  <a:txBody>
                    <a:bodyPr/>
                    <a:lstStyle/>
                    <a:p>
                      <a:pPr algn="l" fontAlgn="ctr"/>
                      <a:r>
                        <a:rPr lang="mn-MN" sz="1600" b="0" i="0" u="none" strike="noStrike">
                          <a:latin typeface="Arial"/>
                        </a:rPr>
                        <a:t>Аж үйлдвэрийн салбарын нийт үйлдвэрлэл:</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төгрөг</a:t>
                      </a:r>
                      <a:endParaRPr lang="mn-MN"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a:latin typeface="Arial"/>
                        </a:rPr>
                        <a:t> </a:t>
                      </a:r>
                      <a:r>
                        <a:rPr lang="en-US" sz="1600" b="0" i="0" u="none" strike="noStrike" dirty="0" smtClean="0">
                          <a:latin typeface="Arial"/>
                        </a:rPr>
                        <a:t>3270.3</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a:latin typeface="Arial"/>
                        </a:rPr>
                        <a:t> </a:t>
                      </a:r>
                      <a:r>
                        <a:rPr lang="en-US" sz="1600" b="0" i="0" u="none" strike="noStrike" dirty="0" smtClean="0">
                          <a:latin typeface="Arial"/>
                        </a:rPr>
                        <a:t>3898</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smtClean="0">
                          <a:latin typeface="Arial"/>
                        </a:rPr>
                        <a:t>3832</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smtClean="0">
                          <a:latin typeface="Arial"/>
                        </a:rPr>
                        <a:t>3686.3 </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smtClean="0">
                          <a:latin typeface="Arial"/>
                        </a:rPr>
                        <a:t>96.2</a:t>
                      </a:r>
                      <a:endParaRPr lang="en-US" sz="1600" b="0" i="0" u="none" strike="noStrike" dirty="0">
                        <a:latin typeface="Arial"/>
                      </a:endParaRPr>
                    </a:p>
                  </a:txBody>
                  <a:tcPr marL="0" marR="0" marT="0" marB="0" anchor="ctr">
                    <a:lnL>
                      <a:noFill/>
                    </a:lnL>
                    <a:lnR>
                      <a:noFill/>
                    </a:lnR>
                    <a:lnT>
                      <a:noFill/>
                    </a:lnT>
                    <a:lnB>
                      <a:noFill/>
                    </a:lnB>
                  </a:tcPr>
                </a:tc>
              </a:tr>
              <a:tr h="179192">
                <a:tc>
                  <a:txBody>
                    <a:bodyPr/>
                    <a:lstStyle/>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a:txBody>
                    <a:bodyPr/>
                    <a:lstStyle/>
                    <a:p>
                      <a:pPr algn="l" fontAlgn="ctr"/>
                      <a:endParaRPr lang="en-US" sz="1600" b="0" i="1" u="none" strike="noStrike">
                        <a:solidFill>
                          <a:srgbClr val="FF0000"/>
                        </a:solidFill>
                        <a:latin typeface="Arial"/>
                      </a:endParaRPr>
                    </a:p>
                  </a:txBody>
                  <a:tcPr marL="0" marR="0" marT="0" marB="0" anchor="ctr">
                    <a:lnL>
                      <a:noFill/>
                    </a:lnL>
                    <a:lnR>
                      <a:noFill/>
                    </a:lnR>
                    <a:lnT>
                      <a:noFill/>
                    </a:lnT>
                    <a:lnB>
                      <a:noFill/>
                    </a:lnB>
                  </a:tcPr>
                </a:tc>
                <a:tc>
                  <a:txBody>
                    <a:bodyPr/>
                    <a:lstStyle/>
                    <a:p>
                      <a:pPr algn="r" fontAlgn="ctr"/>
                      <a:endParaRPr lang="en-US" sz="1600" b="0" i="0" u="none" strike="noStrike">
                        <a:solidFill>
                          <a:srgbClr val="FF0000"/>
                        </a:solidFill>
                        <a:latin typeface="Arial"/>
                      </a:endParaRPr>
                    </a:p>
                  </a:txBody>
                  <a:tcPr marL="0" marR="0" marT="0" marB="0" anchor="ctr">
                    <a:lnL>
                      <a:noFill/>
                    </a:lnL>
                    <a:lnR>
                      <a:noFill/>
                    </a:lnR>
                    <a:lnT>
                      <a:noFill/>
                    </a:lnT>
                    <a:lnB>
                      <a:noFill/>
                    </a:lnB>
                  </a:tcPr>
                </a:tc>
                <a:tc>
                  <a:txBody>
                    <a:bodyPr/>
                    <a:lstStyle/>
                    <a:p>
                      <a:pPr algn="l" fontAlgn="ctr"/>
                      <a:endParaRPr lang="en-US" sz="1600" b="0" i="0" u="none" strike="noStrike">
                        <a:solidFill>
                          <a:srgbClr val="FF0000"/>
                        </a:solidFill>
                        <a:latin typeface="Arial"/>
                      </a:endParaRPr>
                    </a:p>
                  </a:txBody>
                  <a:tcPr marL="0" marR="0" marT="0" marB="0" anchor="ctr">
                    <a:lnL>
                      <a:noFill/>
                    </a:lnL>
                    <a:lnR>
                      <a:noFill/>
                    </a:lnR>
                    <a:lnT>
                      <a:noFill/>
                    </a:lnT>
                    <a:lnB>
                      <a:noFill/>
                    </a:lnB>
                  </a:tcPr>
                </a:tc>
                <a:tc>
                  <a:txBody>
                    <a:bodyPr/>
                    <a:lstStyle/>
                    <a:p>
                      <a:pPr algn="l" fontAlgn="ctr"/>
                      <a:endParaRPr lang="en-US" sz="1600" b="0" i="0" u="none" strike="noStrike">
                        <a:solidFill>
                          <a:srgbClr val="FF0000"/>
                        </a:solidFill>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solidFill>
                          <a:srgbClr val="FF0000"/>
                        </a:solidFill>
                        <a:latin typeface="Arial"/>
                      </a:endParaRPr>
                    </a:p>
                  </a:txBody>
                  <a:tcPr marL="0" marR="0" marT="0" marB="0" anchor="ctr">
                    <a:lnL>
                      <a:noFill/>
                    </a:lnL>
                    <a:lnR>
                      <a:noFill/>
                    </a:lnR>
                    <a:lnT>
                      <a:noFill/>
                    </a:lnT>
                    <a:lnB>
                      <a:noFill/>
                    </a:lnB>
                  </a:tcPr>
                </a:tc>
              </a:tr>
              <a:tr h="35838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mn-MN" sz="1600" b="0" i="0" u="none" strike="noStrike" dirty="0" smtClean="0">
                          <a:latin typeface="Arial"/>
                        </a:rPr>
                        <a:t>Үүнээс: </a:t>
                      </a:r>
                    </a:p>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r>
              <a:tr h="183311">
                <a:tc>
                  <a:txBody>
                    <a:bodyPr/>
                    <a:lstStyle/>
                    <a:p>
                      <a:pPr algn="l" fontAlgn="ctr"/>
                      <a:r>
                        <a:rPr lang="en-US" sz="1600" b="0" i="0" u="none" strike="noStrike" baseline="0" dirty="0" smtClean="0">
                          <a:latin typeface="Arial"/>
                        </a:rPr>
                        <a:t>      </a:t>
                      </a:r>
                      <a:r>
                        <a:rPr lang="mn-MN" sz="1600" b="0" i="0" u="none" strike="noStrike" dirty="0" smtClean="0">
                          <a:latin typeface="Arial"/>
                        </a:rPr>
                        <a:t> </a:t>
                      </a:r>
                      <a:r>
                        <a:rPr lang="mn-MN" sz="1600" b="0" i="0" u="none" strike="noStrike" dirty="0">
                          <a:latin typeface="Arial"/>
                        </a:rPr>
                        <a:t>- Боловсруулах аж үйлдвэр</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a:t>
                      </a:r>
                      <a:r>
                        <a:rPr lang="mn-MN" sz="1600" b="0" i="0" u="none" strike="noStrike" dirty="0">
                          <a:latin typeface="Arial"/>
                        </a:rPr>
                        <a:t>төгрөг</a:t>
                      </a:r>
                    </a:p>
                  </a:txBody>
                  <a:tcPr marL="0" marR="0" marT="0" marB="0" anchor="ctr">
                    <a:lnL>
                      <a:noFill/>
                    </a:lnL>
                    <a:lnR>
                      <a:noFill/>
                    </a:lnR>
                    <a:lnT>
                      <a:noFill/>
                    </a:lnT>
                    <a:lnB>
                      <a:noFill/>
                    </a:lnB>
                  </a:tcPr>
                </a:tc>
                <a:tc>
                  <a:txBody>
                    <a:bodyPr/>
                    <a:lstStyle/>
                    <a:p>
                      <a:pPr algn="r" fontAlgn="ctr"/>
                      <a:r>
                        <a:rPr lang="en-US" sz="1600" b="0" i="0" u="none" strike="noStrike" dirty="0">
                          <a:latin typeface="Arial"/>
                        </a:rPr>
                        <a:t> </a:t>
                      </a:r>
                      <a:r>
                        <a:rPr lang="mn-MN" sz="1600" b="0" i="0" u="none" strike="noStrike" dirty="0" smtClean="0">
                          <a:latin typeface="Arial"/>
                        </a:rPr>
                        <a:t>947.2</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a:latin typeface="Arial"/>
                        </a:rPr>
                        <a:t> </a:t>
                      </a:r>
                      <a:r>
                        <a:rPr lang="mn-MN" sz="1600" b="0" i="0" u="none" strike="noStrike" dirty="0" smtClean="0">
                          <a:latin typeface="Arial"/>
                        </a:rPr>
                        <a:t>1501</a:t>
                      </a:r>
                      <a:r>
                        <a:rPr lang="en-US" sz="1600" b="0" i="0" u="none" strike="noStrike" dirty="0" smtClean="0">
                          <a:latin typeface="Arial"/>
                        </a:rPr>
                        <a:t>.</a:t>
                      </a:r>
                      <a:r>
                        <a:rPr lang="mn-MN" sz="1600" b="0" i="0" u="none" strike="noStrike" dirty="0" smtClean="0">
                          <a:latin typeface="Arial"/>
                        </a:rPr>
                        <a:t>6</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a:latin typeface="Arial"/>
                        </a:rPr>
                        <a:t> </a:t>
                      </a:r>
                      <a:r>
                        <a:rPr lang="mn-MN" sz="1600" b="0" i="0" u="none" strike="noStrike" dirty="0" smtClean="0">
                          <a:latin typeface="Arial"/>
                        </a:rPr>
                        <a:t>1634</a:t>
                      </a:r>
                      <a:r>
                        <a:rPr lang="en-US" sz="1600" b="0" i="0" u="none" strike="noStrike" dirty="0" smtClean="0">
                          <a:latin typeface="Arial"/>
                        </a:rPr>
                        <a:t>.</a:t>
                      </a:r>
                      <a:r>
                        <a:rPr lang="mn-MN" sz="1600" b="0" i="0" u="none" strike="noStrike" dirty="0" smtClean="0">
                          <a:latin typeface="Arial"/>
                        </a:rPr>
                        <a:t>3</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mn-MN" sz="1600" b="0" i="0" u="none" strike="noStrike" dirty="0" smtClean="0">
                          <a:latin typeface="Arial"/>
                        </a:rPr>
                        <a:t>1582</a:t>
                      </a:r>
                      <a:r>
                        <a:rPr lang="en-US" sz="1600" b="0" i="0" u="none" strike="noStrike" dirty="0" smtClean="0">
                          <a:latin typeface="Arial"/>
                        </a:rPr>
                        <a:t>.</a:t>
                      </a:r>
                      <a:r>
                        <a:rPr lang="mn-MN" sz="1600" b="0" i="0" u="none" strike="noStrike" dirty="0" smtClean="0">
                          <a:latin typeface="Arial"/>
                        </a:rPr>
                        <a:t>5</a:t>
                      </a:r>
                      <a:r>
                        <a:rPr lang="en-US" sz="1600" b="0" i="0" u="none" strike="noStrike" dirty="0" smtClean="0">
                          <a:latin typeface="Arial"/>
                        </a:rPr>
                        <a:t> </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smtClean="0">
                          <a:latin typeface="Arial"/>
                        </a:rPr>
                        <a:t>96.8</a:t>
                      </a:r>
                      <a:endParaRPr lang="en-US" sz="1600" b="0" i="0" u="none" strike="noStrike" dirty="0">
                        <a:latin typeface="Arial"/>
                      </a:endParaRPr>
                    </a:p>
                  </a:txBody>
                  <a:tcPr marL="0" marR="0" marT="0" marB="0" anchor="ctr">
                    <a:lnL>
                      <a:noFill/>
                    </a:lnL>
                    <a:lnR>
                      <a:noFill/>
                    </a:lnR>
                    <a:lnT>
                      <a:noFill/>
                    </a:lnT>
                    <a:lnB>
                      <a:noFill/>
                    </a:lnB>
                  </a:tcPr>
                </a:tc>
              </a:tr>
              <a:tr h="358384">
                <a:tc>
                  <a:txBody>
                    <a:bodyPr/>
                    <a:lstStyle/>
                    <a:p>
                      <a:pPr algn="ctr" rtl="0" fontAlgn="ctr"/>
                      <a:r>
                        <a:rPr lang="mn-MN" sz="1600" b="0" i="0" u="none" strike="noStrike">
                          <a:latin typeface="Arial"/>
                        </a:rPr>
                        <a:t>     - Цахилгаан, дулааны эрчим хүч үйлдвэрлэл, усан хангамж</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a:t>
                      </a:r>
                      <a:r>
                        <a:rPr lang="mn-MN" sz="1600" b="0" i="0" u="none" strike="noStrike" dirty="0">
                          <a:latin typeface="Arial"/>
                        </a:rPr>
                        <a:t>төгрөг</a:t>
                      </a:r>
                    </a:p>
                  </a:txBody>
                  <a:tcPr marL="0" marR="0" marT="0" marB="0" anchor="ctr">
                    <a:lnL>
                      <a:noFill/>
                    </a:lnL>
                    <a:lnR>
                      <a:noFill/>
                    </a:lnR>
                    <a:lnT>
                      <a:noFill/>
                    </a:lnT>
                    <a:lnB>
                      <a:noFill/>
                    </a:lnB>
                  </a:tcPr>
                </a:tc>
                <a:tc>
                  <a:txBody>
                    <a:bodyPr/>
                    <a:lstStyle/>
                    <a:p>
                      <a:pPr algn="r" fontAlgn="ctr"/>
                      <a:r>
                        <a:rPr lang="en-US" sz="1600" b="0" i="0" u="none" strike="noStrike" dirty="0">
                          <a:latin typeface="Arial"/>
                        </a:rPr>
                        <a:t> </a:t>
                      </a:r>
                      <a:r>
                        <a:rPr lang="en-US" sz="1600" b="0" i="0" u="none" strike="noStrike" dirty="0" smtClean="0">
                          <a:latin typeface="Arial"/>
                        </a:rPr>
                        <a:t>2323.1</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a:latin typeface="Arial"/>
                        </a:rPr>
                        <a:t> </a:t>
                      </a:r>
                      <a:r>
                        <a:rPr lang="en-US" sz="1600" b="0" i="0" u="none" strike="noStrike" dirty="0" smtClean="0">
                          <a:latin typeface="Arial"/>
                        </a:rPr>
                        <a:t>2396.4</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smtClean="0">
                          <a:latin typeface="Arial"/>
                        </a:rPr>
                        <a:t>2197.7</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smtClean="0">
                          <a:latin typeface="Arial"/>
                        </a:rPr>
                        <a:t>2103.8</a:t>
                      </a: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r>
                        <a:rPr lang="en-US" sz="1600" b="0" i="0" u="none" strike="noStrike" dirty="0" smtClean="0">
                          <a:latin typeface="Arial"/>
                        </a:rPr>
                        <a:t>95.7</a:t>
                      </a:r>
                      <a:endParaRPr lang="en-US" sz="1600" b="0" i="0" u="none" strike="noStrike" dirty="0">
                        <a:latin typeface="Arial"/>
                      </a:endParaRPr>
                    </a:p>
                  </a:txBody>
                  <a:tcPr marL="0" marR="0" marT="0" marB="0" anchor="ctr">
                    <a:lnL>
                      <a:noFill/>
                    </a:lnL>
                    <a:lnR>
                      <a:noFill/>
                    </a:lnR>
                    <a:lnT>
                      <a:noFill/>
                    </a:lnT>
                    <a:lnB>
                      <a:noFill/>
                    </a:lnB>
                  </a:tcPr>
                </a:tc>
              </a:tr>
              <a:tr h="249303">
                <a:tc>
                  <a:txBody>
                    <a:bodyPr/>
                    <a:lstStyle/>
                    <a:p>
                      <a:pPr algn="l" rtl="0"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r>
              <a:tr h="343929">
                <a:tc>
                  <a:txBody>
                    <a:bodyPr/>
                    <a:lstStyle/>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r>
              <a:tr h="179192">
                <a:tc>
                  <a:txBody>
                    <a:bodyPr/>
                    <a:lstStyle/>
                    <a:p>
                      <a:pPr algn="l" fontAlgn="ctr"/>
                      <a:endParaRPr lang="mn-MN" sz="1600" b="0" i="0" u="none" strike="noStrike">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r>
              <a:tr h="343929">
                <a:tc>
                  <a:txBody>
                    <a:bodyPr/>
                    <a:lstStyle/>
                    <a:p>
                      <a:pPr algn="l" fontAlgn="b"/>
                      <a:endParaRPr lang="mn-MN"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mn-MN"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6" name="Text Box 1">
            <a:extLst>
              <a:ext uri="{FF2B5EF4-FFF2-40B4-BE49-F238E27FC236}">
                <a16:creationId xmlns:lc="http://schemas.openxmlformats.org/drawingml/2006/lockedCanvas" xmlns:a16="http://schemas.microsoft.com/office/drawing/2014/main" xmlns:xdr="http://schemas.openxmlformats.org/drawingml/2006/spreadsheetDrawing" xmlns="" id="{A96AEFC2-56E1-42C5-BC4C-FD825177E1BE}"/>
              </a:ext>
            </a:extLst>
          </p:cNvPr>
          <p:cNvSpPr txBox="1">
            <a:spLocks noChangeArrowheads="1"/>
          </p:cNvSpPr>
          <p:nvPr/>
        </p:nvSpPr>
        <p:spPr bwMode="auto">
          <a:xfrm flipH="1">
            <a:off x="11811000" y="1371600"/>
            <a:ext cx="121918" cy="152400"/>
          </a:xfrm>
          <a:prstGeom prst="rect">
            <a:avLst/>
          </a:prstGeom>
          <a:solidFill>
            <a:srgbClr val="FFFFFF"/>
          </a:solid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mn-MN" sz="1000" b="0" i="0" strike="noStrike" dirty="0">
                <a:solidFill>
                  <a:srgbClr val="000000"/>
                </a:solidFill>
              </a:rPr>
              <a:t>%</a:t>
            </a:r>
          </a:p>
        </p:txBody>
      </p:sp>
      <p:cxnSp>
        <p:nvCxnSpPr>
          <p:cNvPr id="7" name="Straight Connector 6">
            <a:extLst>
              <a:ext uri="{FF2B5EF4-FFF2-40B4-BE49-F238E27FC236}">
                <a16:creationId xmlns:lc="http://schemas.openxmlformats.org/drawingml/2006/lockedCanvas" xmlns:a16="http://schemas.microsoft.com/office/drawing/2014/main" xmlns:xdr="http://schemas.openxmlformats.org/drawingml/2006/spreadsheetDrawing" xmlns="" id="{F60C0CC9-77C9-4D11-9C2F-903EDF477596}"/>
              </a:ext>
            </a:extLst>
          </p:cNvPr>
          <p:cNvCxnSpPr/>
          <p:nvPr/>
        </p:nvCxnSpPr>
        <p:spPr>
          <a:xfrm>
            <a:off x="10972800" y="1447800"/>
            <a:ext cx="685800" cy="0"/>
          </a:xfrm>
          <a:prstGeom prst="line">
            <a:avLst/>
          </a:prstGeom>
          <a:ln w="3175"/>
        </p:spPr>
        <p:style>
          <a:lnRef idx="1">
            <a:schemeClr val="dk1"/>
          </a:lnRef>
          <a:fillRef idx="0">
            <a:schemeClr val="dk1"/>
          </a:fillRef>
          <a:effectRef idx="0">
            <a:schemeClr val="dk1"/>
          </a:effectRef>
          <a:fontRef idx="minor">
            <a:schemeClr val="tx1"/>
          </a:fontRef>
        </p:style>
      </p:cxnSp>
      <p:graphicFrame>
        <p:nvGraphicFramePr>
          <p:cNvPr id="11" name="Table 10"/>
          <p:cNvGraphicFramePr>
            <a:graphicFrameLocks noGrp="1"/>
          </p:cNvGraphicFramePr>
          <p:nvPr/>
        </p:nvGraphicFramePr>
        <p:xfrm>
          <a:off x="1219200" y="6324600"/>
          <a:ext cx="2006600" cy="335280"/>
        </p:xfrm>
        <a:graphic>
          <a:graphicData uri="http://schemas.openxmlformats.org/drawingml/2006/table">
            <a:tbl>
              <a:tblPr/>
              <a:tblGrid>
                <a:gridCol w="2006600"/>
              </a:tblGrid>
              <a:tr h="161925">
                <a:tc>
                  <a:txBody>
                    <a:bodyPr/>
                    <a:lstStyle/>
                    <a:p>
                      <a:pPr algn="l" fontAlgn="b"/>
                      <a:r>
                        <a:rPr lang="mn-MN" sz="1100" b="0" i="1" u="none" strike="noStrike" dirty="0">
                          <a:latin typeface="Arial"/>
                        </a:rPr>
                        <a:t>    </a:t>
                      </a:r>
                      <a:r>
                        <a:rPr lang="mn-MN" sz="1100" b="0" i="1" u="none" strike="noStrike" dirty="0" smtClean="0">
                          <a:latin typeface="Arial"/>
                        </a:rPr>
                        <a:t>1 </a:t>
                      </a:r>
                      <a:r>
                        <a:rPr lang="mn-MN" sz="1100" b="0" i="1" u="none" strike="noStrike" dirty="0">
                          <a:latin typeface="Arial"/>
                        </a:rPr>
                        <a:t>Урьдчилсан гүйцэтгэл</a:t>
                      </a:r>
                    </a:p>
                  </a:txBody>
                  <a:tcPr marL="0" marR="0" marT="0" marB="0" anchor="ctr">
                    <a:lnL>
                      <a:noFill/>
                    </a:lnL>
                    <a:lnR>
                      <a:noFill/>
                    </a:lnR>
                    <a:lnT>
                      <a:noFill/>
                    </a:lnT>
                    <a:lnB>
                      <a:noFill/>
                    </a:lnB>
                  </a:tcPr>
                </a:tc>
              </a:tr>
              <a:tr h="161925">
                <a:tc>
                  <a:txBody>
                    <a:bodyPr/>
                    <a:lstStyle/>
                    <a:p>
                      <a:pPr algn="l" fontAlgn="ctr"/>
                      <a:r>
                        <a:rPr lang="mn-MN" sz="1100" b="0" i="1" u="none" strike="noStrike" dirty="0">
                          <a:latin typeface="Arial"/>
                        </a:rPr>
                        <a:t>    </a:t>
                      </a:r>
                      <a:r>
                        <a:rPr lang="mn-MN" sz="1100" b="0" i="1" u="none" strike="noStrike" dirty="0" smtClean="0">
                          <a:latin typeface="Arial"/>
                        </a:rPr>
                        <a:t>2 Дахин </a:t>
                      </a:r>
                      <a:r>
                        <a:rPr lang="mn-MN" sz="1100" b="0" i="1" u="none" strike="noStrike" dirty="0">
                          <a:latin typeface="Arial"/>
                        </a:rPr>
                        <a:t>их</a:t>
                      </a: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Хөдөлмөр</a:t>
            </a:r>
            <a:endParaRPr lang="mn-MN" sz="2400" b="1" dirty="0">
              <a:solidFill>
                <a:schemeClr val="bg1"/>
              </a:solidFill>
              <a:latin typeface="Arial" pitchFamily="34" charset="0"/>
              <a:cs typeface="Arial" pitchFamily="34" charset="0"/>
            </a:endParaRPr>
          </a:p>
        </p:txBody>
      </p:sp>
      <p:cxnSp>
        <p:nvCxnSpPr>
          <p:cNvPr id="4" name="Straight Connector 3"/>
          <p:cNvCxnSpPr/>
          <p:nvPr/>
        </p:nvCxnSpPr>
        <p:spPr>
          <a:xfrm>
            <a:off x="6019800" y="992187"/>
            <a:ext cx="0" cy="578961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7" name="Rectangle 10"/>
          <p:cNvSpPr>
            <a:spLocks noChangeArrowheads="1"/>
          </p:cNvSpPr>
          <p:nvPr/>
        </p:nvSpPr>
        <p:spPr bwMode="auto">
          <a:xfrm>
            <a:off x="6656387" y="909935"/>
            <a:ext cx="4468813" cy="461665"/>
          </a:xfrm>
          <a:prstGeom prst="rect">
            <a:avLst/>
          </a:prstGeom>
          <a:noFill/>
          <a:ln w="9525">
            <a:noFill/>
            <a:miter lim="800000"/>
            <a:headEnd/>
            <a:tailEnd/>
          </a:ln>
        </p:spPr>
        <p:txBody>
          <a:bodyPr wrap="square">
            <a:spAutoFit/>
          </a:bodyPr>
          <a:lstStyle/>
          <a:p>
            <a:pPr algn="ctr"/>
            <a:r>
              <a:rPr lang="mn-MN" altLang="en-US" sz="1200" b="1" dirty="0">
                <a:solidFill>
                  <a:srgbClr val="000000"/>
                </a:solidFill>
                <a:latin typeface="Arial" pitchFamily="34" charset="0"/>
                <a:cs typeface="Arial" pitchFamily="34" charset="0"/>
              </a:rPr>
              <a:t>БҮРТГЭЛТЭЙ АЖИЛГҮЙ ИРГЭД</a:t>
            </a:r>
            <a:r>
              <a:rPr lang="en-US" altLang="en-US" sz="1200" b="1" dirty="0">
                <a:solidFill>
                  <a:srgbClr val="000000"/>
                </a:solidFill>
                <a:latin typeface="Arial" pitchFamily="34" charset="0"/>
                <a:cs typeface="Arial" pitchFamily="34" charset="0"/>
              </a:rPr>
              <a:t>,</a:t>
            </a:r>
            <a:r>
              <a:rPr lang="mn-MN" altLang="en-US" sz="1200" b="1" dirty="0">
                <a:solidFill>
                  <a:srgbClr val="000000"/>
                </a:solidFill>
                <a:latin typeface="Arial" pitchFamily="34" charset="0"/>
                <a:cs typeface="Arial" pitchFamily="34" charset="0"/>
              </a:rPr>
              <a:t> </a:t>
            </a:r>
            <a:r>
              <a:rPr lang="mn-MN" altLang="en-US" sz="1200" dirty="0">
                <a:solidFill>
                  <a:srgbClr val="000000"/>
                </a:solidFill>
                <a:latin typeface="Arial" pitchFamily="34" charset="0"/>
                <a:cs typeface="Arial" pitchFamily="34" charset="0"/>
              </a:rPr>
              <a:t>боловсролын түвшнээр</a:t>
            </a:r>
            <a:r>
              <a:rPr lang="en-US" altLang="en-US" sz="1200" dirty="0">
                <a:solidFill>
                  <a:srgbClr val="000000"/>
                </a:solidFill>
                <a:latin typeface="Arial" pitchFamily="34" charset="0"/>
                <a:cs typeface="Arial" pitchFamily="34" charset="0"/>
              </a:rPr>
              <a:t>, </a:t>
            </a:r>
            <a:r>
              <a:rPr lang="mn-MN" altLang="en-US" sz="1200" dirty="0">
                <a:solidFill>
                  <a:srgbClr val="000000"/>
                </a:solidFill>
                <a:latin typeface="Arial" pitchFamily="34" charset="0"/>
                <a:cs typeface="Arial" pitchFamily="34" charset="0"/>
              </a:rPr>
              <a:t> </a:t>
            </a:r>
            <a:r>
              <a:rPr lang="mn-MN" altLang="en-US" sz="1200" dirty="0" smtClean="0">
                <a:solidFill>
                  <a:srgbClr val="000000"/>
                </a:solidFill>
                <a:latin typeface="Arial" pitchFamily="34" charset="0"/>
                <a:cs typeface="Arial" pitchFamily="34" charset="0"/>
              </a:rPr>
              <a:t>2017 оны 3</a:t>
            </a:r>
            <a:r>
              <a:rPr lang="en-US" altLang="en-US" sz="1200" dirty="0" smtClean="0">
                <a:solidFill>
                  <a:srgbClr val="000000"/>
                </a:solidFill>
                <a:latin typeface="Arial" pitchFamily="34" charset="0"/>
                <a:cs typeface="Arial" pitchFamily="34" charset="0"/>
              </a:rPr>
              <a:t> </a:t>
            </a:r>
            <a:r>
              <a:rPr lang="mn-MN" altLang="en-US" sz="1200" dirty="0" smtClean="0">
                <a:solidFill>
                  <a:srgbClr val="000000"/>
                </a:solidFill>
                <a:latin typeface="Arial" pitchFamily="34" charset="0"/>
                <a:cs typeface="Arial" pitchFamily="34" charset="0"/>
              </a:rPr>
              <a:t>дугаар </a:t>
            </a:r>
            <a:r>
              <a:rPr lang="mn-MN" altLang="en-US" sz="1200" dirty="0">
                <a:solidFill>
                  <a:srgbClr val="000000"/>
                </a:solidFill>
                <a:latin typeface="Arial" pitchFamily="34" charset="0"/>
                <a:cs typeface="Arial" pitchFamily="34" charset="0"/>
              </a:rPr>
              <a:t>сарын эцэст</a:t>
            </a:r>
            <a:r>
              <a:rPr lang="en-US" altLang="en-US" sz="1200" dirty="0">
                <a:solidFill>
                  <a:srgbClr val="000000"/>
                </a:solidFill>
                <a:latin typeface="Arial" pitchFamily="34" charset="0"/>
                <a:cs typeface="Arial" pitchFamily="34" charset="0"/>
              </a:rPr>
              <a:t>,</a:t>
            </a:r>
            <a:r>
              <a:rPr lang="mn-MN" altLang="en-US" sz="1200" dirty="0">
                <a:solidFill>
                  <a:srgbClr val="000000"/>
                </a:solidFill>
                <a:latin typeface="Arial" pitchFamily="34" charset="0"/>
                <a:cs typeface="Arial" pitchFamily="34" charset="0"/>
              </a:rPr>
              <a:t> хувиар</a:t>
            </a:r>
            <a:endParaRPr lang="en-US" altLang="en-US" sz="1200" dirty="0">
              <a:solidFill>
                <a:srgbClr val="000000"/>
              </a:solidFill>
              <a:latin typeface="Arial" pitchFamily="34" charset="0"/>
              <a:cs typeface="Arial" pitchFamily="34" charset="0"/>
            </a:endParaRPr>
          </a:p>
        </p:txBody>
      </p:sp>
      <p:sp>
        <p:nvSpPr>
          <p:cNvPr id="8" name="Rectangle 10"/>
          <p:cNvSpPr>
            <a:spLocks noChangeArrowheads="1"/>
          </p:cNvSpPr>
          <p:nvPr/>
        </p:nvSpPr>
        <p:spPr bwMode="auto">
          <a:xfrm>
            <a:off x="1741488" y="885825"/>
            <a:ext cx="3135312" cy="461962"/>
          </a:xfrm>
          <a:prstGeom prst="rect">
            <a:avLst/>
          </a:prstGeom>
          <a:noFill/>
          <a:ln w="9525">
            <a:noFill/>
            <a:miter lim="800000"/>
            <a:headEnd/>
            <a:tailEnd/>
          </a:ln>
        </p:spPr>
        <p:txBody>
          <a:bodyPr>
            <a:spAutoFit/>
          </a:bodyPr>
          <a:lstStyle/>
          <a:p>
            <a:pPr algn="ctr"/>
            <a:r>
              <a:rPr lang="mn-MN" altLang="en-US" sz="1200" b="1" dirty="0">
                <a:solidFill>
                  <a:srgbClr val="000000"/>
                </a:solidFill>
                <a:latin typeface="Arial" pitchFamily="34" charset="0"/>
                <a:cs typeface="Arial" pitchFamily="34" charset="0"/>
              </a:rPr>
              <a:t>БҮРТГЭЛТЭЙ АЖИЛГҮЙ ИРГЭД</a:t>
            </a:r>
            <a:r>
              <a:rPr lang="en-US" altLang="en-US" sz="1200" b="1" dirty="0">
                <a:solidFill>
                  <a:srgbClr val="000000"/>
                </a:solidFill>
                <a:latin typeface="Arial" pitchFamily="34" charset="0"/>
                <a:cs typeface="Arial" pitchFamily="34" charset="0"/>
              </a:rPr>
              <a:t>,  </a:t>
            </a:r>
            <a:endParaRPr lang="mn-MN" altLang="en-US" sz="1200" b="1" dirty="0">
              <a:solidFill>
                <a:srgbClr val="000000"/>
              </a:solidFill>
              <a:latin typeface="Arial" pitchFamily="34" charset="0"/>
              <a:cs typeface="Arial" pitchFamily="34" charset="0"/>
            </a:endParaRPr>
          </a:p>
          <a:p>
            <a:pPr algn="ctr"/>
            <a:r>
              <a:rPr lang="mn-MN" altLang="en-US" sz="1200" dirty="0" smtClean="0">
                <a:solidFill>
                  <a:srgbClr val="000000"/>
                </a:solidFill>
                <a:latin typeface="Arial" pitchFamily="34" charset="0"/>
                <a:cs typeface="Arial" pitchFamily="34" charset="0"/>
              </a:rPr>
              <a:t>сарын эцэст </a:t>
            </a:r>
            <a:endParaRPr lang="en-US" altLang="en-US" sz="1200" dirty="0">
              <a:solidFill>
                <a:srgbClr val="000000"/>
              </a:solidFill>
              <a:latin typeface="Arial" pitchFamily="34" charset="0"/>
              <a:cs typeface="Arial" pitchFamily="34" charset="0"/>
            </a:endParaRPr>
          </a:p>
        </p:txBody>
      </p:sp>
      <p:pic>
        <p:nvPicPr>
          <p:cNvPr id="15" name="Picture 1"/>
          <p:cNvPicPr>
            <a:picLocks noChangeAspect="1"/>
          </p:cNvPicPr>
          <p:nvPr/>
        </p:nvPicPr>
        <p:blipFill>
          <a:blip r:embed="rId2" cstate="print"/>
          <a:srcRect/>
          <a:stretch>
            <a:fillRect/>
          </a:stretch>
        </p:blipFill>
        <p:spPr bwMode="auto">
          <a:xfrm>
            <a:off x="1295400" y="1524000"/>
            <a:ext cx="4038600" cy="5159384"/>
          </a:xfrm>
          <a:prstGeom prst="rect">
            <a:avLst/>
          </a:prstGeom>
          <a:noFill/>
          <a:ln w="9525">
            <a:noFill/>
            <a:miter lim="800000"/>
            <a:headEnd/>
            <a:tailEnd/>
          </a:ln>
        </p:spPr>
      </p:pic>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a:t>
            </a:r>
            <a:r>
              <a:rPr lang="mn-MN" sz="1400" b="1" dirty="0" smtClean="0">
                <a:solidFill>
                  <a:schemeClr val="bg1"/>
                </a:solidFill>
                <a:latin typeface="Arial" pitchFamily="34" charset="0"/>
                <a:cs typeface="Arial" pitchFamily="34" charset="0"/>
              </a:rPr>
              <a:t>Аймгийн </a:t>
            </a:r>
            <a:r>
              <a:rPr lang="mn-MN" sz="1400" b="1" dirty="0">
                <a:solidFill>
                  <a:schemeClr val="bg1"/>
                </a:solidFill>
                <a:latin typeface="Arial" pitchFamily="34" charset="0"/>
                <a:cs typeface="Arial" pitchFamily="34" charset="0"/>
              </a:rPr>
              <a:t>хэмжээнд бүртгэлтэй ажилгүй иргэдийн </a:t>
            </a:r>
            <a:r>
              <a:rPr lang="en-US" sz="1400" b="1" dirty="0" smtClean="0">
                <a:solidFill>
                  <a:schemeClr val="bg1"/>
                </a:solidFill>
                <a:latin typeface="Arial" pitchFamily="34" charset="0"/>
                <a:cs typeface="Arial" pitchFamily="34" charset="0"/>
              </a:rPr>
              <a:t>5</a:t>
            </a:r>
            <a:r>
              <a:rPr lang="mn-MN" sz="1400" b="1" dirty="0" smtClean="0">
                <a:solidFill>
                  <a:schemeClr val="bg1"/>
                </a:solidFill>
                <a:latin typeface="Arial" pitchFamily="34" charset="0"/>
                <a:cs typeface="Arial" pitchFamily="34" charset="0"/>
              </a:rPr>
              <a:t>1.5</a:t>
            </a:r>
            <a:r>
              <a:rPr lang="en-US" sz="1400" b="1" dirty="0" smtClean="0">
                <a:solidFill>
                  <a:schemeClr val="bg1"/>
                </a:solidFill>
                <a:latin typeface="Arial" pitchFamily="34" charset="0"/>
                <a:cs typeface="Arial" pitchFamily="34" charset="0"/>
              </a:rPr>
              <a:t> </a:t>
            </a:r>
            <a:r>
              <a:rPr lang="mn-MN" sz="1400" b="1" dirty="0" smtClean="0">
                <a:solidFill>
                  <a:schemeClr val="bg1"/>
                </a:solidFill>
                <a:latin typeface="Arial" pitchFamily="34" charset="0"/>
                <a:cs typeface="Arial" pitchFamily="34" charset="0"/>
              </a:rPr>
              <a:t>хувийг </a:t>
            </a:r>
            <a:r>
              <a:rPr lang="mn-MN" sz="1400" b="1" dirty="0">
                <a:solidFill>
                  <a:schemeClr val="bg1"/>
                </a:solidFill>
                <a:latin typeface="Arial" pitchFamily="34" charset="0"/>
                <a:cs typeface="Arial" pitchFamily="34" charset="0"/>
              </a:rPr>
              <a:t>15-34 насны залуучууд эзэлж байна.</a:t>
            </a:r>
            <a:endParaRPr lang="en-US" sz="1400" b="1" dirty="0">
              <a:solidFill>
                <a:schemeClr val="bg1"/>
              </a:solidFill>
              <a:latin typeface="Arial" pitchFamily="34" charset="0"/>
              <a:cs typeface="Arial" pitchFamily="34" charset="0"/>
            </a:endParaRPr>
          </a:p>
        </p:txBody>
      </p:sp>
      <p:sp>
        <p:nvSpPr>
          <p:cNvPr id="17" name="Rectangle 13"/>
          <p:cNvSpPr>
            <a:spLocks noChangeArrowheads="1"/>
          </p:cNvSpPr>
          <p:nvPr/>
        </p:nvSpPr>
        <p:spPr bwMode="auto">
          <a:xfrm>
            <a:off x="4343400" y="1600200"/>
            <a:ext cx="1370012" cy="461665"/>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400" b="1" dirty="0" smtClean="0">
                <a:solidFill>
                  <a:srgbClr val="00329B"/>
                </a:solidFill>
                <a:latin typeface="Arial" pitchFamily="34" charset="0"/>
                <a:cs typeface="Arial" pitchFamily="34" charset="0"/>
              </a:rPr>
              <a:t>994</a:t>
            </a:r>
          </a:p>
        </p:txBody>
      </p:sp>
      <p:sp>
        <p:nvSpPr>
          <p:cNvPr id="18" name="Rectangle 13"/>
          <p:cNvSpPr>
            <a:spLocks noChangeArrowheads="1"/>
          </p:cNvSpPr>
          <p:nvPr/>
        </p:nvSpPr>
        <p:spPr bwMode="auto">
          <a:xfrm>
            <a:off x="4343400" y="2514600"/>
            <a:ext cx="1370013" cy="523875"/>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itchFamily="34" charset="0"/>
                <a:cs typeface="Arial" pitchFamily="34" charset="0"/>
              </a:rPr>
              <a:t>1131</a:t>
            </a:r>
            <a:endParaRPr lang="mn-MN" altLang="en-US" sz="2800" b="1" dirty="0">
              <a:solidFill>
                <a:srgbClr val="00329B"/>
              </a:solidFill>
              <a:latin typeface="Arial" pitchFamily="34" charset="0"/>
              <a:cs typeface="Arial" pitchFamily="34" charset="0"/>
            </a:endParaRPr>
          </a:p>
        </p:txBody>
      </p:sp>
      <p:sp>
        <p:nvSpPr>
          <p:cNvPr id="19" name="Rectangle 13"/>
          <p:cNvSpPr>
            <a:spLocks noChangeArrowheads="1"/>
          </p:cNvSpPr>
          <p:nvPr/>
        </p:nvSpPr>
        <p:spPr bwMode="auto">
          <a:xfrm>
            <a:off x="4191000" y="3505200"/>
            <a:ext cx="1612900" cy="584775"/>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200" b="1" dirty="0" smtClean="0">
                <a:solidFill>
                  <a:srgbClr val="00329B"/>
                </a:solidFill>
                <a:latin typeface="Arial" pitchFamily="34" charset="0"/>
                <a:cs typeface="Arial" pitchFamily="34" charset="0"/>
              </a:rPr>
              <a:t>55</a:t>
            </a:r>
            <a:endParaRPr lang="mn-MN" altLang="en-US" sz="3200" b="1" dirty="0">
              <a:solidFill>
                <a:srgbClr val="00329B"/>
              </a:solidFill>
              <a:latin typeface="Arial" pitchFamily="34" charset="0"/>
              <a:cs typeface="Arial" pitchFamily="34" charset="0"/>
            </a:endParaRPr>
          </a:p>
        </p:txBody>
      </p:sp>
      <p:sp>
        <p:nvSpPr>
          <p:cNvPr id="20" name="Rectangle 13"/>
          <p:cNvSpPr>
            <a:spLocks noChangeArrowheads="1"/>
          </p:cNvSpPr>
          <p:nvPr/>
        </p:nvSpPr>
        <p:spPr bwMode="auto">
          <a:xfrm>
            <a:off x="1752600" y="1719262"/>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a:t>
            </a:r>
            <a:r>
              <a:rPr lang="mn-MN" altLang="en-US" sz="1100" b="1" dirty="0" smtClean="0">
                <a:solidFill>
                  <a:schemeClr val="bg1"/>
                </a:solidFill>
                <a:latin typeface="Arial" pitchFamily="34" charset="0"/>
                <a:cs typeface="Arial" pitchFamily="34" charset="0"/>
              </a:rPr>
              <a:t>6</a:t>
            </a:r>
            <a:r>
              <a:rPr lang="en-US" altLang="en-US" sz="1100" b="1" dirty="0" smtClean="0">
                <a:solidFill>
                  <a:schemeClr val="bg1"/>
                </a:solidFill>
                <a:latin typeface="Arial" pitchFamily="34" charset="0"/>
                <a:cs typeface="Arial" pitchFamily="34" charset="0"/>
              </a:rPr>
              <a:t> III</a:t>
            </a:r>
            <a:endParaRPr lang="mn-MN" altLang="en-US" sz="1100" b="1" dirty="0">
              <a:solidFill>
                <a:schemeClr val="bg1"/>
              </a:solidFill>
              <a:latin typeface="Arial" pitchFamily="34" charset="0"/>
              <a:cs typeface="Arial" pitchFamily="34" charset="0"/>
            </a:endParaRPr>
          </a:p>
        </p:txBody>
      </p:sp>
      <p:sp>
        <p:nvSpPr>
          <p:cNvPr id="21" name="Rectangle 13"/>
          <p:cNvSpPr>
            <a:spLocks noChangeArrowheads="1"/>
          </p:cNvSpPr>
          <p:nvPr/>
        </p:nvSpPr>
        <p:spPr bwMode="auto">
          <a:xfrm>
            <a:off x="1752600" y="21764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a:t>
            </a:r>
            <a:r>
              <a:rPr lang="mn-MN" altLang="en-US" sz="1100" b="1" dirty="0" smtClean="0">
                <a:solidFill>
                  <a:schemeClr val="bg1"/>
                </a:solidFill>
                <a:latin typeface="Arial" pitchFamily="34" charset="0"/>
                <a:cs typeface="Arial" pitchFamily="34" charset="0"/>
              </a:rPr>
              <a:t>7</a:t>
            </a:r>
            <a:r>
              <a:rPr lang="en-US" altLang="en-US" sz="1100" b="1" dirty="0" smtClean="0">
                <a:solidFill>
                  <a:schemeClr val="bg1"/>
                </a:solidFill>
                <a:latin typeface="Arial" pitchFamily="34" charset="0"/>
                <a:cs typeface="Arial" pitchFamily="34" charset="0"/>
              </a:rPr>
              <a:t> III</a:t>
            </a:r>
            <a:endParaRPr lang="mn-MN" altLang="en-US" sz="11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2017 II</a:t>
            </a:r>
            <a:endParaRPr lang="mn-MN" altLang="en-US" sz="1100" b="1" dirty="0">
              <a:solidFill>
                <a:schemeClr val="bg1"/>
              </a:solidFill>
              <a:latin typeface="Arial" pitchFamily="34" charset="0"/>
              <a:cs typeface="Arial" pitchFamily="34" charset="0"/>
            </a:endParaRPr>
          </a:p>
        </p:txBody>
      </p:sp>
      <p:pic>
        <p:nvPicPr>
          <p:cNvPr id="55297" name="Picture 1" descr="\\exchange_server\TAMGIIN GAZAR\OLON NIITTEI HARILTSAH HELTES\Khanui.L\icons\Untitled-1.png"/>
          <p:cNvPicPr>
            <a:picLocks noChangeAspect="1" noChangeArrowheads="1"/>
          </p:cNvPicPr>
          <p:nvPr/>
        </p:nvPicPr>
        <p:blipFill>
          <a:blip r:embed="rId3" cstate="print"/>
          <a:srcRect/>
          <a:stretch>
            <a:fillRect/>
          </a:stretch>
        </p:blipFill>
        <p:spPr bwMode="auto">
          <a:xfrm>
            <a:off x="1143000" y="838200"/>
            <a:ext cx="685800" cy="685800"/>
          </a:xfrm>
          <a:prstGeom prst="rect">
            <a:avLst/>
          </a:prstGeom>
          <a:noFill/>
        </p:spPr>
      </p:pic>
      <p:pic>
        <p:nvPicPr>
          <p:cNvPr id="24" name="Picture 1" descr="\\exchange_server\TAMGIIN GAZAR\OLON NIITTEI HARILTSAH HELTES\Khanui.L\icons\Untitled-1.png"/>
          <p:cNvPicPr>
            <a:picLocks noChangeAspect="1" noChangeArrowheads="1"/>
          </p:cNvPicPr>
          <p:nvPr/>
        </p:nvPicPr>
        <p:blipFill>
          <a:blip r:embed="rId3" cstate="print"/>
          <a:srcRect/>
          <a:stretch>
            <a:fillRect/>
          </a:stretch>
        </p:blipFill>
        <p:spPr bwMode="auto">
          <a:xfrm>
            <a:off x="6096000" y="838200"/>
            <a:ext cx="685800" cy="685800"/>
          </a:xfrm>
          <a:prstGeom prst="rect">
            <a:avLst/>
          </a:prstGeom>
          <a:noFill/>
        </p:spPr>
      </p:pic>
      <p:pic>
        <p:nvPicPr>
          <p:cNvPr id="23" name="Picture 22"/>
          <p:cNvPicPr/>
          <p:nvPr/>
        </p:nvPicPr>
        <p:blipFill>
          <a:blip r:embed="rId4" cstate="print"/>
          <a:srcRect/>
          <a:stretch>
            <a:fillRect/>
          </a:stretch>
        </p:blipFill>
        <p:spPr bwMode="auto">
          <a:xfrm>
            <a:off x="6324600" y="1600200"/>
            <a:ext cx="5562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smtClean="0">
                <a:solidFill>
                  <a:schemeClr val="bg1"/>
                </a:solidFill>
                <a:latin typeface="Arial" pitchFamily="34" charset="0"/>
                <a:cs typeface="Arial" pitchFamily="34" charset="0"/>
              </a:rPr>
              <a:t>ХҮН АМ, НИЙГМИЙН ҮЗҮҮЛЭЛТ- Нийгмийн даатгал, халамж</a:t>
            </a:r>
            <a:endParaRPr lang="mn-MN" sz="2400" b="1">
              <a:solidFill>
                <a:schemeClr val="bg1"/>
              </a:solidFill>
              <a:latin typeface="Arial" pitchFamily="34" charset="0"/>
              <a:cs typeface="Arial" pitchFamily="34" charset="0"/>
            </a:endParaRPr>
          </a:p>
        </p:txBody>
      </p:sp>
      <p:cxnSp>
        <p:nvCxnSpPr>
          <p:cNvPr id="5" name="Straight Connector 4"/>
          <p:cNvCxnSpPr/>
          <p:nvPr/>
        </p:nvCxnSpPr>
        <p:spPr>
          <a:xfrm flipH="1">
            <a:off x="6333066" y="856191"/>
            <a:ext cx="1" cy="2497981"/>
          </a:xfrm>
          <a:prstGeom prst="line">
            <a:avLst/>
          </a:prstGeom>
          <a:ln w="12700">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19200" y="3886200"/>
            <a:ext cx="10591802" cy="76200"/>
          </a:xfrm>
          <a:prstGeom prst="line">
            <a:avLst/>
          </a:prstGeom>
          <a:ln w="15875">
            <a:solidFill>
              <a:srgbClr val="C00000"/>
            </a:solidFill>
            <a:prstDash val="dashDot"/>
          </a:ln>
        </p:spPr>
        <p:style>
          <a:lnRef idx="1">
            <a:schemeClr val="accent1"/>
          </a:lnRef>
          <a:fillRef idx="0">
            <a:schemeClr val="accent1"/>
          </a:fillRef>
          <a:effectRef idx="0">
            <a:schemeClr val="accent1"/>
          </a:effectRef>
          <a:fontRef idx="minor">
            <a:schemeClr val="tx1"/>
          </a:fontRef>
        </p:style>
      </p:cxnSp>
      <p:pic>
        <p:nvPicPr>
          <p:cNvPr id="53249" name="Picture 1" descr="\\exchange_server\TAMGIIN GAZAR\OLON NIITTEI HARILTSAH HELTES\Khanui.L\icons\Untitled-13.png"/>
          <p:cNvPicPr>
            <a:picLocks noChangeAspect="1" noChangeArrowheads="1"/>
          </p:cNvPicPr>
          <p:nvPr/>
        </p:nvPicPr>
        <p:blipFill>
          <a:blip r:embed="rId2" cstate="print"/>
          <a:srcRect/>
          <a:stretch>
            <a:fillRect/>
          </a:stretch>
        </p:blipFill>
        <p:spPr bwMode="auto">
          <a:xfrm>
            <a:off x="5943600" y="3276600"/>
            <a:ext cx="685800" cy="685800"/>
          </a:xfrm>
          <a:prstGeom prst="rect">
            <a:avLst/>
          </a:prstGeom>
          <a:noFill/>
        </p:spPr>
      </p:pic>
      <p:graphicFrame>
        <p:nvGraphicFramePr>
          <p:cNvPr id="10" name="Chart 9"/>
          <p:cNvGraphicFramePr/>
          <p:nvPr/>
        </p:nvGraphicFramePr>
        <p:xfrm>
          <a:off x="1295400" y="1143000"/>
          <a:ext cx="47244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29697" name="Rectangle 1"/>
          <p:cNvSpPr>
            <a:spLocks noChangeArrowheads="1"/>
          </p:cNvSpPr>
          <p:nvPr/>
        </p:nvSpPr>
        <p:spPr bwMode="auto">
          <a:xfrm>
            <a:off x="1524000" y="653534"/>
            <a:ext cx="4267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Нийгмийн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даатгалын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сангийн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mn-MN"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зарлага</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сая</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төгрө</a:t>
            </a:r>
            <a:r>
              <a:rPr kumimoji="0" lang="mn-MN"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г</a:t>
            </a:r>
            <a:endParaRPr kumimoji="0" lang="mn-MN"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4" cstate="print"/>
          <a:srcRect/>
          <a:stretch>
            <a:fillRect/>
          </a:stretch>
        </p:blipFill>
        <p:spPr bwMode="auto">
          <a:xfrm>
            <a:off x="7010400" y="1447800"/>
            <a:ext cx="3886200" cy="2286000"/>
          </a:xfrm>
          <a:prstGeom prst="rect">
            <a:avLst/>
          </a:prstGeom>
          <a:noFill/>
          <a:ln w="9525">
            <a:noFill/>
            <a:miter lim="800000"/>
            <a:headEnd/>
            <a:tailEnd/>
          </a:ln>
        </p:spPr>
      </p:pic>
      <p:sp>
        <p:nvSpPr>
          <p:cNvPr id="29698" name="Rectangle 2"/>
          <p:cNvSpPr>
            <a:spLocks noChangeArrowheads="1"/>
          </p:cNvSpPr>
          <p:nvPr/>
        </p:nvSpPr>
        <p:spPr bwMode="auto">
          <a:xfrm>
            <a:off x="6705600" y="700445"/>
            <a:ext cx="457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Нийгмийн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даатгалын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сангийн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орлого</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mn-MN"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төрлөөр</a:t>
            </a:r>
            <a:r>
              <a:rPr kumimoji="0" lang="mn-MN"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хувиар</a:t>
            </a:r>
            <a:endParaRPr kumimoji="0" lang="mn-MN" sz="1600" i="0" u="none" strike="noStrike" cap="none" normalizeH="0" baseline="0" dirty="0" smtClean="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1143000" y="4191000"/>
            <a:ext cx="4800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Аймгийн</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хэмжээгээр</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нийгмийн</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даатгалын</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сангаас</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эхний 3 сард 9.7</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мянган</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хүнд</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9.3</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тэр</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бум</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төгрөгийн</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тэтгэвэр</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тэтгэмж</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олгож</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9.</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5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тэр</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бум</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төгрөгийн</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нийгмийн</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даатгалын</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шимтгэлийн</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орлогыг</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төвлөрүүл</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с</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эн</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байна. </a:t>
            </a:r>
            <a:endParaRPr kumimoji="0" lang="mn-MN"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00" name="Rectangle 4"/>
          <p:cNvSpPr>
            <a:spLocks noChangeArrowheads="1"/>
          </p:cNvSpPr>
          <p:nvPr/>
        </p:nvSpPr>
        <p:spPr bwMode="auto">
          <a:xfrm>
            <a:off x="6553200" y="4191000"/>
            <a:ext cx="5105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Эхний</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3 сард</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104</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98</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хүн</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нийгмийн</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даатгалд</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хамрагдсаны</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84</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86</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буюу</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8</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0.8</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хувь</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нь</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төсөвт</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байгууллаг</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а,</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ААНэгж</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байгууллагын</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даатгуулагч</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20</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12 иргэн буюу</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1</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9</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хувь</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нь</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сайн</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дурын</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даатгалд</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хамрагдсан</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байна</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r>
              <a:rPr kumimoji="0" lang="mn-MN"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smtClean="0">
                <a:solidFill>
                  <a:schemeClr val="bg1"/>
                </a:solidFill>
                <a:latin typeface="Arial" pitchFamily="34" charset="0"/>
                <a:cs typeface="Arial" pitchFamily="34" charset="0"/>
              </a:rPr>
              <a:t>ХҮН АМ, НИЙГМИЙН ҮЗҮҮЛЭЛТ- Нийгмийн даатгал, халамж</a:t>
            </a:r>
            <a:endParaRPr lang="mn-MN" sz="2400" b="1">
              <a:solidFill>
                <a:schemeClr val="bg1"/>
              </a:solidFill>
              <a:latin typeface="Arial" pitchFamily="34" charset="0"/>
              <a:cs typeface="Arial" pitchFamily="34" charset="0"/>
            </a:endParaRPr>
          </a:p>
        </p:txBody>
      </p:sp>
      <p:cxnSp>
        <p:nvCxnSpPr>
          <p:cNvPr id="5" name="Straight Connector 4"/>
          <p:cNvCxnSpPr/>
          <p:nvPr/>
        </p:nvCxnSpPr>
        <p:spPr>
          <a:xfrm flipH="1">
            <a:off x="6333066" y="856191"/>
            <a:ext cx="1" cy="2497981"/>
          </a:xfrm>
          <a:prstGeom prst="line">
            <a:avLst/>
          </a:prstGeom>
          <a:ln w="12700">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19200" y="4724400"/>
            <a:ext cx="10591802" cy="76200"/>
          </a:xfrm>
          <a:prstGeom prst="line">
            <a:avLst/>
          </a:prstGeom>
          <a:ln w="15875">
            <a:solidFill>
              <a:srgbClr val="C00000"/>
            </a:solidFill>
            <a:prstDash val="dashDot"/>
          </a:ln>
        </p:spPr>
        <p:style>
          <a:lnRef idx="1">
            <a:schemeClr val="accent1"/>
          </a:lnRef>
          <a:fillRef idx="0">
            <a:schemeClr val="accent1"/>
          </a:fillRef>
          <a:effectRef idx="0">
            <a:schemeClr val="accent1"/>
          </a:effectRef>
          <a:fontRef idx="minor">
            <a:schemeClr val="tx1"/>
          </a:fontRef>
        </p:style>
      </p:cxnSp>
      <p:pic>
        <p:nvPicPr>
          <p:cNvPr id="53249" name="Picture 1" descr="\\exchange_server\TAMGIIN GAZAR\OLON NIITTEI HARILTSAH HELTES\Khanui.L\icons\Untitled-13.png"/>
          <p:cNvPicPr>
            <a:picLocks noChangeAspect="1" noChangeArrowheads="1"/>
          </p:cNvPicPr>
          <p:nvPr/>
        </p:nvPicPr>
        <p:blipFill>
          <a:blip r:embed="rId2" cstate="print"/>
          <a:srcRect/>
          <a:stretch>
            <a:fillRect/>
          </a:stretch>
        </p:blipFill>
        <p:spPr bwMode="auto">
          <a:xfrm>
            <a:off x="5943600" y="4191000"/>
            <a:ext cx="685800" cy="685800"/>
          </a:xfrm>
          <a:prstGeom prst="rect">
            <a:avLst/>
          </a:prstGeom>
          <a:noFill/>
        </p:spPr>
      </p:pic>
      <p:sp>
        <p:nvSpPr>
          <p:cNvPr id="29697" name="Rectangle 1"/>
          <p:cNvSpPr>
            <a:spLocks noChangeArrowheads="1"/>
          </p:cNvSpPr>
          <p:nvPr/>
        </p:nvSpPr>
        <p:spPr bwMode="auto">
          <a:xfrm>
            <a:off x="1371600" y="730479"/>
            <a:ext cx="457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dirty="0" err="1" smtClean="0">
                <a:latin typeface="Arial" pitchFamily="34" charset="0"/>
                <a:cs typeface="Arial" pitchFamily="34" charset="0"/>
              </a:rPr>
              <a:t>Халамжийн</a:t>
            </a:r>
            <a:r>
              <a:rPr lang="en-US" dirty="0" smtClean="0">
                <a:latin typeface="Arial" pitchFamily="34" charset="0"/>
                <a:cs typeface="Arial" pitchFamily="34" charset="0"/>
              </a:rPr>
              <a:t> </a:t>
            </a:r>
            <a:r>
              <a:rPr lang="en-US" dirty="0" err="1" smtClean="0">
                <a:latin typeface="Arial" pitchFamily="34" charset="0"/>
                <a:cs typeface="Arial" pitchFamily="34" charset="0"/>
              </a:rPr>
              <a:t>сангийн</a:t>
            </a:r>
            <a:r>
              <a:rPr lang="en-US" dirty="0" smtClean="0">
                <a:latin typeface="Arial" pitchFamily="34" charset="0"/>
                <a:cs typeface="Arial" pitchFamily="34" charset="0"/>
              </a:rPr>
              <a:t> </a:t>
            </a:r>
            <a:r>
              <a:rPr lang="en-US" dirty="0" err="1" smtClean="0">
                <a:latin typeface="Arial" pitchFamily="34" charset="0"/>
                <a:cs typeface="Arial" pitchFamily="34" charset="0"/>
              </a:rPr>
              <a:t>зарцуулалт</a:t>
            </a:r>
            <a:r>
              <a:rPr lang="en-US" dirty="0" smtClean="0">
                <a:latin typeface="Arial" pitchFamily="34" charset="0"/>
                <a:cs typeface="Arial" pitchFamily="34" charset="0"/>
              </a:rPr>
              <a:t> </a:t>
            </a:r>
            <a:endParaRPr lang="mn-MN" dirty="0" smtClean="0">
              <a:latin typeface="Arial" pitchFamily="34" charset="0"/>
              <a:cs typeface="Arial" pitchFamily="34" charset="0"/>
            </a:endParaRPr>
          </a:p>
          <a:p>
            <a:pPr algn="ctr" fontAlgn="base">
              <a:spcBef>
                <a:spcPct val="0"/>
              </a:spcBef>
              <a:spcAft>
                <a:spcPct val="0"/>
              </a:spcAft>
            </a:pPr>
            <a:r>
              <a:rPr lang="mn-MN" sz="1400" dirty="0" smtClean="0">
                <a:latin typeface="Arial" pitchFamily="34" charset="0"/>
                <a:cs typeface="Arial" pitchFamily="34" charset="0"/>
              </a:rPr>
              <a:t>/</a:t>
            </a:r>
            <a:r>
              <a:rPr lang="en-US" sz="1400" dirty="0" err="1" smtClean="0">
                <a:latin typeface="Arial" pitchFamily="34" charset="0"/>
                <a:cs typeface="Arial" pitchFamily="34" charset="0"/>
              </a:rPr>
              <a:t>сая</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төгрөг</a:t>
            </a:r>
            <a:r>
              <a:rPr lang="mn-MN" sz="1400" dirty="0" smtClean="0">
                <a:latin typeface="Arial" pitchFamily="34" charset="0"/>
                <a:cs typeface="Arial" pitchFamily="34" charset="0"/>
              </a:rPr>
              <a:t>/</a:t>
            </a:r>
            <a:endParaRPr kumimoji="0" lang="mn-MN" sz="140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Chart 11"/>
          <p:cNvGraphicFramePr/>
          <p:nvPr/>
        </p:nvGraphicFramePr>
        <p:xfrm>
          <a:off x="1295400" y="1371600"/>
          <a:ext cx="48006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47105" name="Rectangle 1"/>
          <p:cNvSpPr>
            <a:spLocks noChangeArrowheads="1"/>
          </p:cNvSpPr>
          <p:nvPr/>
        </p:nvSpPr>
        <p:spPr bwMode="auto">
          <a:xfrm>
            <a:off x="6400800" y="762000"/>
            <a:ext cx="5334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Халамжийн</a:t>
            </a:r>
            <a:r>
              <a:rPr kumimoji="0" lang="en-US" sz="20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сангийн</a:t>
            </a:r>
            <a:r>
              <a:rPr kumimoji="0" lang="mn-MN" sz="20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сангийн үйл ажиллагааны эхний 3 сарын мэдээгээр Халамжийн тэтгэвэр 1746 хүнд 563.0 сая төгрөг, нөхцөлд мөнгөн тэтгэмж 3051 хүнд 384.2 сая төгрөг, нийгмийн халамжийн үйлчилгээ болон хөнгөлөлт 7019 хүнд 1006.0 сая төгрөг, хүнс тэжээл хөтөлбөр 1867 хүнд 47.1 сая төгрөг, насны хишиг 2992 хүнд 253.2 сая төгрөг нийт 16675 хүнд 2253.5 сая төгрөгийн тэтгэвэр, тэтгэмж, хөнгөлөлтийг үзүүлсэн байна.</a:t>
            </a:r>
            <a:endParaRPr kumimoji="0" lang="mn-MN"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cxnSp>
        <p:nvCxnSpPr>
          <p:cNvPr id="5" name="Straight Connector 4"/>
          <p:cNvCxnSpPr/>
          <p:nvPr/>
        </p:nvCxnSpPr>
        <p:spPr>
          <a:xfrm flipH="1">
            <a:off x="5943600" y="1066800"/>
            <a:ext cx="5664" cy="551519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p:cNvPicPr>
          <p:nvPr/>
        </p:nvPicPr>
        <p:blipFill>
          <a:blip r:embed="rId2" cstate="print"/>
          <a:srcRect/>
          <a:stretch>
            <a:fillRect/>
          </a:stretch>
        </p:blipFill>
        <p:spPr bwMode="auto">
          <a:xfrm>
            <a:off x="1219200" y="911690"/>
            <a:ext cx="4564062" cy="5946310"/>
          </a:xfrm>
          <a:prstGeom prst="rect">
            <a:avLst/>
          </a:prstGeom>
          <a:noFill/>
          <a:ln w="9525">
            <a:noFill/>
            <a:miter lim="800000"/>
            <a:headEnd/>
            <a:tailEnd/>
          </a:ln>
        </p:spPr>
      </p:pic>
      <p:pic>
        <p:nvPicPr>
          <p:cNvPr id="12" name="Picture 1"/>
          <p:cNvPicPr>
            <a:picLocks noChangeAspect="1"/>
          </p:cNvPicPr>
          <p:nvPr/>
        </p:nvPicPr>
        <p:blipFill>
          <a:blip r:embed="rId3" cstate="print"/>
          <a:srcRect/>
          <a:stretch>
            <a:fillRect/>
          </a:stretch>
        </p:blipFill>
        <p:spPr bwMode="auto">
          <a:xfrm>
            <a:off x="6553200" y="838200"/>
            <a:ext cx="4251134" cy="5715000"/>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14" name="Rectangle 13"/>
          <p:cNvSpPr>
            <a:spLocks noChangeArrowheads="1"/>
          </p:cNvSpPr>
          <p:nvPr/>
        </p:nvSpPr>
        <p:spPr bwMode="auto">
          <a:xfrm>
            <a:off x="1371600" y="1752600"/>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5</a:t>
            </a:r>
            <a:r>
              <a:rPr lang="en-US" altLang="en-US" sz="1100" b="1" dirty="0" smtClean="0">
                <a:solidFill>
                  <a:schemeClr val="bg1"/>
                </a:solidFill>
                <a:latin typeface="Arial" pitchFamily="34" charset="0"/>
              </a:rPr>
              <a:t> I</a:t>
            </a:r>
            <a:endParaRPr lang="mn-MN" altLang="en-US" sz="1100" b="1" dirty="0">
              <a:solidFill>
                <a:schemeClr val="bg1"/>
              </a:solidFill>
              <a:latin typeface="Arial" pitchFamily="34" charset="0"/>
            </a:endParaRPr>
          </a:p>
        </p:txBody>
      </p:sp>
      <p:sp>
        <p:nvSpPr>
          <p:cNvPr id="15" name="Rectangle 13"/>
          <p:cNvSpPr>
            <a:spLocks noChangeArrowheads="1"/>
          </p:cNvSpPr>
          <p:nvPr/>
        </p:nvSpPr>
        <p:spPr bwMode="auto">
          <a:xfrm>
            <a:off x="1401762" y="3429000"/>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6</a:t>
            </a:r>
            <a:r>
              <a:rPr lang="en-US" altLang="en-US" sz="1100" b="1" dirty="0" smtClean="0">
                <a:solidFill>
                  <a:schemeClr val="bg1"/>
                </a:solidFill>
                <a:latin typeface="Arial" pitchFamily="34" charset="0"/>
              </a:rPr>
              <a:t> I</a:t>
            </a:r>
            <a:endParaRPr lang="mn-MN" altLang="en-US" sz="1100" b="1" dirty="0">
              <a:solidFill>
                <a:schemeClr val="bg1"/>
              </a:solidFill>
              <a:latin typeface="Arial" pitchFamily="34" charset="0"/>
            </a:endParaRPr>
          </a:p>
        </p:txBody>
      </p:sp>
      <p:sp>
        <p:nvSpPr>
          <p:cNvPr id="16" name="Rectangle 13"/>
          <p:cNvSpPr>
            <a:spLocks noChangeArrowheads="1"/>
          </p:cNvSpPr>
          <p:nvPr/>
        </p:nvSpPr>
        <p:spPr bwMode="auto">
          <a:xfrm>
            <a:off x="1417638" y="3810000"/>
            <a:ext cx="958850"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7</a:t>
            </a:r>
            <a:r>
              <a:rPr lang="en-US" altLang="en-US" sz="1100" b="1" dirty="0" smtClean="0">
                <a:solidFill>
                  <a:schemeClr val="bg1"/>
                </a:solidFill>
                <a:latin typeface="Arial" pitchFamily="34" charset="0"/>
              </a:rPr>
              <a:t> I</a:t>
            </a:r>
            <a:endParaRPr lang="mn-MN" altLang="en-US" sz="1100" b="1" dirty="0">
              <a:solidFill>
                <a:schemeClr val="bg1"/>
              </a:solidFill>
              <a:latin typeface="Arial" pitchFamily="34" charset="0"/>
            </a:endParaRPr>
          </a:p>
        </p:txBody>
      </p:sp>
      <p:sp>
        <p:nvSpPr>
          <p:cNvPr id="17" name="Rectangle 1"/>
          <p:cNvSpPr>
            <a:spLocks noChangeArrowheads="1"/>
          </p:cNvSpPr>
          <p:nvPr/>
        </p:nvSpPr>
        <p:spPr bwMode="auto">
          <a:xfrm>
            <a:off x="2819400" y="4724400"/>
            <a:ext cx="2667000" cy="1384995"/>
          </a:xfrm>
          <a:prstGeom prst="rect">
            <a:avLst/>
          </a:prstGeom>
          <a:noFill/>
          <a:ln w="9525">
            <a:noFill/>
            <a:miter lim="800000"/>
            <a:headEnd/>
            <a:tailEnd/>
          </a:ln>
        </p:spPr>
        <p:txBody>
          <a:bodyPr wrap="square">
            <a:spAutoFit/>
          </a:bodyPr>
          <a:lstStyle/>
          <a:p>
            <a:pPr algn="just"/>
            <a:r>
              <a:rPr lang="mn-MN" sz="1200" b="1" dirty="0">
                <a:solidFill>
                  <a:schemeClr val="bg1"/>
                </a:solidFill>
                <a:latin typeface="Arial" pitchFamily="34" charset="0"/>
              </a:rPr>
              <a:t> </a:t>
            </a:r>
          </a:p>
          <a:p>
            <a:pPr algn="just"/>
            <a:r>
              <a:rPr lang="mn-MN" sz="1200" b="1" dirty="0" smtClean="0">
                <a:solidFill>
                  <a:schemeClr val="bg1"/>
                </a:solidFill>
                <a:latin typeface="Arial" pitchFamily="34" charset="0"/>
              </a:rPr>
              <a:t>201</a:t>
            </a:r>
            <a:r>
              <a:rPr lang="en-US" sz="1200" b="1" dirty="0" smtClean="0">
                <a:solidFill>
                  <a:schemeClr val="bg1"/>
                </a:solidFill>
                <a:latin typeface="Arial" pitchFamily="34" charset="0"/>
              </a:rPr>
              <a:t>7 </a:t>
            </a:r>
            <a:r>
              <a:rPr lang="mn-MN" sz="1200" b="1" dirty="0" smtClean="0">
                <a:solidFill>
                  <a:schemeClr val="bg1"/>
                </a:solidFill>
                <a:latin typeface="Arial" pitchFamily="34" charset="0"/>
              </a:rPr>
              <a:t>оны 3 дугаар </a:t>
            </a:r>
            <a:r>
              <a:rPr lang="mn-MN" sz="1200" b="1" dirty="0">
                <a:solidFill>
                  <a:schemeClr val="bg1"/>
                </a:solidFill>
                <a:latin typeface="Arial" pitchFamily="34" charset="0"/>
              </a:rPr>
              <a:t>сард </a:t>
            </a:r>
            <a:r>
              <a:rPr lang="mn-MN" sz="1200" b="1" dirty="0" smtClean="0">
                <a:solidFill>
                  <a:schemeClr val="bg1"/>
                </a:solidFill>
                <a:latin typeface="Arial" pitchFamily="34" charset="0"/>
              </a:rPr>
              <a:t>307 эх </a:t>
            </a:r>
            <a:r>
              <a:rPr lang="mn-MN" sz="1200" b="1" dirty="0">
                <a:solidFill>
                  <a:schemeClr val="bg1"/>
                </a:solidFill>
                <a:latin typeface="Arial" pitchFamily="34" charset="0"/>
              </a:rPr>
              <a:t>амаржиж, </a:t>
            </a:r>
            <a:r>
              <a:rPr lang="mn-MN" sz="1200" b="1" dirty="0" smtClean="0">
                <a:solidFill>
                  <a:schemeClr val="bg1"/>
                </a:solidFill>
                <a:latin typeface="Arial" pitchFamily="34" charset="0"/>
              </a:rPr>
              <a:t>308 хүүхэд </a:t>
            </a:r>
            <a:r>
              <a:rPr lang="mn-MN" sz="1200" b="1" dirty="0">
                <a:solidFill>
                  <a:schemeClr val="bg1"/>
                </a:solidFill>
                <a:latin typeface="Arial" pitchFamily="34" charset="0"/>
              </a:rPr>
              <a:t>төрүүлсэн нь өмнөх </a:t>
            </a:r>
            <a:r>
              <a:rPr lang="mn-MN" sz="1200" b="1" dirty="0" smtClean="0">
                <a:solidFill>
                  <a:schemeClr val="bg1"/>
                </a:solidFill>
                <a:latin typeface="Arial" pitchFamily="34" charset="0"/>
              </a:rPr>
              <a:t>оноос амаржсан </a:t>
            </a:r>
            <a:r>
              <a:rPr lang="mn-MN" sz="1200" b="1" dirty="0">
                <a:solidFill>
                  <a:schemeClr val="bg1"/>
                </a:solidFill>
                <a:latin typeface="Arial" pitchFamily="34" charset="0"/>
              </a:rPr>
              <a:t>эх </a:t>
            </a:r>
            <a:r>
              <a:rPr lang="mn-MN" sz="1200" b="1" dirty="0" smtClean="0">
                <a:solidFill>
                  <a:schemeClr val="bg1"/>
                </a:solidFill>
                <a:latin typeface="Arial" pitchFamily="34" charset="0"/>
              </a:rPr>
              <a:t>63(17.0%)-аар</a:t>
            </a:r>
            <a:r>
              <a:rPr lang="mn-MN" sz="1200" b="1" dirty="0">
                <a:solidFill>
                  <a:schemeClr val="bg1"/>
                </a:solidFill>
                <a:latin typeface="Arial" pitchFamily="34" charset="0"/>
              </a:rPr>
              <a:t>,  хүүхэд </a:t>
            </a:r>
            <a:r>
              <a:rPr lang="mn-MN" sz="1200" b="1" dirty="0" smtClean="0">
                <a:solidFill>
                  <a:schemeClr val="bg1"/>
                </a:solidFill>
                <a:latin typeface="Arial" pitchFamily="34" charset="0"/>
              </a:rPr>
              <a:t>65(17.4%)-аар буурчээ</a:t>
            </a:r>
            <a:r>
              <a:rPr lang="mn-MN" sz="1200" b="1" dirty="0">
                <a:solidFill>
                  <a:schemeClr val="bg1"/>
                </a:solidFill>
                <a:latin typeface="Arial" pitchFamily="34" charset="0"/>
              </a:rPr>
              <a:t>. </a:t>
            </a:r>
            <a:endParaRPr lang="en-US" sz="1200" b="1" dirty="0">
              <a:solidFill>
                <a:schemeClr val="bg1"/>
              </a:solidFill>
              <a:latin typeface="Arial" pitchFamily="34" charset="0"/>
            </a:endParaRPr>
          </a:p>
          <a:p>
            <a:pPr algn="just"/>
            <a:endParaRPr lang="en-US" sz="1200" b="1" dirty="0">
              <a:solidFill>
                <a:schemeClr val="bg1"/>
              </a:solidFill>
              <a:latin typeface="Arial" pitchFamily="34" charset="0"/>
            </a:endParaRPr>
          </a:p>
        </p:txBody>
      </p:sp>
      <p:sp>
        <p:nvSpPr>
          <p:cNvPr id="18" name="Rectangle 13"/>
          <p:cNvSpPr>
            <a:spLocks noChangeArrowheads="1"/>
          </p:cNvSpPr>
          <p:nvPr/>
        </p:nvSpPr>
        <p:spPr bwMode="auto">
          <a:xfrm>
            <a:off x="3762375" y="1998663"/>
            <a:ext cx="1876425" cy="523875"/>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mn-MN" altLang="en-US" sz="2800" b="1" dirty="0" smtClean="0">
                <a:solidFill>
                  <a:srgbClr val="00329B"/>
                </a:solidFill>
                <a:latin typeface="Arial" panose="020B0604020202020204" pitchFamily="34" charset="0"/>
              </a:rPr>
              <a:t>142</a:t>
            </a:r>
            <a:endParaRPr lang="mn-MN" altLang="en-US" sz="2800" b="1" dirty="0">
              <a:solidFill>
                <a:srgbClr val="00329B"/>
              </a:solidFill>
              <a:latin typeface="Arial" panose="020B0604020202020204" pitchFamily="34" charset="0"/>
            </a:endParaRPr>
          </a:p>
        </p:txBody>
      </p:sp>
      <p:sp>
        <p:nvSpPr>
          <p:cNvPr id="19" name="Rectangle 13"/>
          <p:cNvSpPr>
            <a:spLocks noChangeArrowheads="1"/>
          </p:cNvSpPr>
          <p:nvPr/>
        </p:nvSpPr>
        <p:spPr bwMode="auto">
          <a:xfrm>
            <a:off x="3911600" y="2876550"/>
            <a:ext cx="1539875" cy="584200"/>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mn-MN" altLang="en-US" sz="3200" b="1" dirty="0" smtClean="0">
                <a:solidFill>
                  <a:srgbClr val="00329B"/>
                </a:solidFill>
                <a:latin typeface="Arial" panose="020B0604020202020204" pitchFamily="34" charset="0"/>
              </a:rPr>
              <a:t>106</a:t>
            </a:r>
            <a:endParaRPr lang="mn-MN" altLang="en-US" sz="3200" b="1" dirty="0">
              <a:solidFill>
                <a:srgbClr val="00329B"/>
              </a:solidFill>
              <a:latin typeface="Arial" panose="020B0604020202020204" pitchFamily="34" charset="0"/>
            </a:endParaRPr>
          </a:p>
        </p:txBody>
      </p:sp>
      <p:sp>
        <p:nvSpPr>
          <p:cNvPr id="20" name="Rectangle 13"/>
          <p:cNvSpPr>
            <a:spLocks noChangeArrowheads="1"/>
          </p:cNvSpPr>
          <p:nvPr/>
        </p:nvSpPr>
        <p:spPr bwMode="auto">
          <a:xfrm>
            <a:off x="3843337" y="4002088"/>
            <a:ext cx="1612900" cy="646112"/>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mn-MN" altLang="en-US" sz="3600" b="1" dirty="0" smtClean="0">
                <a:solidFill>
                  <a:srgbClr val="00329B"/>
                </a:solidFill>
                <a:latin typeface="Arial" panose="020B0604020202020204" pitchFamily="34" charset="0"/>
              </a:rPr>
              <a:t>97</a:t>
            </a:r>
            <a:endParaRPr lang="mn-MN" altLang="en-US" sz="3600" b="1" dirty="0">
              <a:solidFill>
                <a:srgbClr val="00329B"/>
              </a:solidFill>
              <a:latin typeface="Arial" panose="020B0604020202020204" pitchFamily="34" charset="0"/>
            </a:endParaRPr>
          </a:p>
        </p:txBody>
      </p:sp>
      <p:sp>
        <p:nvSpPr>
          <p:cNvPr id="21" name="Rectangle 13"/>
          <p:cNvSpPr>
            <a:spLocks noChangeArrowheads="1"/>
          </p:cNvSpPr>
          <p:nvPr/>
        </p:nvSpPr>
        <p:spPr bwMode="auto">
          <a:xfrm>
            <a:off x="9324975" y="1676400"/>
            <a:ext cx="1876425" cy="523875"/>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mn-MN" altLang="en-US" sz="2800" b="1" dirty="0" smtClean="0">
                <a:solidFill>
                  <a:srgbClr val="00329B"/>
                </a:solidFill>
                <a:latin typeface="Arial" panose="020B0604020202020204" pitchFamily="34" charset="0"/>
              </a:rPr>
              <a:t>264</a:t>
            </a:r>
            <a:endParaRPr lang="mn-MN" altLang="en-US" sz="2800" b="1" dirty="0">
              <a:solidFill>
                <a:srgbClr val="00329B"/>
              </a:solidFill>
              <a:latin typeface="Arial" panose="020B0604020202020204" pitchFamily="34" charset="0"/>
            </a:endParaRPr>
          </a:p>
        </p:txBody>
      </p:sp>
      <p:sp>
        <p:nvSpPr>
          <p:cNvPr id="22" name="Rectangle 13"/>
          <p:cNvSpPr>
            <a:spLocks noChangeArrowheads="1"/>
          </p:cNvSpPr>
          <p:nvPr/>
        </p:nvSpPr>
        <p:spPr bwMode="auto">
          <a:xfrm>
            <a:off x="9367837" y="2495550"/>
            <a:ext cx="1876425" cy="584200"/>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mn-MN" altLang="en-US" sz="3200" b="1" dirty="0" smtClean="0">
                <a:solidFill>
                  <a:srgbClr val="00329B"/>
                </a:solidFill>
                <a:latin typeface="Arial" panose="020B0604020202020204" pitchFamily="34" charset="0"/>
              </a:rPr>
              <a:t>240</a:t>
            </a:r>
            <a:endParaRPr lang="mn-MN" altLang="en-US" sz="3200" b="1" dirty="0">
              <a:solidFill>
                <a:srgbClr val="00329B"/>
              </a:solidFill>
              <a:latin typeface="Arial" panose="020B0604020202020204" pitchFamily="34" charset="0"/>
            </a:endParaRPr>
          </a:p>
        </p:txBody>
      </p:sp>
      <p:sp>
        <p:nvSpPr>
          <p:cNvPr id="23" name="Rectangle 13"/>
          <p:cNvSpPr>
            <a:spLocks noChangeArrowheads="1"/>
          </p:cNvSpPr>
          <p:nvPr/>
        </p:nvSpPr>
        <p:spPr bwMode="auto">
          <a:xfrm>
            <a:off x="9415462" y="3240088"/>
            <a:ext cx="1706563" cy="646112"/>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mn-MN" altLang="en-US" sz="3600" b="1" dirty="0" smtClean="0">
                <a:solidFill>
                  <a:srgbClr val="00329B"/>
                </a:solidFill>
                <a:latin typeface="Arial" panose="020B0604020202020204" pitchFamily="34" charset="0"/>
              </a:rPr>
              <a:t>195</a:t>
            </a:r>
            <a:endParaRPr lang="mn-MN" altLang="en-US" sz="3600" b="1" dirty="0">
              <a:solidFill>
                <a:srgbClr val="00329B"/>
              </a:solidFill>
              <a:latin typeface="Arial" panose="020B0604020202020204" pitchFamily="34" charset="0"/>
            </a:endParaRPr>
          </a:p>
        </p:txBody>
      </p:sp>
      <p:sp>
        <p:nvSpPr>
          <p:cNvPr id="24" name="Rectangle 1"/>
          <p:cNvSpPr>
            <a:spLocks noChangeArrowheads="1"/>
          </p:cNvSpPr>
          <p:nvPr/>
        </p:nvSpPr>
        <p:spPr bwMode="auto">
          <a:xfrm>
            <a:off x="7924800" y="4800600"/>
            <a:ext cx="2438400" cy="1384995"/>
          </a:xfrm>
          <a:prstGeom prst="rect">
            <a:avLst/>
          </a:prstGeom>
          <a:noFill/>
          <a:ln w="9525">
            <a:noFill/>
            <a:miter lim="800000"/>
            <a:headEnd/>
            <a:tailEnd/>
          </a:ln>
        </p:spPr>
        <p:txBody>
          <a:bodyPr wrap="square">
            <a:spAutoFit/>
          </a:bodyPr>
          <a:lstStyle/>
          <a:p>
            <a:pPr algn="just">
              <a:spcBef>
                <a:spcPts val="750"/>
              </a:spcBef>
            </a:pPr>
            <a:r>
              <a:rPr lang="mn-MN" sz="1200" b="1" dirty="0" smtClean="0">
                <a:solidFill>
                  <a:schemeClr val="bg1"/>
                </a:solidFill>
                <a:latin typeface="Arial" pitchFamily="34" charset="0"/>
                <a:cs typeface="Arial" pitchFamily="34" charset="0"/>
              </a:rPr>
              <a:t>Нялхсын эндэгдэл аймгийн хэмжээгээр 2017 оны 3 дугаар сард 6 болж, өмнөх оноос 3(33.3%)-аар, 5 хүртэлх насны хүүхдийн эндэгдэл 7 болж, өмнөх оноос 2(22.2%)-оор буурчээ.</a:t>
            </a:r>
            <a:endParaRPr lang="mn-MN" sz="1200" b="1" dirty="0">
              <a:solidFill>
                <a:schemeClr val="bg1"/>
              </a:solidFill>
              <a:latin typeface="Arial" pitchFamily="34" charset="0"/>
              <a:cs typeface="Arial" pitchFamily="34" charset="0"/>
            </a:endParaRPr>
          </a:p>
        </p:txBody>
      </p:sp>
      <p:sp>
        <p:nvSpPr>
          <p:cNvPr id="25" name="Rectangle 13"/>
          <p:cNvSpPr>
            <a:spLocks noChangeArrowheads="1"/>
          </p:cNvSpPr>
          <p:nvPr/>
        </p:nvSpPr>
        <p:spPr bwMode="auto">
          <a:xfrm>
            <a:off x="6400800" y="1771650"/>
            <a:ext cx="2209800" cy="307975"/>
          </a:xfrm>
          <a:prstGeom prst="rect">
            <a:avLst/>
          </a:prstGeom>
          <a:noFill/>
          <a:ln w="9525">
            <a:noFill/>
            <a:miter lim="800000"/>
            <a:headEnd/>
            <a:tailEnd/>
          </a:ln>
        </p:spPr>
        <p:txBody>
          <a:bodyPr>
            <a:spAutoFit/>
          </a:bodyPr>
          <a:lstStyle/>
          <a:p>
            <a:pPr algn="ctr" fontAlgn="b"/>
            <a:r>
              <a:rPr lang="en-US" altLang="en-US" sz="1400" b="1" dirty="0" smtClean="0">
                <a:solidFill>
                  <a:schemeClr val="bg1"/>
                </a:solidFill>
                <a:latin typeface="Arial" pitchFamily="34" charset="0"/>
              </a:rPr>
              <a:t>201</a:t>
            </a:r>
            <a:r>
              <a:rPr lang="mn-MN" altLang="en-US" sz="1400" b="1" dirty="0" smtClean="0">
                <a:solidFill>
                  <a:schemeClr val="bg1"/>
                </a:solidFill>
                <a:latin typeface="Arial" pitchFamily="34" charset="0"/>
              </a:rPr>
              <a:t>5</a:t>
            </a:r>
            <a:r>
              <a:rPr lang="en-US" altLang="en-US" sz="1400" b="1" dirty="0" smtClean="0">
                <a:solidFill>
                  <a:schemeClr val="bg1"/>
                </a:solidFill>
                <a:latin typeface="Arial" pitchFamily="34" charset="0"/>
              </a:rPr>
              <a:t> I</a:t>
            </a:r>
            <a:r>
              <a:rPr lang="mn-MN" altLang="en-US" sz="1400" b="1" dirty="0" smtClean="0">
                <a:solidFill>
                  <a:schemeClr val="bg1"/>
                </a:solidFill>
                <a:latin typeface="Arial" pitchFamily="34" charset="0"/>
              </a:rPr>
              <a:t>-</a:t>
            </a:r>
            <a:r>
              <a:rPr lang="en-US" altLang="en-US" sz="1400" b="1" dirty="0" smtClean="0">
                <a:solidFill>
                  <a:schemeClr val="bg1"/>
                </a:solidFill>
                <a:latin typeface="Arial" pitchFamily="34" charset="0"/>
              </a:rPr>
              <a:t>II</a:t>
            </a:r>
            <a:endParaRPr lang="mn-MN" altLang="en-US" sz="1400" b="1" dirty="0">
              <a:solidFill>
                <a:schemeClr val="bg1"/>
              </a:solidFill>
              <a:latin typeface="Arial" pitchFamily="34" charset="0"/>
            </a:endParaRPr>
          </a:p>
        </p:txBody>
      </p:sp>
      <p:sp>
        <p:nvSpPr>
          <p:cNvPr id="26" name="Rectangle 13"/>
          <p:cNvSpPr>
            <a:spLocks noChangeArrowheads="1"/>
          </p:cNvSpPr>
          <p:nvPr/>
        </p:nvSpPr>
        <p:spPr bwMode="auto">
          <a:xfrm>
            <a:off x="6400800" y="2209800"/>
            <a:ext cx="2209800" cy="307975"/>
          </a:xfrm>
          <a:prstGeom prst="rect">
            <a:avLst/>
          </a:prstGeom>
          <a:noFill/>
          <a:ln w="9525">
            <a:noFill/>
            <a:miter lim="800000"/>
            <a:headEnd/>
            <a:tailEnd/>
          </a:ln>
        </p:spPr>
        <p:txBody>
          <a:bodyPr>
            <a:spAutoFit/>
          </a:bodyPr>
          <a:lstStyle/>
          <a:p>
            <a:pPr algn="ctr" fontAlgn="b"/>
            <a:r>
              <a:rPr lang="en-US" altLang="en-US" sz="1400" b="1" dirty="0" smtClean="0">
                <a:solidFill>
                  <a:schemeClr val="bg1"/>
                </a:solidFill>
                <a:latin typeface="Arial" pitchFamily="34" charset="0"/>
              </a:rPr>
              <a:t>201</a:t>
            </a:r>
            <a:r>
              <a:rPr lang="mn-MN" altLang="en-US" sz="1400" b="1" dirty="0" smtClean="0">
                <a:solidFill>
                  <a:schemeClr val="bg1"/>
                </a:solidFill>
                <a:latin typeface="Arial" pitchFamily="34" charset="0"/>
              </a:rPr>
              <a:t>6</a:t>
            </a:r>
            <a:r>
              <a:rPr lang="en-US" altLang="en-US" sz="1400" b="1" dirty="0" smtClean="0">
                <a:solidFill>
                  <a:schemeClr val="bg1"/>
                </a:solidFill>
                <a:latin typeface="Arial" pitchFamily="34" charset="0"/>
              </a:rPr>
              <a:t> I-II</a:t>
            </a:r>
            <a:endParaRPr lang="mn-MN" altLang="en-US" sz="1400" b="1" dirty="0">
              <a:solidFill>
                <a:schemeClr val="bg1"/>
              </a:solidFill>
              <a:latin typeface="Arial" pitchFamily="34" charset="0"/>
            </a:endParaRPr>
          </a:p>
        </p:txBody>
      </p:sp>
      <p:sp>
        <p:nvSpPr>
          <p:cNvPr id="27" name="Rectangle 13"/>
          <p:cNvSpPr>
            <a:spLocks noChangeArrowheads="1"/>
          </p:cNvSpPr>
          <p:nvPr/>
        </p:nvSpPr>
        <p:spPr bwMode="auto">
          <a:xfrm>
            <a:off x="6400800" y="3810000"/>
            <a:ext cx="2209800" cy="307975"/>
          </a:xfrm>
          <a:prstGeom prst="rect">
            <a:avLst/>
          </a:prstGeom>
          <a:noFill/>
          <a:ln w="9525">
            <a:noFill/>
            <a:miter lim="800000"/>
            <a:headEnd/>
            <a:tailEnd/>
          </a:ln>
        </p:spPr>
        <p:txBody>
          <a:bodyPr>
            <a:spAutoFit/>
          </a:bodyPr>
          <a:lstStyle/>
          <a:p>
            <a:pPr algn="ctr" fontAlgn="b"/>
            <a:r>
              <a:rPr lang="en-US" altLang="en-US" sz="1400" b="1" dirty="0" smtClean="0">
                <a:solidFill>
                  <a:schemeClr val="bg1"/>
                </a:solidFill>
                <a:latin typeface="Arial" pitchFamily="34" charset="0"/>
              </a:rPr>
              <a:t>201</a:t>
            </a:r>
            <a:r>
              <a:rPr lang="mn-MN" altLang="en-US" sz="1400" b="1" dirty="0" smtClean="0">
                <a:solidFill>
                  <a:schemeClr val="bg1"/>
                </a:solidFill>
                <a:latin typeface="Arial" pitchFamily="34" charset="0"/>
              </a:rPr>
              <a:t>7</a:t>
            </a:r>
            <a:r>
              <a:rPr lang="en-US" altLang="en-US" sz="1400" b="1" dirty="0" smtClean="0">
                <a:solidFill>
                  <a:schemeClr val="bg1"/>
                </a:solidFill>
                <a:latin typeface="Arial" pitchFamily="34" charset="0"/>
              </a:rPr>
              <a:t> I-II</a:t>
            </a:r>
            <a:endParaRPr lang="mn-MN" altLang="en-US" sz="1400" b="1" dirty="0">
              <a:solidFill>
                <a:schemeClr val="bg1"/>
              </a:solidFill>
              <a:latin typeface="Arial" pitchFamily="34" charset="0"/>
            </a:endParaRPr>
          </a:p>
        </p:txBody>
      </p:sp>
      <p:pic>
        <p:nvPicPr>
          <p:cNvPr id="73729" name="Picture 1" descr="\\exchange_server\TAMGIIN GAZAR\OLON NIITTEI HARILTSAH HELTES\Khanui.L\icons\Untitled-14.png"/>
          <p:cNvPicPr>
            <a:picLocks noChangeAspect="1" noChangeArrowheads="1"/>
          </p:cNvPicPr>
          <p:nvPr/>
        </p:nvPicPr>
        <p:blipFill>
          <a:blip r:embed="rId4" cstate="print"/>
          <a:srcRect/>
          <a:stretch>
            <a:fillRect/>
          </a:stretch>
        </p:blipFill>
        <p:spPr bwMode="auto">
          <a:xfrm>
            <a:off x="1143000" y="762000"/>
            <a:ext cx="990600" cy="990600"/>
          </a:xfrm>
          <a:prstGeom prst="rect">
            <a:avLst/>
          </a:prstGeom>
          <a:noFill/>
        </p:spPr>
      </p:pic>
      <p:pic>
        <p:nvPicPr>
          <p:cNvPr id="28" name="Picture 1" descr="\\exchange_server\TAMGIIN GAZAR\OLON NIITTEI HARILTSAH HELTES\Khanui.L\icons\Untitled-14.png"/>
          <p:cNvPicPr>
            <a:picLocks noChangeAspect="1" noChangeArrowheads="1"/>
          </p:cNvPicPr>
          <p:nvPr/>
        </p:nvPicPr>
        <p:blipFill>
          <a:blip r:embed="rId4" cstate="print"/>
          <a:srcRect/>
          <a:stretch>
            <a:fillRect/>
          </a:stretch>
        </p:blipFill>
        <p:spPr bwMode="auto">
          <a:xfrm>
            <a:off x="6400800" y="762000"/>
            <a:ext cx="990600" cy="990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cxnSp>
        <p:nvCxnSpPr>
          <p:cNvPr id="5" name="Straight Connector 4"/>
          <p:cNvCxnSpPr/>
          <p:nvPr/>
        </p:nvCxnSpPr>
        <p:spPr>
          <a:xfrm>
            <a:off x="6400800" y="1190410"/>
            <a:ext cx="15478" cy="281940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9200" y="3733800"/>
            <a:ext cx="10668000"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 descr="\\exchange_server\TAMGIIN GAZAR\OLON NIITTEI HARILTSAH HELTES\Khanui.L\icons\Untitled-14.png"/>
          <p:cNvPicPr>
            <a:picLocks noChangeAspect="1" noChangeArrowheads="1"/>
          </p:cNvPicPr>
          <p:nvPr/>
        </p:nvPicPr>
        <p:blipFill>
          <a:blip r:embed="rId2" cstate="print"/>
          <a:srcRect/>
          <a:stretch>
            <a:fillRect/>
          </a:stretch>
        </p:blipFill>
        <p:spPr bwMode="auto">
          <a:xfrm>
            <a:off x="6019800" y="3276600"/>
            <a:ext cx="762000" cy="762000"/>
          </a:xfrm>
          <a:prstGeom prst="rect">
            <a:avLst/>
          </a:prstGeom>
          <a:noFill/>
        </p:spPr>
      </p:pic>
      <p:graphicFrame>
        <p:nvGraphicFramePr>
          <p:cNvPr id="10" name="Chart 9"/>
          <p:cNvGraphicFramePr/>
          <p:nvPr/>
        </p:nvGraphicFramePr>
        <p:xfrm>
          <a:off x="1295400" y="990600"/>
          <a:ext cx="4953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6705600" y="9906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1295400" y="3962400"/>
          <a:ext cx="9906000" cy="25908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591800" y="6172200"/>
            <a:ext cx="1295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Гэмт хэрэг</a:t>
            </a:r>
            <a:endParaRPr lang="mn-MN" sz="2400" b="1" dirty="0">
              <a:solidFill>
                <a:schemeClr val="bg1"/>
              </a:solidFill>
              <a:latin typeface="Arial" pitchFamily="34" charset="0"/>
              <a:cs typeface="Arial" pitchFamily="34" charset="0"/>
            </a:endParaRPr>
          </a:p>
        </p:txBody>
      </p:sp>
      <p:sp>
        <p:nvSpPr>
          <p:cNvPr id="4" name="Rectangle 13"/>
          <p:cNvSpPr>
            <a:spLocks noChangeArrowheads="1"/>
          </p:cNvSpPr>
          <p:nvPr/>
        </p:nvSpPr>
        <p:spPr bwMode="auto">
          <a:xfrm>
            <a:off x="1443038" y="21764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6</a:t>
            </a:r>
            <a:r>
              <a:rPr lang="en-US" altLang="en-US" sz="1100" b="1" dirty="0" smtClean="0">
                <a:solidFill>
                  <a:schemeClr val="bg1"/>
                </a:solidFill>
                <a:latin typeface="Arial" pitchFamily="34" charset="0"/>
              </a:rPr>
              <a:t> I-II</a:t>
            </a:r>
            <a:endParaRPr lang="mn-MN" altLang="en-US" sz="1100" b="1" dirty="0">
              <a:solidFill>
                <a:schemeClr val="bg1"/>
              </a:solidFill>
              <a:latin typeface="Arial" pitchFamily="34" charset="0"/>
            </a:endParaRPr>
          </a:p>
        </p:txBody>
      </p:sp>
      <p:sp>
        <p:nvSpPr>
          <p:cNvPr id="5" name="Rectangle 13"/>
          <p:cNvSpPr>
            <a:spLocks noChangeArrowheads="1"/>
          </p:cNvSpPr>
          <p:nvPr/>
        </p:nvSpPr>
        <p:spPr bwMode="auto">
          <a:xfrm>
            <a:off x="1443038" y="1719262"/>
            <a:ext cx="960437"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5</a:t>
            </a:r>
            <a:r>
              <a:rPr lang="en-US" altLang="en-US" sz="1100" b="1" dirty="0" smtClean="0">
                <a:solidFill>
                  <a:schemeClr val="bg1"/>
                </a:solidFill>
                <a:latin typeface="Arial" pitchFamily="34" charset="0"/>
              </a:rPr>
              <a:t> I-II</a:t>
            </a:r>
            <a:endParaRPr lang="mn-MN" altLang="en-US" sz="1100" b="1" dirty="0">
              <a:solidFill>
                <a:schemeClr val="bg1"/>
              </a:solidFill>
              <a:latin typeface="Arial" pitchFamily="34" charset="0"/>
            </a:endParaRPr>
          </a:p>
        </p:txBody>
      </p:sp>
      <p:sp>
        <p:nvSpPr>
          <p:cNvPr id="7" name="Rectangle 13"/>
          <p:cNvSpPr>
            <a:spLocks noChangeArrowheads="1"/>
          </p:cNvSpPr>
          <p:nvPr/>
        </p:nvSpPr>
        <p:spPr bwMode="auto">
          <a:xfrm>
            <a:off x="1443038" y="3852862"/>
            <a:ext cx="960437"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7</a:t>
            </a:r>
            <a:r>
              <a:rPr lang="en-US" altLang="en-US" sz="1100" b="1" dirty="0" smtClean="0">
                <a:solidFill>
                  <a:schemeClr val="bg1"/>
                </a:solidFill>
                <a:latin typeface="Arial" pitchFamily="34" charset="0"/>
              </a:rPr>
              <a:t> I-II</a:t>
            </a:r>
            <a:endParaRPr lang="mn-MN" altLang="en-US" sz="1100" b="1" dirty="0">
              <a:solidFill>
                <a:schemeClr val="bg1"/>
              </a:solidFill>
              <a:latin typeface="Arial" pitchFamily="34" charset="0"/>
            </a:endParaRPr>
          </a:p>
        </p:txBody>
      </p:sp>
      <p:sp>
        <p:nvSpPr>
          <p:cNvPr id="11" name="Rectangle 12"/>
          <p:cNvSpPr>
            <a:spLocks noChangeArrowheads="1"/>
          </p:cNvSpPr>
          <p:nvPr/>
        </p:nvSpPr>
        <p:spPr bwMode="auto">
          <a:xfrm>
            <a:off x="1479550" y="4881448"/>
            <a:ext cx="3663950" cy="1384995"/>
          </a:xfrm>
          <a:prstGeom prst="rect">
            <a:avLst/>
          </a:prstGeom>
          <a:noFill/>
          <a:ln w="9525">
            <a:noFill/>
            <a:miter lim="800000"/>
            <a:headEnd/>
            <a:tailEnd/>
          </a:ln>
        </p:spPr>
        <p:txBody>
          <a:bodyPr wrap="square">
            <a:spAutoFit/>
          </a:bodyPr>
          <a:lstStyle/>
          <a:p>
            <a:pPr algn="just"/>
            <a:r>
              <a:rPr lang="mn-MN" sz="1400" b="1" dirty="0" smtClean="0">
                <a:solidFill>
                  <a:schemeClr val="bg1"/>
                </a:solidFill>
                <a:latin typeface="Arial" pitchFamily="34" charset="0"/>
                <a:cs typeface="Arial" pitchFamily="34" charset="0"/>
              </a:rPr>
              <a:t>Улсын хэмжээгээр 2017 оны</a:t>
            </a:r>
            <a:r>
              <a:rPr lang="en-US" sz="1400" b="1" dirty="0" smtClean="0">
                <a:solidFill>
                  <a:schemeClr val="bg1"/>
                </a:solidFill>
                <a:latin typeface="Arial" pitchFamily="34" charset="0"/>
                <a:cs typeface="Arial" pitchFamily="34" charset="0"/>
              </a:rPr>
              <a:t> </a:t>
            </a:r>
            <a:r>
              <a:rPr lang="mn-MN" sz="1400" b="1" dirty="0" smtClean="0">
                <a:solidFill>
                  <a:schemeClr val="bg1"/>
                </a:solidFill>
                <a:latin typeface="Arial" pitchFamily="34" charset="0"/>
                <a:cs typeface="Arial" pitchFamily="34" charset="0"/>
              </a:rPr>
              <a:t>эхний 2 сард </a:t>
            </a:r>
            <a:r>
              <a:rPr lang="en-US" sz="1400" b="1" dirty="0" smtClean="0">
                <a:solidFill>
                  <a:schemeClr val="bg1"/>
                </a:solidFill>
                <a:latin typeface="Arial" pitchFamily="34" charset="0"/>
                <a:cs typeface="Arial" pitchFamily="34" charset="0"/>
              </a:rPr>
              <a:t>1</a:t>
            </a:r>
            <a:r>
              <a:rPr lang="mn-MN" sz="1400" b="1" dirty="0" smtClean="0">
                <a:solidFill>
                  <a:schemeClr val="bg1"/>
                </a:solidFill>
                <a:latin typeface="Arial" pitchFamily="34" charset="0"/>
                <a:cs typeface="Arial" pitchFamily="34" charset="0"/>
              </a:rPr>
              <a:t>4.1 мянган хүн эрүүлжүүлэгдэж, 1397 хүн баривчлагдсан нь өмнөх оноос эрүүлжүүлэгдсэн хүн </a:t>
            </a:r>
            <a:r>
              <a:rPr lang="en-US" sz="1400" b="1" dirty="0" smtClean="0">
                <a:solidFill>
                  <a:schemeClr val="bg1"/>
                </a:solidFill>
                <a:latin typeface="Arial" pitchFamily="34" charset="0"/>
                <a:cs typeface="Arial" pitchFamily="34" charset="0"/>
              </a:rPr>
              <a:t>1</a:t>
            </a:r>
            <a:r>
              <a:rPr lang="mn-MN" sz="1400" b="1" dirty="0" smtClean="0">
                <a:solidFill>
                  <a:schemeClr val="bg1"/>
                </a:solidFill>
                <a:latin typeface="Arial" pitchFamily="34" charset="0"/>
                <a:cs typeface="Arial" pitchFamily="34" charset="0"/>
              </a:rPr>
              <a:t>208 </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7.9</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-аар, баривчлагдсан хүн 501  </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55.9</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-ээр буурсан байна.</a:t>
            </a:r>
            <a:r>
              <a:rPr lang="en-US" sz="1400" b="1" dirty="0" smtClean="0">
                <a:solidFill>
                  <a:schemeClr val="bg1"/>
                </a:solidFill>
                <a:latin typeface="Arial" pitchFamily="34" charset="0"/>
                <a:cs typeface="Arial" pitchFamily="34" charset="0"/>
              </a:rPr>
              <a:t>         </a:t>
            </a:r>
            <a:endParaRPr lang="en-US" sz="1400" b="1" dirty="0">
              <a:solidFill>
                <a:schemeClr val="bg1"/>
              </a:solidFill>
              <a:latin typeface="Arial" pitchFamily="34" charset="0"/>
              <a:cs typeface="Arial" pitchFamily="34" charset="0"/>
            </a:endParaRPr>
          </a:p>
        </p:txBody>
      </p:sp>
      <p:cxnSp>
        <p:nvCxnSpPr>
          <p:cNvPr id="12" name="Straight Connector 11"/>
          <p:cNvCxnSpPr/>
          <p:nvPr/>
        </p:nvCxnSpPr>
        <p:spPr>
          <a:xfrm>
            <a:off x="5943600" y="1047750"/>
            <a:ext cx="0" cy="291465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43600" y="3962400"/>
            <a:ext cx="57150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51201" name="Picture 1" descr="\\exchange_server\TAMGIIN GAZAR\OLON NIITTEI HARILTSAH HELTES\Khanui.L\icons\Untitled-16.png"/>
          <p:cNvPicPr>
            <a:picLocks noChangeAspect="1" noChangeArrowheads="1"/>
          </p:cNvPicPr>
          <p:nvPr/>
        </p:nvPicPr>
        <p:blipFill>
          <a:blip r:embed="rId2" cstate="print"/>
          <a:srcRect/>
          <a:stretch>
            <a:fillRect/>
          </a:stretch>
        </p:blipFill>
        <p:spPr bwMode="auto">
          <a:xfrm>
            <a:off x="5638800" y="3657600"/>
            <a:ext cx="685800" cy="685800"/>
          </a:xfrm>
          <a:prstGeom prst="rect">
            <a:avLst/>
          </a:prstGeom>
          <a:noFill/>
        </p:spPr>
      </p:pic>
      <p:cxnSp>
        <p:nvCxnSpPr>
          <p:cNvPr id="19" name="Straight Connector 18"/>
          <p:cNvCxnSpPr/>
          <p:nvPr/>
        </p:nvCxnSpPr>
        <p:spPr>
          <a:xfrm>
            <a:off x="1066800" y="3962400"/>
            <a:ext cx="57150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p:nvPr/>
        </p:nvGraphicFramePr>
        <p:xfrm>
          <a:off x="1219200" y="838200"/>
          <a:ext cx="4829175"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nvGraphicFramePr>
        <p:xfrm>
          <a:off x="6324600" y="914400"/>
          <a:ext cx="5029200" cy="2971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p:nvPr/>
        </p:nvGraphicFramePr>
        <p:xfrm>
          <a:off x="990600" y="4038600"/>
          <a:ext cx="4953000" cy="2667000"/>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6324600" y="4419600"/>
            <a:ext cx="5257800" cy="1846659"/>
          </a:xfrm>
          <a:prstGeom prst="rect">
            <a:avLst/>
          </a:prstGeom>
        </p:spPr>
        <p:txBody>
          <a:bodyPr wrap="square">
            <a:spAutoFit/>
          </a:bodyPr>
          <a:lstStyle/>
          <a:p>
            <a:pPr algn="just"/>
            <a:r>
              <a:rPr lang="mn-MN" sz="1900" dirty="0" smtClean="0">
                <a:latin typeface="Arial" pitchFamily="34" charset="0"/>
                <a:cs typeface="Arial" pitchFamily="34" charset="0"/>
              </a:rPr>
              <a:t>Аймгийн хэмжээгээр 54 гэмт хэрэг бүртгэгдсэнээс 27.7 хувийг иргэдийн эрх чөлөө эрүүл мэндийн эсрэг гэмт хэрэг, 38.9 хувь нь бусдын өмчлөлийн эсрэг гэмт хэрэг эзэлж, өнгөрсөн оны мөн үеэс гэмт хэргийн тоо 5-аар буурсан байна.</a:t>
            </a:r>
            <a:endParaRPr lang="en-US" sz="19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3885</TotalTime>
  <Words>1635</Words>
  <Application>Microsoft Office PowerPoint</Application>
  <PresentationFormat>Custom</PresentationFormat>
  <Paragraphs>451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ЭДИЙН ЗАСГИЙН ҮЗҮҮЛЭЛТ- Хөдөө аж ахуй</vt:lpstr>
      <vt:lpstr>ЭДИЙН ЗАСГИЙН ҮЗҮҮЛЭЛТ- Хөдөө аж ахуй</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unurbat</cp:lastModifiedBy>
  <cp:revision>494</cp:revision>
  <cp:lastPrinted>2016-10-18T07:11:49Z</cp:lastPrinted>
  <dcterms:created xsi:type="dcterms:W3CDTF">2016-10-10T07:15:58Z</dcterms:created>
  <dcterms:modified xsi:type="dcterms:W3CDTF">2017-04-13T01:25:34Z</dcterms:modified>
</cp:coreProperties>
</file>