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charts/style2.xml" ContentType="application/vnd.ms-office.chart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charts/chart19.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Override PartName="/ppt/charts/colors4.xml" ContentType="application/vnd.ms-office.chartcolorstyl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charts/chart15.xml" ContentType="application/vnd.openxmlformats-officedocument.drawingml.chart+xml"/>
  <Override PartName="/ppt/theme/themeOverride1.xml" ContentType="application/vnd.openxmlformats-officedocument.themeOverride+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7.xml" ContentType="application/vnd.openxmlformats-officedocument.drawingml.chart+xml"/>
  <Override PartName="/ppt/charts/chart20.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charts/style4.xml" ContentType="application/vnd.ms-office.chartstyle+xml"/>
  <Override PartName="/ppt/charts/style3.xml" ContentType="application/vnd.ms-office.chartstyl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charts/chart18.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charts/chart16.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charts/chart14.xml" ContentType="application/vnd.openxmlformats-officedocument.drawingml.chart+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charts/chart21.xml" ContentType="application/vnd.openxmlformats-officedocument.drawingml.chart+xml"/>
  <Override PartName="/ppt/charts/colors1.xml" ContentType="application/vnd.ms-office.chartcolorstyle+xml"/>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60" r:id="rId3"/>
    <p:sldId id="259" r:id="rId4"/>
    <p:sldId id="264" r:id="rId5"/>
    <p:sldId id="298" r:id="rId6"/>
    <p:sldId id="263" r:id="rId7"/>
    <p:sldId id="294" r:id="rId8"/>
    <p:sldId id="296" r:id="rId9"/>
    <p:sldId id="297" r:id="rId10"/>
    <p:sldId id="262" r:id="rId11"/>
    <p:sldId id="267" r:id="rId12"/>
    <p:sldId id="304" r:id="rId13"/>
    <p:sldId id="302" r:id="rId14"/>
    <p:sldId id="299" r:id="rId15"/>
    <p:sldId id="293" r:id="rId16"/>
    <p:sldId id="292" r:id="rId17"/>
    <p:sldId id="303" r:id="rId18"/>
    <p:sldId id="271" r:id="rId19"/>
    <p:sldId id="295" r:id="rId20"/>
    <p:sldId id="284" r:id="rId21"/>
  </p:sldIdLst>
  <p:sldSz cx="12192000" cy="6858000"/>
  <p:notesSz cx="10020300" cy="68881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A2882"/>
    <a:srgbClr val="0033CC"/>
    <a:srgbClr val="DC7D0F"/>
    <a:srgbClr val="558237"/>
    <a:srgbClr val="0A288C"/>
    <a:srgbClr val="0A2878"/>
    <a:srgbClr val="192887"/>
    <a:srgbClr val="003269"/>
    <a:srgbClr val="FFCC00"/>
    <a:srgbClr val="54823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7" d="100"/>
          <a:sy n="57" d="100"/>
        </p:scale>
        <p:origin x="-114" y="-51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Book3" TargetMode="External"/></Relationships>
</file>

<file path=ppt/charts/_rels/chart10.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3.xlsx"/></Relationships>
</file>

<file path=ppt/charts/_rels/chart11.xml.rels><?xml version="1.0" encoding="UTF-8" standalone="yes"?>
<Relationships xmlns="http://schemas.openxmlformats.org/package/2006/relationships"><Relationship Id="rId1" Type="http://schemas.openxmlformats.org/officeDocument/2006/relationships/oleObject" Target="file:///D:\D%20DISK\unur\unur%20document\unku%20emhetgel%20medee.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D:\D%20DISK\unur\unur%20document\unku%20emhetgel%20medee.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D:\D%20DISK\unur\unur%20document\unku%20emhetgel%20medee.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D:\D%20DISK\unur\unur%20document\unku%20emhetgel%20medee.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D:\D%20DISK\unur\unur%20document\unku%20emhetgel%20medee.xlsx" TargetMode="External"/></Relationships>
</file>

<file path=ppt/charts/_rels/chart16.xml.rels><?xml version="1.0" encoding="UTF-8" standalone="yes"?>
<Relationships xmlns="http://schemas.openxmlformats.org/package/2006/relationships"><Relationship Id="rId2" Type="http://schemas.openxmlformats.org/officeDocument/2006/relationships/oleObject" Target="file:///\\UNURBAT\Users\Public\SAINAAD\grafik%202015.xlsx" TargetMode="External"/><Relationship Id="rId1" Type="http://schemas.openxmlformats.org/officeDocument/2006/relationships/themeOverride" Target="../theme/themeOverride1.xml"/></Relationships>
</file>

<file path=ppt/charts/_rels/chart17.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Office_Excel_Worksheet4.xlsx"/></Relationships>
</file>

<file path=ppt/charts/_rels/chart18.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Office_Excel_Worksheet5.xlsx"/></Relationships>
</file>

<file path=ppt/charts/_rels/chart19.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Office_Excel_Worksheet6.xlsx"/></Relationships>
</file>

<file path=ppt/charts/_rels/chart2.xml.rels><?xml version="1.0" encoding="UTF-8" standalone="yes"?>
<Relationships xmlns="http://schemas.openxmlformats.org/package/2006/relationships"><Relationship Id="rId1" Type="http://schemas.openxmlformats.org/officeDocument/2006/relationships/oleObject" Target="Book3"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D:\AV1%20taniltsuulah%20medee%202017on\2017.12-sariin-taniltsuulah-medee.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C:\Users\enkhmaa.NSO\Desktop\12-r%20sariin%20XXM%20gaali.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3"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d.disk\documents\t.medee\2017%20on\2017.11\uliral%202017.I.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d.disk\documents\t.medee\2017%20on\2017.11\uliral%202017.I.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d.disk\documents\t.medee\2017%20on\2017.11\uliral%202017.I.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Book3" TargetMode="Externa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3"/>
  <c:chart>
    <c:title>
      <c:tx>
        <c:rich>
          <a:bodyPr/>
          <a:lstStyle/>
          <a:p>
            <a:pPr>
              <a:defRPr sz="1200"/>
            </a:pPr>
            <a:r>
              <a:rPr lang="mn-MN" sz="1200"/>
              <a:t>Суурин хүн ам насны бүлэгт эзлэх хувиар</a:t>
            </a:r>
            <a:endParaRPr lang="en-US" sz="1200"/>
          </a:p>
        </c:rich>
      </c:tx>
      <c:layout>
        <c:manualLayout>
          <c:xMode val="edge"/>
          <c:yMode val="edge"/>
          <c:x val="0.17321832118465341"/>
          <c:y val="1.8140589569161206E-2"/>
        </c:manualLayout>
      </c:layout>
    </c:title>
    <c:plotArea>
      <c:layout>
        <c:manualLayout>
          <c:layoutTarget val="inner"/>
          <c:xMode val="edge"/>
          <c:yMode val="edge"/>
          <c:x val="0.27821124632148253"/>
          <c:y val="0.30783692799269718"/>
          <c:w val="0.65995279767748316"/>
          <c:h val="0.55421602191030406"/>
        </c:manualLayout>
      </c:layout>
      <c:barChart>
        <c:barDir val="bar"/>
        <c:grouping val="clustered"/>
        <c:ser>
          <c:idx val="0"/>
          <c:order val="0"/>
          <c:dLbls>
            <c:spPr>
              <a:noFill/>
              <a:ln>
                <a:noFill/>
              </a:ln>
              <a:effectLst/>
            </c:spPr>
            <c:showVal val="1"/>
            <c:extLst xmlns:c16r2="http://schemas.microsoft.com/office/drawing/2015/06/chart">
              <c:ext xmlns:c15="http://schemas.microsoft.com/office/drawing/2012/chart" uri="{CE6537A1-D6FC-4f65-9D91-7224C49458BB}">
                <c15:layout/>
                <c15:showLeaderLines val="0"/>
              </c:ext>
            </c:extLst>
          </c:dLbls>
          <c:cat>
            <c:strRef>
              <c:f>Sheet1!$D$15:$D$18</c:f>
              <c:strCache>
                <c:ptCount val="4"/>
                <c:pt idx="0">
                  <c:v>16 хүртэл</c:v>
                </c:pt>
                <c:pt idx="1">
                  <c:v>16-34</c:v>
                </c:pt>
                <c:pt idx="2">
                  <c:v>35-54</c:v>
                </c:pt>
                <c:pt idx="3">
                  <c:v>55 дээш</c:v>
                </c:pt>
              </c:strCache>
            </c:strRef>
          </c:cat>
          <c:val>
            <c:numRef>
              <c:f>Sheet1!$E$15:$E$18</c:f>
              <c:numCache>
                <c:formatCode>General</c:formatCode>
                <c:ptCount val="4"/>
                <c:pt idx="0">
                  <c:v>31.3</c:v>
                </c:pt>
                <c:pt idx="1">
                  <c:v>30.9</c:v>
                </c:pt>
                <c:pt idx="2">
                  <c:v>26.7</c:v>
                </c:pt>
                <c:pt idx="3">
                  <c:v>11.1</c:v>
                </c:pt>
              </c:numCache>
            </c:numRef>
          </c:val>
          <c:extLst xmlns:c16r2="http://schemas.microsoft.com/office/drawing/2015/06/chart">
            <c:ext xmlns:c16="http://schemas.microsoft.com/office/drawing/2014/chart" uri="{C3380CC4-5D6E-409C-BE32-E72D297353CC}">
              <c16:uniqueId val="{00000000-3E09-4389-A1CC-4603B54690EF}"/>
            </c:ext>
          </c:extLst>
        </c:ser>
        <c:axId val="134848512"/>
        <c:axId val="134850432"/>
      </c:barChart>
      <c:catAx>
        <c:axId val="134848512"/>
        <c:scaling>
          <c:orientation val="minMax"/>
        </c:scaling>
        <c:axPos val="l"/>
        <c:title>
          <c:tx>
            <c:rich>
              <a:bodyPr/>
              <a:lstStyle/>
              <a:p>
                <a:pPr>
                  <a:defRPr sz="800"/>
                </a:pPr>
                <a:r>
                  <a:rPr lang="mn-MN" sz="800"/>
                  <a:t>Насны бүлэг</a:t>
                </a:r>
                <a:endParaRPr lang="en-US" sz="800"/>
              </a:p>
            </c:rich>
          </c:tx>
          <c:layout>
            <c:manualLayout>
              <c:xMode val="edge"/>
              <c:yMode val="edge"/>
              <c:x val="0"/>
              <c:y val="0.36472747045958631"/>
            </c:manualLayout>
          </c:layout>
        </c:title>
        <c:numFmt formatCode="General" sourceLinked="0"/>
        <c:majorTickMark val="none"/>
        <c:tickLblPos val="nextTo"/>
        <c:crossAx val="134850432"/>
        <c:crosses val="autoZero"/>
        <c:auto val="1"/>
        <c:lblAlgn val="ctr"/>
        <c:lblOffset val="100"/>
      </c:catAx>
      <c:valAx>
        <c:axId val="134850432"/>
        <c:scaling>
          <c:orientation val="minMax"/>
        </c:scaling>
        <c:axPos val="b"/>
        <c:numFmt formatCode="General" sourceLinked="1"/>
        <c:tickLblPos val="nextTo"/>
        <c:crossAx val="134848512"/>
        <c:crosses val="autoZero"/>
        <c:crossBetween val="between"/>
      </c:valAx>
    </c:plotArea>
    <c:plotVisOnly val="1"/>
    <c:dispBlanksAs val="gap"/>
  </c:chart>
  <c:txPr>
    <a:bodyPr/>
    <a:lstStyle/>
    <a:p>
      <a:pPr>
        <a:defRPr>
          <a:latin typeface="Arial" pitchFamily="34" charset="0"/>
          <a:cs typeface="Arial" pitchFamily="34" charset="0"/>
        </a:defRPr>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lineChart>
        <c:grouping val="standard"/>
        <c:ser>
          <c:idx val="0"/>
          <c:order val="0"/>
          <c:tx>
            <c:strRef>
              <c:f>'ХБХурал-2'!$Q$23:$W$23</c:f>
              <c:strCache>
                <c:ptCount val="7"/>
                <c:pt idx="0">
                  <c:v>Халдварт өвчнөөр өвчлөгчид, сараар, хүн</c:v>
                </c:pt>
              </c:strCache>
            </c:strRef>
          </c:tx>
          <c:spPr>
            <a:ln w="31750" cap="rnd">
              <a:solidFill>
                <a:schemeClr val="accent6"/>
              </a:solidFill>
              <a:round/>
            </a:ln>
            <a:effectLst>
              <a:outerShdw blurRad="40000" dist="23000" dir="5400000" rotWithShape="0">
                <a:srgbClr val="000000">
                  <a:alpha val="35000"/>
                </a:srgbClr>
              </a:outerShdw>
            </a:effectLst>
          </c:spPr>
          <c:marker>
            <c:symbol val="triangle"/>
            <c:size val="5"/>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12700">
                <a:solidFill>
                  <a:schemeClr val="lt2"/>
                </a:solidFill>
                <a:round/>
              </a:ln>
              <a:effectLst>
                <a:outerShdw blurRad="40000" dist="23000" dir="5400000" rotWithShape="0">
                  <a:srgbClr val="000000">
                    <a:alpha val="35000"/>
                  </a:srgbClr>
                </a:outerShdw>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showVal val="1"/>
            <c:extLst xmlns:c16r2="http://schemas.microsoft.com/office/drawing/2015/06/char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'ХБХурал-2'!$M$7:$AV$7</c:f>
              <c:strCache>
                <c:ptCount val="36"/>
                <c:pt idx="0">
                  <c:v>2015.I</c:v>
                </c:pt>
                <c:pt idx="1">
                  <c:v>II</c:v>
                </c:pt>
                <c:pt idx="2">
                  <c:v>III</c:v>
                </c:pt>
                <c:pt idx="3">
                  <c:v>IV</c:v>
                </c:pt>
                <c:pt idx="4">
                  <c:v>V</c:v>
                </c:pt>
                <c:pt idx="5">
                  <c:v>VI</c:v>
                </c:pt>
                <c:pt idx="6">
                  <c:v>VII</c:v>
                </c:pt>
                <c:pt idx="7">
                  <c:v>VIII</c:v>
                </c:pt>
                <c:pt idx="8">
                  <c:v>IX</c:v>
                </c:pt>
                <c:pt idx="9">
                  <c:v>X</c:v>
                </c:pt>
                <c:pt idx="10">
                  <c:v>XI</c:v>
                </c:pt>
                <c:pt idx="11">
                  <c:v>XII</c:v>
                </c:pt>
                <c:pt idx="12">
                  <c:v>2016.I</c:v>
                </c:pt>
                <c:pt idx="13">
                  <c:v>II</c:v>
                </c:pt>
                <c:pt idx="14">
                  <c:v>III</c:v>
                </c:pt>
                <c:pt idx="15">
                  <c:v>IV</c:v>
                </c:pt>
                <c:pt idx="16">
                  <c:v>V</c:v>
                </c:pt>
                <c:pt idx="17">
                  <c:v>VI</c:v>
                </c:pt>
                <c:pt idx="18">
                  <c:v>VII</c:v>
                </c:pt>
                <c:pt idx="19">
                  <c:v>VIII</c:v>
                </c:pt>
                <c:pt idx="20">
                  <c:v>IX</c:v>
                </c:pt>
                <c:pt idx="21">
                  <c:v>X</c:v>
                </c:pt>
                <c:pt idx="22">
                  <c:v>XI</c:v>
                </c:pt>
                <c:pt idx="23">
                  <c:v>XII</c:v>
                </c:pt>
                <c:pt idx="24">
                  <c:v>2017.I</c:v>
                </c:pt>
                <c:pt idx="25">
                  <c:v>II</c:v>
                </c:pt>
                <c:pt idx="26">
                  <c:v>III</c:v>
                </c:pt>
                <c:pt idx="27">
                  <c:v>IV</c:v>
                </c:pt>
                <c:pt idx="28">
                  <c:v>V</c:v>
                </c:pt>
                <c:pt idx="29">
                  <c:v>VI</c:v>
                </c:pt>
                <c:pt idx="30">
                  <c:v>VII</c:v>
                </c:pt>
                <c:pt idx="31">
                  <c:v>VIII</c:v>
                </c:pt>
                <c:pt idx="32">
                  <c:v>IX</c:v>
                </c:pt>
                <c:pt idx="33">
                  <c:v>X</c:v>
                </c:pt>
                <c:pt idx="34">
                  <c:v>XI</c:v>
                </c:pt>
                <c:pt idx="35">
                  <c:v>XII</c:v>
                </c:pt>
              </c:strCache>
            </c:strRef>
          </c:cat>
          <c:val>
            <c:numRef>
              <c:f>'ХБХурал-2'!$M$6:$AV$6</c:f>
              <c:numCache>
                <c:formatCode>General</c:formatCode>
                <c:ptCount val="36"/>
                <c:pt idx="0">
                  <c:v>59</c:v>
                </c:pt>
                <c:pt idx="1">
                  <c:v>37</c:v>
                </c:pt>
                <c:pt idx="2">
                  <c:v>45</c:v>
                </c:pt>
                <c:pt idx="3">
                  <c:v>49</c:v>
                </c:pt>
                <c:pt idx="4">
                  <c:v>51</c:v>
                </c:pt>
                <c:pt idx="5">
                  <c:v>75</c:v>
                </c:pt>
                <c:pt idx="6">
                  <c:v>15</c:v>
                </c:pt>
                <c:pt idx="7">
                  <c:v>29</c:v>
                </c:pt>
                <c:pt idx="8">
                  <c:v>39</c:v>
                </c:pt>
                <c:pt idx="9">
                  <c:v>44</c:v>
                </c:pt>
                <c:pt idx="10">
                  <c:v>25</c:v>
                </c:pt>
                <c:pt idx="11">
                  <c:v>37</c:v>
                </c:pt>
                <c:pt idx="12">
                  <c:v>28</c:v>
                </c:pt>
                <c:pt idx="13">
                  <c:v>33</c:v>
                </c:pt>
                <c:pt idx="14">
                  <c:v>65</c:v>
                </c:pt>
                <c:pt idx="15">
                  <c:v>144</c:v>
                </c:pt>
                <c:pt idx="16">
                  <c:v>120</c:v>
                </c:pt>
                <c:pt idx="17">
                  <c:v>48</c:v>
                </c:pt>
                <c:pt idx="18">
                  <c:v>30</c:v>
                </c:pt>
                <c:pt idx="19">
                  <c:v>40</c:v>
                </c:pt>
                <c:pt idx="20">
                  <c:v>34</c:v>
                </c:pt>
                <c:pt idx="21">
                  <c:v>93</c:v>
                </c:pt>
                <c:pt idx="22">
                  <c:v>80</c:v>
                </c:pt>
                <c:pt idx="23">
                  <c:v>76</c:v>
                </c:pt>
                <c:pt idx="24">
                  <c:v>70</c:v>
                </c:pt>
                <c:pt idx="25">
                  <c:v>36</c:v>
                </c:pt>
                <c:pt idx="26">
                  <c:v>52</c:v>
                </c:pt>
                <c:pt idx="27">
                  <c:v>47</c:v>
                </c:pt>
                <c:pt idx="28">
                  <c:v>49</c:v>
                </c:pt>
                <c:pt idx="29">
                  <c:v>54</c:v>
                </c:pt>
                <c:pt idx="30">
                  <c:v>32</c:v>
                </c:pt>
                <c:pt idx="31">
                  <c:v>17</c:v>
                </c:pt>
                <c:pt idx="32">
                  <c:v>31</c:v>
                </c:pt>
                <c:pt idx="33">
                  <c:v>15</c:v>
                </c:pt>
                <c:pt idx="34">
                  <c:v>30</c:v>
                </c:pt>
                <c:pt idx="35">
                  <c:v>24</c:v>
                </c:pt>
              </c:numCache>
            </c:numRef>
          </c:val>
          <c:extLst xmlns:c16r2="http://schemas.microsoft.com/office/drawing/2015/06/chart">
            <c:ext xmlns:c16="http://schemas.microsoft.com/office/drawing/2014/chart" uri="{C3380CC4-5D6E-409C-BE32-E72D297353CC}">
              <c16:uniqueId val="{00000000-A113-40D3-B814-7D9B881D76C1}"/>
            </c:ext>
          </c:extLst>
        </c:ser>
        <c:ser>
          <c:idx val="1"/>
          <c:order val="1"/>
          <c:tx>
            <c:v>Улаан бурханаар өвчлөгчид</c:v>
          </c:tx>
          <c:spPr>
            <a:ln w="31750" cap="rnd">
              <a:solidFill>
                <a:schemeClr val="accent5"/>
              </a:solidFill>
              <a:round/>
            </a:ln>
            <a:effectLst>
              <a:outerShdw blurRad="40000" dist="23000" dir="5400000" rotWithShape="0">
                <a:srgbClr val="000000">
                  <a:alpha val="35000"/>
                </a:srgbClr>
              </a:outerShdw>
            </a:effectLst>
          </c:spPr>
          <c:marker>
            <c:symbol val="circle"/>
            <c:size val="5"/>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12700">
                <a:solidFill>
                  <a:schemeClr val="lt2"/>
                </a:solidFill>
                <a:round/>
              </a:ln>
              <a:effectLst>
                <a:outerShdw blurRad="40000" dist="23000" dir="5400000" rotWithShape="0">
                  <a:srgbClr val="000000">
                    <a:alpha val="35000"/>
                  </a:srgbClr>
                </a:outerShdw>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showVal val="1"/>
            <c:extLst xmlns:c16r2="http://schemas.microsoft.com/office/drawing/2015/06/char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val>
            <c:numRef>
              <c:f>'ХБХурал-2'!$M$5:$AJ$5</c:f>
              <c:numCache>
                <c:formatCode>General</c:formatCode>
                <c:ptCount val="24"/>
                <c:pt idx="3">
                  <c:v>1</c:v>
                </c:pt>
                <c:pt idx="4">
                  <c:v>18</c:v>
                </c:pt>
                <c:pt idx="5">
                  <c:v>41</c:v>
                </c:pt>
                <c:pt idx="12">
                  <c:v>1</c:v>
                </c:pt>
                <c:pt idx="13">
                  <c:v>6</c:v>
                </c:pt>
                <c:pt idx="14">
                  <c:v>15</c:v>
                </c:pt>
                <c:pt idx="15">
                  <c:v>74</c:v>
                </c:pt>
                <c:pt idx="16">
                  <c:v>58</c:v>
                </c:pt>
                <c:pt idx="17">
                  <c:v>12</c:v>
                </c:pt>
                <c:pt idx="18">
                  <c:v>7</c:v>
                </c:pt>
                <c:pt idx="19">
                  <c:v>1</c:v>
                </c:pt>
                <c:pt idx="20">
                  <c:v>2</c:v>
                </c:pt>
              </c:numCache>
            </c:numRef>
          </c:val>
          <c:extLst xmlns:c16r2="http://schemas.microsoft.com/office/drawing/2015/06/chart">
            <c:ext xmlns:c16="http://schemas.microsoft.com/office/drawing/2014/chart" uri="{C3380CC4-5D6E-409C-BE32-E72D297353CC}">
              <c16:uniqueId val="{00000001-A113-40D3-B814-7D9B881D76C1}"/>
            </c:ext>
          </c:extLst>
        </c:ser>
        <c:dLbls>
          <c:showVal val="1"/>
        </c:dLbls>
        <c:marker val="1"/>
        <c:axId val="123873920"/>
        <c:axId val="123892096"/>
      </c:lineChart>
      <c:catAx>
        <c:axId val="123873920"/>
        <c:scaling>
          <c:orientation val="minMax"/>
        </c:scaling>
        <c:axPos val="b"/>
        <c:numFmt formatCode="General" sourceLinked="1"/>
        <c:tickLblPos val="nextTo"/>
        <c:spPr>
          <a:noFill/>
          <a:ln w="9525" cap="flat" cmpd="sng" algn="ctr">
            <a:solidFill>
              <a:schemeClr val="tx2">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123892096"/>
        <c:crosses val="autoZero"/>
        <c:auto val="1"/>
        <c:lblAlgn val="ctr"/>
        <c:lblOffset val="100"/>
      </c:catAx>
      <c:valAx>
        <c:axId val="123892096"/>
        <c:scaling>
          <c:orientation val="minMax"/>
        </c:scaling>
        <c:axPos val="l"/>
        <c:majorGridlines>
          <c:spPr>
            <a:ln w="9525" cap="flat" cmpd="sng" algn="ctr">
              <a:solidFill>
                <a:schemeClr val="tx2">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123873920"/>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10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style val="8"/>
  <c:chart>
    <c:title>
      <c:tx>
        <c:rich>
          <a:bodyPr/>
          <a:lstStyle/>
          <a:p>
            <a:pPr>
              <a:defRPr sz="1400">
                <a:latin typeface="Arial" pitchFamily="34" charset="0"/>
                <a:cs typeface="Arial" pitchFamily="34" charset="0"/>
              </a:defRPr>
            </a:pPr>
            <a:r>
              <a:rPr lang="mn-MN" sz="1400">
                <a:latin typeface="Arial" pitchFamily="34" charset="0"/>
                <a:cs typeface="Arial" pitchFamily="34" charset="0"/>
              </a:rPr>
              <a:t>Гэмт хэргийн улмаас  учирсан хохирол, жилийн эцсээр, сая төг</a:t>
            </a:r>
            <a:endParaRPr lang="en-US" sz="1400">
              <a:latin typeface="Arial" pitchFamily="34" charset="0"/>
              <a:cs typeface="Arial" pitchFamily="34" charset="0"/>
            </a:endParaRPr>
          </a:p>
        </c:rich>
      </c:tx>
      <c:layout/>
    </c:title>
    <c:plotArea>
      <c:layout/>
      <c:barChart>
        <c:barDir val="col"/>
        <c:grouping val="stacked"/>
        <c:ser>
          <c:idx val="0"/>
          <c:order val="0"/>
          <c:dLbls>
            <c:dLbl>
              <c:idx val="0"/>
              <c:layout>
                <c:manualLayout>
                  <c:x val="0"/>
                  <c:y val="-0.15740740740740847"/>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BE76-4ABD-91BC-868DDD388FE5}"/>
                </c:ext>
              </c:extLst>
            </c:dLbl>
            <c:dLbl>
              <c:idx val="1"/>
              <c:layout>
                <c:manualLayout>
                  <c:x val="0"/>
                  <c:y val="-0.29166666666666757"/>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BE76-4ABD-91BC-868DDD388FE5}"/>
                </c:ext>
              </c:extLst>
            </c:dLbl>
            <c:dLbl>
              <c:idx val="2"/>
              <c:layout>
                <c:manualLayout>
                  <c:x val="0"/>
                  <c:y val="-0.32407407407407479"/>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BE76-4ABD-91BC-868DDD388FE5}"/>
                </c:ext>
              </c:extLst>
            </c:dLbl>
            <c:dLbl>
              <c:idx val="3"/>
              <c:layout>
                <c:manualLayout>
                  <c:x val="2.4737167594310505E-3"/>
                  <c:y val="-0.26851851851851855"/>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BE76-4ABD-91BC-868DDD388FE5}"/>
                </c:ext>
              </c:extLst>
            </c:dLbl>
            <c:dLbl>
              <c:idx val="4"/>
              <c:layout>
                <c:manualLayout>
                  <c:x val="2.473716759431057E-3"/>
                  <c:y val="-0.30092592592592726"/>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BE76-4ABD-91BC-868DDD388FE5}"/>
                </c:ext>
              </c:extLst>
            </c:dLbl>
            <c:dLbl>
              <c:idx val="5"/>
              <c:layout>
                <c:manualLayout>
                  <c:x val="4.9474335188620924E-3"/>
                  <c:y val="-0.33796296296296635"/>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BE76-4ABD-91BC-868DDD388FE5}"/>
                </c:ext>
              </c:extLst>
            </c:dLbl>
            <c:spPr>
              <a:noFill/>
              <a:ln>
                <a:noFill/>
              </a:ln>
              <a:effectLst/>
            </c:spPr>
            <c:txPr>
              <a:bodyPr/>
              <a:lstStyle/>
              <a:p>
                <a:pPr>
                  <a:defRPr sz="1200" b="1">
                    <a:latin typeface="Arial" pitchFamily="34" charset="0"/>
                    <a:cs typeface="Arial" pitchFamily="34" charset="0"/>
                  </a:defRPr>
                </a:pPr>
                <a:endParaRPr lang="en-US"/>
              </a:p>
            </c:txPr>
            <c:showVal val="1"/>
            <c:extLst xmlns:c16r2="http://schemas.microsoft.com/office/drawing/2015/06/chart">
              <c:ext xmlns:c15="http://schemas.microsoft.com/office/drawing/2012/chart" uri="{CE6537A1-D6FC-4f65-9D91-7224C49458BB}">
                <c15:showLeaderLines val="0"/>
              </c:ext>
            </c:extLst>
          </c:dLbls>
          <c:cat>
            <c:strRef>
              <c:f>'gemt hereg 5 jileer'!$P$48:$U$48</c:f>
              <c:strCache>
                <c:ptCount val="6"/>
                <c:pt idx="0">
                  <c:v>2012 I-XII</c:v>
                </c:pt>
                <c:pt idx="1">
                  <c:v>2013 I-XII</c:v>
                </c:pt>
                <c:pt idx="2">
                  <c:v>2014 I-XII</c:v>
                </c:pt>
                <c:pt idx="3">
                  <c:v>2015 I-XII</c:v>
                </c:pt>
                <c:pt idx="4">
                  <c:v>2016 I-XII</c:v>
                </c:pt>
                <c:pt idx="5">
                  <c:v>2017 I-XII</c:v>
                </c:pt>
              </c:strCache>
            </c:strRef>
          </c:cat>
          <c:val>
            <c:numRef>
              <c:f>'gemt hereg 5 jileer'!$P$47:$U$47</c:f>
              <c:numCache>
                <c:formatCode>General</c:formatCode>
                <c:ptCount val="6"/>
                <c:pt idx="0">
                  <c:v>236.6</c:v>
                </c:pt>
                <c:pt idx="1">
                  <c:v>500.4</c:v>
                </c:pt>
                <c:pt idx="2" formatCode="0.0">
                  <c:v>539</c:v>
                </c:pt>
                <c:pt idx="3">
                  <c:v>442.4</c:v>
                </c:pt>
                <c:pt idx="4" formatCode="0.0">
                  <c:v>497.6</c:v>
                </c:pt>
                <c:pt idx="5">
                  <c:v>558.9</c:v>
                </c:pt>
              </c:numCache>
            </c:numRef>
          </c:val>
          <c:extLst xmlns:c16r2="http://schemas.microsoft.com/office/drawing/2015/06/chart">
            <c:ext xmlns:c16="http://schemas.microsoft.com/office/drawing/2014/chart" uri="{C3380CC4-5D6E-409C-BE32-E72D297353CC}">
              <c16:uniqueId val="{00000006-BE76-4ABD-91BC-868DDD388FE5}"/>
            </c:ext>
          </c:extLst>
        </c:ser>
        <c:dLbls>
          <c:showVal val="1"/>
        </c:dLbls>
        <c:gapWidth val="95"/>
        <c:overlap val="100"/>
        <c:axId val="135936256"/>
        <c:axId val="135946240"/>
      </c:barChart>
      <c:catAx>
        <c:axId val="135936256"/>
        <c:scaling>
          <c:orientation val="minMax"/>
        </c:scaling>
        <c:axPos val="b"/>
        <c:numFmt formatCode="General" sourceLinked="1"/>
        <c:majorTickMark val="none"/>
        <c:tickLblPos val="nextTo"/>
        <c:txPr>
          <a:bodyPr/>
          <a:lstStyle/>
          <a:p>
            <a:pPr>
              <a:defRPr sz="1200" b="1">
                <a:latin typeface="Arial" pitchFamily="34" charset="0"/>
                <a:cs typeface="Arial" pitchFamily="34" charset="0"/>
              </a:defRPr>
            </a:pPr>
            <a:endParaRPr lang="en-US"/>
          </a:p>
        </c:txPr>
        <c:crossAx val="135946240"/>
        <c:crosses val="autoZero"/>
        <c:auto val="1"/>
        <c:lblAlgn val="ctr"/>
        <c:lblOffset val="100"/>
      </c:catAx>
      <c:valAx>
        <c:axId val="135946240"/>
        <c:scaling>
          <c:orientation val="minMax"/>
        </c:scaling>
        <c:delete val="1"/>
        <c:axPos val="l"/>
        <c:numFmt formatCode="General" sourceLinked="1"/>
        <c:majorTickMark val="none"/>
        <c:tickLblPos val="none"/>
        <c:crossAx val="135936256"/>
        <c:crosses val="autoZero"/>
        <c:crossBetween val="between"/>
      </c:valAx>
    </c:plotArea>
    <c:plotVisOnly val="1"/>
    <c:dispBlanksAs val="gap"/>
  </c:chart>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style val="15"/>
  <c:chart>
    <c:title>
      <c:tx>
        <c:rich>
          <a:bodyPr/>
          <a:lstStyle/>
          <a:p>
            <a:pPr>
              <a:defRPr sz="1400">
                <a:latin typeface="Arial" pitchFamily="34" charset="0"/>
                <a:cs typeface="Arial" pitchFamily="34" charset="0"/>
              </a:defRPr>
            </a:pPr>
            <a:r>
              <a:rPr lang="mn-MN" sz="1400">
                <a:latin typeface="Arial" pitchFamily="34" charset="0"/>
                <a:cs typeface="Arial" pitchFamily="34" charset="0"/>
              </a:rPr>
              <a:t>Гэмт хэргийн улмаас гэмтсэн,</a:t>
            </a:r>
            <a:r>
              <a:rPr lang="en-US" sz="1400">
                <a:latin typeface="Arial" pitchFamily="34" charset="0"/>
                <a:cs typeface="Arial" pitchFamily="34" charset="0"/>
              </a:rPr>
              <a:t> </a:t>
            </a:r>
            <a:r>
              <a:rPr lang="mn-MN" sz="1400">
                <a:latin typeface="Arial" pitchFamily="34" charset="0"/>
                <a:cs typeface="Arial" pitchFamily="34" charset="0"/>
              </a:rPr>
              <a:t>нас барсан  хүн, </a:t>
            </a:r>
            <a:r>
              <a:rPr lang="en-US" sz="1400">
                <a:latin typeface="Arial" pitchFamily="34" charset="0"/>
                <a:cs typeface="Arial" pitchFamily="34" charset="0"/>
              </a:rPr>
              <a:t> </a:t>
            </a:r>
            <a:r>
              <a:rPr lang="mn-MN" sz="1400">
                <a:latin typeface="Arial" pitchFamily="34" charset="0"/>
                <a:cs typeface="Arial" pitchFamily="34" charset="0"/>
              </a:rPr>
              <a:t>жилийн  эцсээр</a:t>
            </a:r>
          </a:p>
        </c:rich>
      </c:tx>
      <c:layout>
        <c:manualLayout>
          <c:xMode val="edge"/>
          <c:yMode val="edge"/>
          <c:x val="0.1431771653543307"/>
          <c:y val="6.9020122484689417E-2"/>
        </c:manualLayout>
      </c:layout>
    </c:title>
    <c:plotArea>
      <c:layout>
        <c:manualLayout>
          <c:layoutTarget val="inner"/>
          <c:xMode val="edge"/>
          <c:yMode val="edge"/>
          <c:x val="7.2279090113735803E-2"/>
          <c:y val="0.33482429279673676"/>
          <c:w val="0.89988623435722359"/>
          <c:h val="0.40740178490352535"/>
        </c:manualLayout>
      </c:layout>
      <c:barChart>
        <c:barDir val="col"/>
        <c:grouping val="clustered"/>
        <c:ser>
          <c:idx val="2"/>
          <c:order val="2"/>
          <c:tx>
            <c:strRef>
              <c:f>'gemt hereg 5 jileer'!$L$22</c:f>
              <c:strCache>
                <c:ptCount val="1"/>
                <c:pt idx="0">
                  <c:v>Гэмтсэн</c:v>
                </c:pt>
              </c:strCache>
            </c:strRef>
          </c:tx>
          <c:dLbls>
            <c:spPr>
              <a:noFill/>
              <a:ln>
                <a:noFill/>
              </a:ln>
              <a:effectLst/>
            </c:spPr>
            <c:txPr>
              <a:bodyPr/>
              <a:lstStyle/>
              <a:p>
                <a:pPr>
                  <a:defRPr>
                    <a:latin typeface="Arial" pitchFamily="34" charset="0"/>
                    <a:cs typeface="Arial" pitchFamily="34" charset="0"/>
                  </a:defRPr>
                </a:pPr>
                <a:endParaRPr lang="en-US"/>
              </a:p>
            </c:txPr>
            <c:showVal val="1"/>
            <c:extLst xmlns:c16r2="http://schemas.microsoft.com/office/drawing/2015/06/chart">
              <c:ext xmlns:c15="http://schemas.microsoft.com/office/drawing/2012/chart" uri="{CE6537A1-D6FC-4f65-9D91-7224C49458BB}">
                <c15:layout/>
                <c15:showLeaderLines val="0"/>
              </c:ext>
            </c:extLst>
          </c:dLbls>
          <c:cat>
            <c:strRef>
              <c:f>'gemt hereg 5 jileer'!$Q$13:$S$13</c:f>
              <c:strCache>
                <c:ptCount val="3"/>
                <c:pt idx="0">
                  <c:v>2015 I-XII</c:v>
                </c:pt>
                <c:pt idx="1">
                  <c:v>2016 I-XII</c:v>
                </c:pt>
                <c:pt idx="2">
                  <c:v>2017 I-XII</c:v>
                </c:pt>
              </c:strCache>
            </c:strRef>
          </c:cat>
          <c:val>
            <c:numRef>
              <c:f>'gemt hereg 5 jileer'!$N$27:$P$27</c:f>
              <c:numCache>
                <c:formatCode>General</c:formatCode>
                <c:ptCount val="3"/>
                <c:pt idx="0">
                  <c:v>93</c:v>
                </c:pt>
                <c:pt idx="1">
                  <c:v>90</c:v>
                </c:pt>
                <c:pt idx="2">
                  <c:v>88</c:v>
                </c:pt>
              </c:numCache>
            </c:numRef>
          </c:val>
          <c:extLst xmlns:c16r2="http://schemas.microsoft.com/office/drawing/2015/06/chart">
            <c:ext xmlns:c16="http://schemas.microsoft.com/office/drawing/2014/chart" uri="{C3380CC4-5D6E-409C-BE32-E72D297353CC}">
              <c16:uniqueId val="{00000000-0E2D-4C9A-A553-3E4FDEC4076C}"/>
            </c:ext>
          </c:extLst>
        </c:ser>
        <c:ser>
          <c:idx val="3"/>
          <c:order val="3"/>
          <c:tx>
            <c:strRef>
              <c:f>'gemt hereg 5 jileer'!$L$24</c:f>
              <c:strCache>
                <c:ptCount val="1"/>
                <c:pt idx="0">
                  <c:v>Нас барсан</c:v>
                </c:pt>
              </c:strCache>
            </c:strRef>
          </c:tx>
          <c:dLbls>
            <c:spPr>
              <a:noFill/>
              <a:ln>
                <a:noFill/>
              </a:ln>
              <a:effectLst/>
            </c:spPr>
            <c:txPr>
              <a:bodyPr/>
              <a:lstStyle/>
              <a:p>
                <a:pPr>
                  <a:defRPr>
                    <a:latin typeface="Arial" pitchFamily="34" charset="0"/>
                    <a:cs typeface="Arial" pitchFamily="34" charset="0"/>
                  </a:defRPr>
                </a:pPr>
                <a:endParaRPr lang="en-US"/>
              </a:p>
            </c:txPr>
            <c:showVal val="1"/>
            <c:extLst xmlns:c16r2="http://schemas.microsoft.com/office/drawing/2015/06/chart">
              <c:ext xmlns:c15="http://schemas.microsoft.com/office/drawing/2012/chart" uri="{CE6537A1-D6FC-4f65-9D91-7224C49458BB}">
                <c15:layout/>
                <c15:showLeaderLines val="0"/>
              </c:ext>
            </c:extLst>
          </c:dLbls>
          <c:cat>
            <c:strRef>
              <c:f>'gemt hereg 5 jileer'!$Q$13:$S$13</c:f>
              <c:strCache>
                <c:ptCount val="3"/>
                <c:pt idx="0">
                  <c:v>2015 I-XII</c:v>
                </c:pt>
                <c:pt idx="1">
                  <c:v>2016 I-XII</c:v>
                </c:pt>
                <c:pt idx="2">
                  <c:v>2017 I-XII</c:v>
                </c:pt>
              </c:strCache>
            </c:strRef>
          </c:cat>
          <c:val>
            <c:numRef>
              <c:f>'gemt hereg 5 jileer'!$N$28:$P$28</c:f>
              <c:numCache>
                <c:formatCode>General</c:formatCode>
                <c:ptCount val="3"/>
                <c:pt idx="0">
                  <c:v>29</c:v>
                </c:pt>
                <c:pt idx="1">
                  <c:v>17</c:v>
                </c:pt>
                <c:pt idx="2">
                  <c:v>25</c:v>
                </c:pt>
              </c:numCache>
            </c:numRef>
          </c:val>
          <c:extLst xmlns:c16r2="http://schemas.microsoft.com/office/drawing/2015/06/chart">
            <c:ext xmlns:c16="http://schemas.microsoft.com/office/drawing/2014/chart" uri="{C3380CC4-5D6E-409C-BE32-E72D297353CC}">
              <c16:uniqueId val="{00000001-0E2D-4C9A-A553-3E4FDEC4076C}"/>
            </c:ext>
          </c:extLst>
        </c:ser>
        <c:ser>
          <c:idx val="0"/>
          <c:order val="0"/>
          <c:tx>
            <c:strRef>
              <c:f>[1]taniltsuulga!$M$31</c:f>
              <c:strCache>
                <c:ptCount val="1"/>
                <c:pt idx="0">
                  <c:v>#REF!</c:v>
                </c:pt>
              </c:strCache>
            </c:strRef>
          </c:tx>
          <c:dLbls>
            <c:delete val="1"/>
          </c:dLbls>
          <c:cat>
            <c:strRef>
              <c:f>'gemt hereg 5 jileer'!$Q$13:$S$13</c:f>
              <c:strCache>
                <c:ptCount val="3"/>
                <c:pt idx="0">
                  <c:v>2015 I-XII</c:v>
                </c:pt>
                <c:pt idx="1">
                  <c:v>2016 I-XII</c:v>
                </c:pt>
                <c:pt idx="2">
                  <c:v>2017 I-XII</c:v>
                </c:pt>
              </c:strCache>
            </c:strRef>
          </c:cat>
          <c:val>
            <c:numRef>
              <c:f>[1]taniltsuulga!$N$31:$P$31</c:f>
              <c:numCache>
                <c:formatCode>General</c:formatCode>
                <c:ptCount val="3"/>
                <c:pt idx="0">
                  <c:v>0</c:v>
                </c:pt>
                <c:pt idx="1">
                  <c:v>0</c:v>
                </c:pt>
                <c:pt idx="2">
                  <c:v>0</c:v>
                </c:pt>
              </c:numCache>
            </c:numRef>
          </c:val>
          <c:extLst xmlns:c16r2="http://schemas.microsoft.com/office/drawing/2015/06/chart">
            <c:ext xmlns:c16="http://schemas.microsoft.com/office/drawing/2014/chart" uri="{C3380CC4-5D6E-409C-BE32-E72D297353CC}">
              <c16:uniqueId val="{00000002-0E2D-4C9A-A553-3E4FDEC4076C}"/>
            </c:ext>
          </c:extLst>
        </c:ser>
        <c:ser>
          <c:idx val="1"/>
          <c:order val="1"/>
          <c:tx>
            <c:strRef>
              <c:f>[1]taniltsuulga!$M$32</c:f>
              <c:strCache>
                <c:ptCount val="1"/>
                <c:pt idx="0">
                  <c:v>#REF!</c:v>
                </c:pt>
              </c:strCache>
            </c:strRef>
          </c:tx>
          <c:dLbls>
            <c:delete val="1"/>
          </c:dLbls>
          <c:cat>
            <c:strRef>
              <c:f>'gemt hereg 5 jileer'!$Q$13:$S$13</c:f>
              <c:strCache>
                <c:ptCount val="3"/>
                <c:pt idx="0">
                  <c:v>2015 I-XII</c:v>
                </c:pt>
                <c:pt idx="1">
                  <c:v>2016 I-XII</c:v>
                </c:pt>
                <c:pt idx="2">
                  <c:v>2017 I-XII</c:v>
                </c:pt>
              </c:strCache>
            </c:strRef>
          </c:cat>
          <c:val>
            <c:numRef>
              <c:f>[1]taniltsuulga!$N$32:$P$32</c:f>
              <c:numCache>
                <c:formatCode>General</c:formatCode>
                <c:ptCount val="3"/>
                <c:pt idx="0">
                  <c:v>0</c:v>
                </c:pt>
                <c:pt idx="1">
                  <c:v>0</c:v>
                </c:pt>
                <c:pt idx="2">
                  <c:v>0</c:v>
                </c:pt>
              </c:numCache>
            </c:numRef>
          </c:val>
          <c:extLst xmlns:c16r2="http://schemas.microsoft.com/office/drawing/2015/06/chart">
            <c:ext xmlns:c16="http://schemas.microsoft.com/office/drawing/2014/chart" uri="{C3380CC4-5D6E-409C-BE32-E72D297353CC}">
              <c16:uniqueId val="{00000003-0E2D-4C9A-A553-3E4FDEC4076C}"/>
            </c:ext>
          </c:extLst>
        </c:ser>
        <c:dLbls>
          <c:showVal val="1"/>
        </c:dLbls>
        <c:gapWidth val="50"/>
        <c:overlap val="-25"/>
        <c:axId val="135856896"/>
        <c:axId val="135858432"/>
      </c:barChart>
      <c:catAx>
        <c:axId val="135856896"/>
        <c:scaling>
          <c:orientation val="minMax"/>
        </c:scaling>
        <c:axPos val="b"/>
        <c:numFmt formatCode="General" sourceLinked="1"/>
        <c:majorTickMark val="none"/>
        <c:tickLblPos val="nextTo"/>
        <c:txPr>
          <a:bodyPr rot="0" vert="horz"/>
          <a:lstStyle/>
          <a:p>
            <a:pPr>
              <a:defRPr>
                <a:latin typeface="Arial" pitchFamily="34" charset="0"/>
                <a:cs typeface="Arial" pitchFamily="34" charset="0"/>
              </a:defRPr>
            </a:pPr>
            <a:endParaRPr lang="en-US"/>
          </a:p>
        </c:txPr>
        <c:crossAx val="135858432"/>
        <c:crosses val="autoZero"/>
        <c:auto val="1"/>
        <c:lblAlgn val="ctr"/>
        <c:lblOffset val="100"/>
      </c:catAx>
      <c:valAx>
        <c:axId val="135858432"/>
        <c:scaling>
          <c:orientation val="minMax"/>
        </c:scaling>
        <c:delete val="1"/>
        <c:axPos val="l"/>
        <c:numFmt formatCode="General" sourceLinked="1"/>
        <c:tickLblPos val="none"/>
        <c:crossAx val="135856896"/>
        <c:crosses val="autoZero"/>
        <c:crossBetween val="between"/>
      </c:valAx>
    </c:plotArea>
    <c:legend>
      <c:legendPos val="b"/>
      <c:legendEntry>
        <c:idx val="2"/>
        <c:delete val="1"/>
      </c:legendEntry>
      <c:legendEntry>
        <c:idx val="3"/>
        <c:delete val="1"/>
      </c:legendEntry>
      <c:layout/>
      <c:txPr>
        <a:bodyPr/>
        <a:lstStyle/>
        <a:p>
          <a:pPr>
            <a:defRPr>
              <a:latin typeface="Arial" pitchFamily="34" charset="0"/>
              <a:cs typeface="Arial" pitchFamily="34" charset="0"/>
            </a:defRPr>
          </a:pPr>
          <a:endParaRPr lang="en-US"/>
        </a:p>
      </c:txPr>
    </c:legend>
    <c:plotVisOnly val="1"/>
    <c:dispBlanksAs val="gap"/>
  </c:chart>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US"/>
  <c:style val="8"/>
  <c:chart>
    <c:title>
      <c:tx>
        <c:rich>
          <a:bodyPr/>
          <a:lstStyle/>
          <a:p>
            <a:pPr>
              <a:defRPr sz="1600">
                <a:latin typeface="Arial" pitchFamily="34" charset="0"/>
                <a:cs typeface="Arial" pitchFamily="34" charset="0"/>
              </a:defRPr>
            </a:pPr>
            <a:r>
              <a:rPr lang="mn-MN" sz="1600" dirty="0">
                <a:latin typeface="Arial" pitchFamily="34" charset="0"/>
                <a:cs typeface="Arial" pitchFamily="34" charset="0"/>
              </a:rPr>
              <a:t>Бүртгэгдсэн гэмт хэрэг, жилийн </a:t>
            </a:r>
            <a:r>
              <a:rPr lang="mn-MN" sz="1600" dirty="0" smtClean="0">
                <a:latin typeface="Arial" pitchFamily="34" charset="0"/>
                <a:cs typeface="Arial" pitchFamily="34" charset="0"/>
              </a:rPr>
              <a:t>эцсийн</a:t>
            </a:r>
            <a:r>
              <a:rPr lang="en-US" sz="1600" dirty="0" smtClean="0">
                <a:latin typeface="Arial" pitchFamily="34" charset="0"/>
                <a:cs typeface="Arial" pitchFamily="34" charset="0"/>
              </a:rPr>
              <a:t> </a:t>
            </a:r>
            <a:r>
              <a:rPr lang="mn-MN" sz="1600" dirty="0" smtClean="0">
                <a:latin typeface="Arial" pitchFamily="34" charset="0"/>
                <a:cs typeface="Arial" pitchFamily="34" charset="0"/>
              </a:rPr>
              <a:t>байдлаар</a:t>
            </a:r>
            <a:endParaRPr lang="en-US" sz="1600" dirty="0">
              <a:latin typeface="Arial" pitchFamily="34" charset="0"/>
              <a:cs typeface="Arial" pitchFamily="34" charset="0"/>
            </a:endParaRPr>
          </a:p>
        </c:rich>
      </c:tx>
      <c:layout/>
    </c:title>
    <c:plotArea>
      <c:layout/>
      <c:barChart>
        <c:barDir val="col"/>
        <c:grouping val="stacked"/>
        <c:ser>
          <c:idx val="0"/>
          <c:order val="0"/>
          <c:dLbls>
            <c:spPr>
              <a:noFill/>
              <a:ln>
                <a:noFill/>
              </a:ln>
              <a:effectLst/>
            </c:spPr>
            <c:txPr>
              <a:bodyPr/>
              <a:lstStyle/>
              <a:p>
                <a:pPr>
                  <a:defRPr sz="1200" b="1">
                    <a:latin typeface="Arial" pitchFamily="34" charset="0"/>
                    <a:cs typeface="Arial" pitchFamily="34" charset="0"/>
                  </a:defRPr>
                </a:pPr>
                <a:endParaRPr lang="en-US"/>
              </a:p>
            </c:txPr>
            <c:showVal val="1"/>
            <c:extLst xmlns:c16r2="http://schemas.microsoft.com/office/drawing/2015/06/chart">
              <c:ext xmlns:c15="http://schemas.microsoft.com/office/drawing/2012/chart" uri="{CE6537A1-D6FC-4f65-9D91-7224C49458BB}">
                <c15:layout/>
                <c15:showLeaderLines val="0"/>
              </c:ext>
            </c:extLst>
          </c:dLbls>
          <c:cat>
            <c:strRef>
              <c:f>'gemt hereg 5 jileer'!$P$13:$S$13</c:f>
              <c:strCache>
                <c:ptCount val="4"/>
                <c:pt idx="0">
                  <c:v>2014 I-XII</c:v>
                </c:pt>
                <c:pt idx="1">
                  <c:v>2015 I-XII</c:v>
                </c:pt>
                <c:pt idx="2">
                  <c:v>2016 I-XII</c:v>
                </c:pt>
                <c:pt idx="3">
                  <c:v>2017 I-XII</c:v>
                </c:pt>
              </c:strCache>
            </c:strRef>
          </c:cat>
          <c:val>
            <c:numRef>
              <c:f>'gemt hereg 5 jileer'!$P$14:$S$14</c:f>
              <c:numCache>
                <c:formatCode>General</c:formatCode>
                <c:ptCount val="4"/>
                <c:pt idx="0">
                  <c:v>312</c:v>
                </c:pt>
                <c:pt idx="1">
                  <c:v>225</c:v>
                </c:pt>
                <c:pt idx="2">
                  <c:v>259</c:v>
                </c:pt>
                <c:pt idx="3">
                  <c:v>221</c:v>
                </c:pt>
              </c:numCache>
            </c:numRef>
          </c:val>
          <c:extLst xmlns:c16r2="http://schemas.microsoft.com/office/drawing/2015/06/chart">
            <c:ext xmlns:c16="http://schemas.microsoft.com/office/drawing/2014/chart" uri="{C3380CC4-5D6E-409C-BE32-E72D297353CC}">
              <c16:uniqueId val="{00000000-219D-4ABC-935E-3105873D078E}"/>
            </c:ext>
          </c:extLst>
        </c:ser>
        <c:dLbls>
          <c:showVal val="1"/>
        </c:dLbls>
        <c:gapWidth val="95"/>
        <c:overlap val="100"/>
        <c:axId val="135892992"/>
        <c:axId val="135894528"/>
      </c:barChart>
      <c:catAx>
        <c:axId val="135892992"/>
        <c:scaling>
          <c:orientation val="minMax"/>
        </c:scaling>
        <c:axPos val="b"/>
        <c:numFmt formatCode="General" sourceLinked="1"/>
        <c:majorTickMark val="none"/>
        <c:tickLblPos val="nextTo"/>
        <c:txPr>
          <a:bodyPr/>
          <a:lstStyle/>
          <a:p>
            <a:pPr>
              <a:defRPr sz="1200">
                <a:latin typeface="Arial" pitchFamily="34" charset="0"/>
                <a:cs typeface="Arial" pitchFamily="34" charset="0"/>
              </a:defRPr>
            </a:pPr>
            <a:endParaRPr lang="en-US"/>
          </a:p>
        </c:txPr>
        <c:crossAx val="135894528"/>
        <c:crosses val="autoZero"/>
        <c:auto val="1"/>
        <c:lblAlgn val="ctr"/>
        <c:lblOffset val="100"/>
      </c:catAx>
      <c:valAx>
        <c:axId val="135894528"/>
        <c:scaling>
          <c:orientation val="minMax"/>
        </c:scaling>
        <c:delete val="1"/>
        <c:axPos val="l"/>
        <c:numFmt formatCode="General" sourceLinked="1"/>
        <c:tickLblPos val="none"/>
        <c:crossAx val="135892992"/>
        <c:crosses val="autoZero"/>
        <c:crossBetween val="between"/>
      </c:valAx>
    </c:plotArea>
    <c:plotVisOnly val="1"/>
    <c:dispBlanksAs val="gap"/>
  </c:chart>
  <c:externalData r:id="rId1"/>
</c:chartSpace>
</file>

<file path=ppt/charts/chart14.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mn-MN" sz="1400">
                <a:latin typeface="Arial" pitchFamily="34" charset="0"/>
                <a:cs typeface="Arial" pitchFamily="34" charset="0"/>
              </a:rPr>
              <a:t>Төсвийн зарлага </a:t>
            </a:r>
            <a:r>
              <a:rPr lang="mn-MN" sz="1200">
                <a:latin typeface="Arial" pitchFamily="34" charset="0"/>
                <a:cs typeface="Arial" pitchFamily="34" charset="0"/>
              </a:rPr>
              <a:t>/сая.төг/</a:t>
            </a:r>
            <a:endParaRPr lang="en-US" sz="1200">
              <a:latin typeface="Arial" pitchFamily="34" charset="0"/>
              <a:cs typeface="Arial" pitchFamily="34" charset="0"/>
            </a:endParaRPr>
          </a:p>
        </c:rich>
      </c:tx>
      <c:layout/>
    </c:title>
    <c:plotArea>
      <c:layout/>
      <c:lineChart>
        <c:grouping val="stacked"/>
        <c:ser>
          <c:idx val="0"/>
          <c:order val="0"/>
          <c:dLbls>
            <c:dLbl>
              <c:idx val="0"/>
              <c:layout>
                <c:manualLayout>
                  <c:x val="-4.1666666666666692E-2"/>
                  <c:y val="-6.0185185185185265E-2"/>
                </c:manualLayout>
              </c:layout>
              <c:showVal val="1"/>
            </c:dLbl>
            <c:txPr>
              <a:bodyPr/>
              <a:lstStyle/>
              <a:p>
                <a:pPr>
                  <a:defRPr>
                    <a:latin typeface="Arial" pitchFamily="34" charset="0"/>
                    <a:cs typeface="Arial" pitchFamily="34" charset="0"/>
                  </a:defRPr>
                </a:pPr>
                <a:endParaRPr lang="en-US"/>
              </a:p>
            </c:txPr>
            <c:showVal val="1"/>
          </c:dLbls>
          <c:cat>
            <c:numRef>
              <c:f>'negdsen tosov'!$P$59:$T$59</c:f>
              <c:numCache>
                <c:formatCode>General</c:formatCode>
                <c:ptCount val="5"/>
                <c:pt idx="0">
                  <c:v>2013</c:v>
                </c:pt>
                <c:pt idx="1">
                  <c:v>2014</c:v>
                </c:pt>
                <c:pt idx="2">
                  <c:v>2015</c:v>
                </c:pt>
                <c:pt idx="3">
                  <c:v>2016</c:v>
                </c:pt>
                <c:pt idx="4">
                  <c:v>2017</c:v>
                </c:pt>
              </c:numCache>
            </c:numRef>
          </c:cat>
          <c:val>
            <c:numRef>
              <c:f>'negdsen tosov'!$P$60:$T$60</c:f>
              <c:numCache>
                <c:formatCode>General</c:formatCode>
                <c:ptCount val="5"/>
                <c:pt idx="0">
                  <c:v>53441.8</c:v>
                </c:pt>
                <c:pt idx="1">
                  <c:v>58137.8</c:v>
                </c:pt>
                <c:pt idx="2">
                  <c:v>54404.4</c:v>
                </c:pt>
                <c:pt idx="3">
                  <c:v>56077.2</c:v>
                </c:pt>
                <c:pt idx="4">
                  <c:v>62045.8</c:v>
                </c:pt>
              </c:numCache>
            </c:numRef>
          </c:val>
        </c:ser>
        <c:dLbls>
          <c:showVal val="1"/>
        </c:dLbls>
        <c:marker val="1"/>
        <c:axId val="6768128"/>
        <c:axId val="6769664"/>
      </c:lineChart>
      <c:catAx>
        <c:axId val="6768128"/>
        <c:scaling>
          <c:orientation val="minMax"/>
        </c:scaling>
        <c:axPos val="b"/>
        <c:numFmt formatCode="General" sourceLinked="1"/>
        <c:majorTickMark val="none"/>
        <c:tickLblPos val="nextTo"/>
        <c:txPr>
          <a:bodyPr/>
          <a:lstStyle/>
          <a:p>
            <a:pPr>
              <a:defRPr b="1">
                <a:latin typeface="Arial" pitchFamily="34" charset="0"/>
                <a:cs typeface="Arial" pitchFamily="34" charset="0"/>
              </a:defRPr>
            </a:pPr>
            <a:endParaRPr lang="en-US"/>
          </a:p>
        </c:txPr>
        <c:crossAx val="6769664"/>
        <c:crosses val="autoZero"/>
        <c:auto val="1"/>
        <c:lblAlgn val="ctr"/>
        <c:lblOffset val="100"/>
      </c:catAx>
      <c:valAx>
        <c:axId val="6769664"/>
        <c:scaling>
          <c:orientation val="minMax"/>
        </c:scaling>
        <c:delete val="1"/>
        <c:axPos val="l"/>
        <c:numFmt formatCode="General" sourceLinked="1"/>
        <c:majorTickMark val="none"/>
        <c:tickLblPos val="none"/>
        <c:crossAx val="6768128"/>
        <c:crosses val="autoZero"/>
        <c:crossBetween val="between"/>
      </c:valAx>
    </c:plotArea>
    <c:plotVisOnly val="1"/>
  </c:chart>
  <c:externalData r:id="rId1"/>
</c:chartSpace>
</file>

<file path=ppt/charts/chart15.xml><?xml version="1.0" encoding="utf-8"?>
<c:chartSpace xmlns:c="http://schemas.openxmlformats.org/drawingml/2006/chart" xmlns:a="http://schemas.openxmlformats.org/drawingml/2006/main" xmlns:r="http://schemas.openxmlformats.org/officeDocument/2006/relationships">
  <c:lang val="en-US"/>
  <c:style val="7"/>
  <c:chart>
    <c:title>
      <c:tx>
        <c:rich>
          <a:bodyPr/>
          <a:lstStyle/>
          <a:p>
            <a:pPr>
              <a:defRPr sz="1400">
                <a:latin typeface="Arial" pitchFamily="34" charset="0"/>
                <a:cs typeface="Arial" pitchFamily="34" charset="0"/>
              </a:defRPr>
            </a:pPr>
            <a:r>
              <a:rPr lang="mn-MN" sz="1400">
                <a:latin typeface="Arial" pitchFamily="34" charset="0"/>
                <a:cs typeface="Arial" pitchFamily="34" charset="0"/>
              </a:rPr>
              <a:t>Татварын орлого </a:t>
            </a:r>
            <a:r>
              <a:rPr lang="mn-MN" sz="1100">
                <a:latin typeface="Arial" pitchFamily="34" charset="0"/>
                <a:cs typeface="Arial" pitchFamily="34" charset="0"/>
              </a:rPr>
              <a:t>/сая.төг/</a:t>
            </a:r>
            <a:endParaRPr lang="en-US" sz="1100">
              <a:latin typeface="Arial" pitchFamily="34" charset="0"/>
              <a:cs typeface="Arial" pitchFamily="34" charset="0"/>
            </a:endParaRPr>
          </a:p>
        </c:rich>
      </c:tx>
      <c:layout>
        <c:manualLayout>
          <c:xMode val="edge"/>
          <c:yMode val="edge"/>
          <c:x val="0.23150094610266744"/>
          <c:y val="0"/>
        </c:manualLayout>
      </c:layout>
    </c:title>
    <c:plotArea>
      <c:layout/>
      <c:lineChart>
        <c:grouping val="stacked"/>
        <c:ser>
          <c:idx val="0"/>
          <c:order val="0"/>
          <c:dLbls>
            <c:dLbl>
              <c:idx val="0"/>
              <c:layout>
                <c:manualLayout>
                  <c:x val="-4.7222222222222332E-2"/>
                  <c:y val="-7.4829931972789504E-2"/>
                </c:manualLayout>
              </c:layout>
              <c:showVal val="1"/>
            </c:dLbl>
            <c:dLbl>
              <c:idx val="1"/>
              <c:layout>
                <c:manualLayout>
                  <c:x val="-2.777777777777816E-3"/>
                  <c:y val="-8.843537414966085E-2"/>
                </c:manualLayout>
              </c:layout>
              <c:showVal val="1"/>
            </c:dLbl>
            <c:dLbl>
              <c:idx val="2"/>
              <c:layout>
                <c:manualLayout>
                  <c:x val="-3.333333333333334E-2"/>
                  <c:y val="-9.5238095238095247E-2"/>
                </c:manualLayout>
              </c:layout>
              <c:showVal val="1"/>
            </c:dLbl>
            <c:dLbl>
              <c:idx val="3"/>
              <c:layout>
                <c:manualLayout>
                  <c:x val="-5.8333333333333827E-2"/>
                  <c:y val="-7.4829931972789129E-2"/>
                </c:manualLayout>
              </c:layout>
              <c:showVal val="1"/>
            </c:dLbl>
            <c:dLbl>
              <c:idx val="4"/>
              <c:layout>
                <c:manualLayout>
                  <c:x val="-1.6666666666666701E-2"/>
                  <c:y val="-8.1632653061224497E-2"/>
                </c:manualLayout>
              </c:layout>
              <c:showVal val="1"/>
            </c:dLbl>
            <c:txPr>
              <a:bodyPr/>
              <a:lstStyle/>
              <a:p>
                <a:pPr>
                  <a:defRPr>
                    <a:latin typeface="Arial" pitchFamily="34" charset="0"/>
                    <a:cs typeface="Arial" pitchFamily="34" charset="0"/>
                  </a:defRPr>
                </a:pPr>
                <a:endParaRPr lang="en-US"/>
              </a:p>
            </c:txPr>
            <c:showVal val="1"/>
          </c:dLbls>
          <c:cat>
            <c:strRef>
              <c:f>'tatvarin medee 5 jileer'!$P$39:$S$39</c:f>
              <c:strCache>
                <c:ptCount val="4"/>
                <c:pt idx="0">
                  <c:v>2014 I-XII</c:v>
                </c:pt>
                <c:pt idx="1">
                  <c:v>2015 I-XII</c:v>
                </c:pt>
                <c:pt idx="2">
                  <c:v>2016 I-XII</c:v>
                </c:pt>
                <c:pt idx="3">
                  <c:v>2017 I-XII</c:v>
                </c:pt>
              </c:strCache>
            </c:strRef>
          </c:cat>
          <c:val>
            <c:numRef>
              <c:f>'tatvarin medee 5 jileer'!$P$38:$S$38</c:f>
              <c:numCache>
                <c:formatCode>General</c:formatCode>
                <c:ptCount val="4"/>
                <c:pt idx="0">
                  <c:v>7954.6</c:v>
                </c:pt>
                <c:pt idx="1">
                  <c:v>8894.1</c:v>
                </c:pt>
                <c:pt idx="2">
                  <c:v>9772.9</c:v>
                </c:pt>
                <c:pt idx="3" formatCode="0.0">
                  <c:v>12743.1</c:v>
                </c:pt>
              </c:numCache>
            </c:numRef>
          </c:val>
        </c:ser>
        <c:dLbls>
          <c:showVal val="1"/>
        </c:dLbls>
        <c:marker val="1"/>
        <c:axId val="84723968"/>
        <c:axId val="101117952"/>
      </c:lineChart>
      <c:catAx>
        <c:axId val="84723968"/>
        <c:scaling>
          <c:orientation val="minMax"/>
        </c:scaling>
        <c:axPos val="b"/>
        <c:numFmt formatCode="General" sourceLinked="1"/>
        <c:majorTickMark val="none"/>
        <c:tickLblPos val="nextTo"/>
        <c:txPr>
          <a:bodyPr/>
          <a:lstStyle/>
          <a:p>
            <a:pPr>
              <a:defRPr>
                <a:latin typeface="Arial" pitchFamily="34" charset="0"/>
                <a:cs typeface="Arial" pitchFamily="34" charset="0"/>
              </a:defRPr>
            </a:pPr>
            <a:endParaRPr lang="en-US"/>
          </a:p>
        </c:txPr>
        <c:crossAx val="101117952"/>
        <c:crosses val="autoZero"/>
        <c:auto val="1"/>
        <c:lblAlgn val="ctr"/>
        <c:lblOffset val="100"/>
      </c:catAx>
      <c:valAx>
        <c:axId val="101117952"/>
        <c:scaling>
          <c:orientation val="minMax"/>
        </c:scaling>
        <c:delete val="1"/>
        <c:axPos val="l"/>
        <c:numFmt formatCode="General" sourceLinked="1"/>
        <c:majorTickMark val="none"/>
        <c:tickLblPos val="none"/>
        <c:crossAx val="84723968"/>
        <c:crosses val="autoZero"/>
        <c:crossBetween val="between"/>
      </c:valAx>
    </c:plotArea>
    <c:plotVisOnly val="1"/>
  </c:chart>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rot="0" vert="horz"/>
          <a:lstStyle/>
          <a:p>
            <a:pPr>
              <a:defRPr/>
            </a:pPr>
            <a:r>
              <a:rPr lang="mn-MN"/>
              <a:t>Нийт малын тоо, оноор, мянган толгой</a:t>
            </a:r>
          </a:p>
        </c:rich>
      </c:tx>
      <c:layout/>
      <c:spPr>
        <a:noFill/>
        <a:ln>
          <a:noFill/>
        </a:ln>
        <a:effectLst/>
      </c:spPr>
    </c:title>
    <c:plotArea>
      <c:layout/>
      <c:lineChart>
        <c:grouping val="standard"/>
        <c:ser>
          <c:idx val="0"/>
          <c:order val="0"/>
          <c:tx>
            <c:strRef>
              <c:f>Sheet4!$D$5</c:f>
              <c:strCache>
                <c:ptCount val="1"/>
                <c:pt idx="0">
                  <c:v>Малын тоо, бүгд, оноор, мянган толгой</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6.2165078042025833E-2"/>
                  <c:y val="-6.50406504065041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7577-43BE-874F-819AE889F69E}"/>
                </c:ext>
              </c:extLst>
            </c:dLbl>
            <c:dLbl>
              <c:idx val="1"/>
              <c:layout>
                <c:manualLayout>
                  <c:x val="-3.8585261417259452E-2"/>
                  <c:y val="-4.5528455284552745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7577-43BE-874F-819AE889F69E}"/>
                </c:ext>
              </c:extLst>
            </c:dLbl>
            <c:dLbl>
              <c:idx val="2"/>
              <c:layout>
                <c:manualLayout>
                  <c:x val="-6.2146256537111984E-2"/>
                  <c:y val="5.2032520325203786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7577-43BE-874F-819AE889F69E}"/>
                </c:ext>
              </c:extLst>
            </c:dLbl>
            <c:dLbl>
              <c:idx val="3"/>
              <c:layout>
                <c:manualLayout>
                  <c:x val="-6.4233426992727397E-2"/>
                  <c:y val="-6.5040650406504072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7577-43BE-874F-819AE889F69E}"/>
                </c:ext>
              </c:extLst>
            </c:dLbl>
            <c:dLbl>
              <c:idx val="4"/>
              <c:layout>
                <c:manualLayout>
                  <c:x val="-6.2061727814151611E-2"/>
                  <c:y val="-7.8048780487804878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7577-43BE-874F-819AE889F69E}"/>
                </c:ext>
              </c:extLst>
            </c:dLbl>
            <c:dLbl>
              <c:idx val="5"/>
              <c:layout>
                <c:manualLayout>
                  <c:x val="-6.2165078042025833E-2"/>
                  <c:y val="-5.2032520325203842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7577-43BE-874F-819AE889F69E}"/>
                </c:ext>
              </c:extLst>
            </c:dLbl>
            <c:dLbl>
              <c:idx val="6"/>
              <c:layout>
                <c:manualLayout>
                  <c:x val="-5.7812100883266895E-2"/>
                  <c:y val="-5.8536585365853662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7577-43BE-874F-819AE889F69E}"/>
                </c:ext>
              </c:extLst>
            </c:dLbl>
            <c:dLbl>
              <c:idx val="7"/>
              <c:layout>
                <c:manualLayout>
                  <c:x val="-5.3590538160601234E-2"/>
                  <c:y val="-6.50406504065041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7577-43BE-874F-819AE889F69E}"/>
                </c:ext>
              </c:extLst>
            </c:dLbl>
            <c:dLbl>
              <c:idx val="8"/>
              <c:layout>
                <c:manualLayout>
                  <c:x val="-5.3571716655687447E-2"/>
                  <c:y val="-6.50406504065041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8-7577-43BE-874F-819AE889F69E}"/>
                </c:ext>
              </c:extLst>
            </c:dLbl>
            <c:dLbl>
              <c:idx val="9"/>
              <c:layout>
                <c:manualLayout>
                  <c:x val="-3.0010718113612042E-2"/>
                  <c:y val="-7.8048780487804906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7577-43BE-874F-819AE889F69E}"/>
                </c:ext>
              </c:extLst>
            </c:dLbl>
            <c:spPr>
              <a:noFill/>
              <a:ln>
                <a:noFill/>
              </a:ln>
              <a:effectLst/>
            </c:spPr>
            <c:txPr>
              <a:bodyPr rot="0" vert="horz"/>
              <a:lstStyle/>
              <a:p>
                <a:pPr>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Sheet4!$D$7:$M$7</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Sheet4!$D$8:$M$8</c:f>
              <c:numCache>
                <c:formatCode>0.0</c:formatCode>
                <c:ptCount val="10"/>
                <c:pt idx="0">
                  <c:v>3136</c:v>
                </c:pt>
                <c:pt idx="1">
                  <c:v>2827.6</c:v>
                </c:pt>
                <c:pt idx="2">
                  <c:v>1717.7</c:v>
                </c:pt>
                <c:pt idx="3">
                  <c:v>2006.1</c:v>
                </c:pt>
                <c:pt idx="4">
                  <c:v>2280</c:v>
                </c:pt>
                <c:pt idx="5">
                  <c:v>2539</c:v>
                </c:pt>
                <c:pt idx="6">
                  <c:v>2895.9</c:v>
                </c:pt>
                <c:pt idx="7">
                  <c:v>3133</c:v>
                </c:pt>
                <c:pt idx="8">
                  <c:v>3406.2</c:v>
                </c:pt>
                <c:pt idx="9">
                  <c:v>3597.3</c:v>
                </c:pt>
              </c:numCache>
            </c:numRef>
          </c:val>
          <c:extLst xmlns:c16r2="http://schemas.microsoft.com/office/drawing/2015/06/chart">
            <c:ext xmlns:c16="http://schemas.microsoft.com/office/drawing/2014/chart" uri="{C3380CC4-5D6E-409C-BE32-E72D297353CC}">
              <c16:uniqueId val="{0000000A-7577-43BE-874F-819AE889F69E}"/>
            </c:ext>
          </c:extLst>
        </c:ser>
        <c:dLbls>
          <c:showVal val="1"/>
        </c:dLbls>
        <c:marker val="1"/>
        <c:axId val="136281088"/>
        <c:axId val="136286976"/>
      </c:lineChart>
      <c:catAx>
        <c:axId val="13628108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36286976"/>
        <c:crosses val="autoZero"/>
        <c:auto val="1"/>
        <c:lblAlgn val="ctr"/>
        <c:lblOffset val="100"/>
      </c:catAx>
      <c:valAx>
        <c:axId val="136286976"/>
        <c:scaling>
          <c:orientation val="minMax"/>
        </c:scaling>
        <c:delete val="1"/>
        <c:axPos val="l"/>
        <c:numFmt formatCode="0.0" sourceLinked="1"/>
        <c:majorTickMark val="none"/>
        <c:tickLblPos val="none"/>
        <c:crossAx val="136281088"/>
        <c:crosses val="autoZero"/>
        <c:crossBetween val="between"/>
      </c:valAx>
      <c:spPr>
        <a:noFill/>
        <a:ln>
          <a:noFill/>
        </a:ln>
        <a:effectLst/>
      </c:spPr>
    </c:plotArea>
    <c:plotVisOnly val="1"/>
    <c:dispBlanksAs val="gap"/>
  </c:chart>
  <c:spPr>
    <a:solidFill>
      <a:schemeClr val="bg1"/>
    </a:solidFill>
    <a:ln w="9525" cap="flat" cmpd="sng" algn="ctr">
      <a:solidFill>
        <a:schemeClr val="tx1">
          <a:lumMod val="15000"/>
          <a:lumOff val="85000"/>
        </a:schemeClr>
      </a:solidFill>
      <a:round/>
    </a:ln>
    <a:effectLst/>
  </c:spPr>
  <c:txPr>
    <a:bodyPr/>
    <a:lstStyle/>
    <a:p>
      <a:pPr>
        <a:defRPr sz="1200">
          <a:latin typeface="Arial" pitchFamily="34" charset="0"/>
          <a:cs typeface="Arial" pitchFamily="34" charset="0"/>
        </a:defRPr>
      </a:pPr>
      <a:endParaRPr lang="en-US"/>
    </a:p>
  </c:txPr>
  <c:externalData r:id="rId2"/>
</c:chartSpace>
</file>

<file path=ppt/charts/chart17.xml><?xml version="1.0" encoding="utf-8"?>
<c:chartSpace xmlns:c="http://schemas.openxmlformats.org/drawingml/2006/chart" xmlns:a="http://schemas.openxmlformats.org/drawingml/2006/main" xmlns:r="http://schemas.openxmlformats.org/officeDocument/2006/relationships">
  <c:lang val="en-US"/>
  <c:chart>
    <c:title>
      <c:layout>
        <c:manualLayout>
          <c:xMode val="edge"/>
          <c:yMode val="edge"/>
          <c:x val="0.3526368429134365"/>
          <c:y val="7.6393530276700983E-2"/>
        </c:manualLayout>
      </c:layout>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plotArea>
      <c:layout>
        <c:manualLayout>
          <c:layoutTarget val="inner"/>
          <c:xMode val="edge"/>
          <c:yMode val="edge"/>
          <c:x val="2.5000000000000001E-2"/>
          <c:y val="0.17171296296296312"/>
          <c:w val="0.93888888888888933"/>
          <c:h val="0.71851049868766359"/>
        </c:manualLayout>
      </c:layout>
      <c:lineChart>
        <c:grouping val="standard"/>
        <c:ser>
          <c:idx val="0"/>
          <c:order val="0"/>
          <c:tx>
            <c:strRef>
              <c:f>Sheet4!$D$25</c:f>
              <c:strCache>
                <c:ptCount val="1"/>
                <c:pt idx="0">
                  <c:v>Бойжсон төл, оноор, мянган толгой</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2.8081890170476357E-2"/>
                  <c:y val="-4.59106402887315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0776-43EC-B5B3-9A965BA9E96F}"/>
                </c:ext>
              </c:extLst>
            </c:dLbl>
            <c:dLbl>
              <c:idx val="1"/>
              <c:layout>
                <c:manualLayout>
                  <c:x val="-1.2652071762382458E-2"/>
                  <c:y val="-4.3208795615559369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0776-43EC-B5B3-9A965BA9E96F}"/>
                </c:ext>
              </c:extLst>
            </c:dLbl>
            <c:dLbl>
              <c:idx val="2"/>
              <c:layout>
                <c:manualLayout>
                  <c:x val="-2.3661807286378726E-2"/>
                  <c:y val="3.0094238738136613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0776-43EC-B5B3-9A965BA9E96F}"/>
                </c:ext>
              </c:extLst>
            </c:dLbl>
            <c:dLbl>
              <c:idx val="3"/>
              <c:layout>
                <c:manualLayout>
                  <c:x val="-2.5608279865206834E-2"/>
                  <c:y val="-5.0154725304103732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0776-43EC-B5B3-9A965BA9E96F}"/>
                </c:ext>
              </c:extLst>
            </c:dLbl>
            <c:dLbl>
              <c:idx val="4"/>
              <c:layout>
                <c:manualLayout>
                  <c:x val="-2.3418498214025283E-2"/>
                  <c:y val="5.2468252907365301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0776-43EC-B5B3-9A965BA9E96F}"/>
                </c:ext>
              </c:extLst>
            </c:dLbl>
            <c:dLbl>
              <c:idx val="5"/>
              <c:layout>
                <c:manualLayout>
                  <c:x val="-6.1743570643401254E-2"/>
                  <c:y val="-5.1311322015773306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0776-43EC-B5B3-9A965BA9E96F}"/>
                </c:ext>
              </c:extLst>
            </c:dLbl>
            <c:dLbl>
              <c:idx val="6"/>
              <c:layout>
                <c:manualLayout>
                  <c:x val="-2.2039778734346559E-2"/>
                  <c:y val="3.3949672503675941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0776-43EC-B5B3-9A965BA9E96F}"/>
                </c:ext>
              </c:extLst>
            </c:dLbl>
            <c:dLbl>
              <c:idx val="7"/>
              <c:layout>
                <c:manualLayout>
                  <c:x val="-3.5543336458992811E-2"/>
                  <c:y val="-4.7067237000401128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0776-43EC-B5B3-9A965BA9E96F}"/>
                </c:ext>
              </c:extLst>
            </c:dLbl>
            <c:dLbl>
              <c:idx val="8"/>
              <c:layout>
                <c:manualLayout>
                  <c:x val="-2.7595272025769259E-2"/>
                  <c:y val="4.4365392327229018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8-0776-43EC-B5B3-9A965BA9E96F}"/>
                </c:ext>
              </c:extLst>
            </c:dLbl>
            <c:dLbl>
              <c:idx val="9"/>
              <c:layout>
                <c:manualLayout>
                  <c:x val="-2.2222222222222442E-2"/>
                  <c:y val="-4.6296296296296335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0776-43EC-B5B3-9A965BA9E96F}"/>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Sheet4!$D$27:$M$27</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Sheet4!$D$28:$M$28</c:f>
              <c:numCache>
                <c:formatCode>0.0</c:formatCode>
                <c:ptCount val="10"/>
                <c:pt idx="0">
                  <c:v>975</c:v>
                </c:pt>
                <c:pt idx="1">
                  <c:v>887</c:v>
                </c:pt>
                <c:pt idx="2">
                  <c:v>336.4</c:v>
                </c:pt>
                <c:pt idx="3">
                  <c:v>663.5</c:v>
                </c:pt>
                <c:pt idx="4">
                  <c:v>763.4</c:v>
                </c:pt>
                <c:pt idx="5">
                  <c:v>858.3</c:v>
                </c:pt>
                <c:pt idx="6">
                  <c:v>978.9</c:v>
                </c:pt>
                <c:pt idx="7">
                  <c:v>1074.5</c:v>
                </c:pt>
                <c:pt idx="8">
                  <c:v>1049.5</c:v>
                </c:pt>
                <c:pt idx="9">
                  <c:v>1235.0999999999999</c:v>
                </c:pt>
              </c:numCache>
            </c:numRef>
          </c:val>
          <c:extLst xmlns:c16r2="http://schemas.microsoft.com/office/drawing/2015/06/chart">
            <c:ext xmlns:c16="http://schemas.microsoft.com/office/drawing/2014/chart" uri="{C3380CC4-5D6E-409C-BE32-E72D297353CC}">
              <c16:uniqueId val="{0000000A-0776-43EC-B5B3-9A965BA9E96F}"/>
            </c:ext>
          </c:extLst>
        </c:ser>
        <c:dLbls>
          <c:showVal val="1"/>
        </c:dLbls>
        <c:marker val="1"/>
        <c:axId val="129160320"/>
        <c:axId val="129161856"/>
      </c:lineChart>
      <c:catAx>
        <c:axId val="12916032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9161856"/>
        <c:crosses val="autoZero"/>
        <c:auto val="1"/>
        <c:lblAlgn val="ctr"/>
        <c:lblOffset val="100"/>
      </c:catAx>
      <c:valAx>
        <c:axId val="129161856"/>
        <c:scaling>
          <c:orientation val="minMax"/>
        </c:scaling>
        <c:delete val="1"/>
        <c:axPos val="l"/>
        <c:numFmt formatCode="0.0" sourceLinked="1"/>
        <c:majorTickMark val="none"/>
        <c:tickLblPos val="none"/>
        <c:crossAx val="129160320"/>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en-US"/>
  <c:chart>
    <c:title>
      <c:layout/>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plotArea>
      <c:layout/>
      <c:lineChart>
        <c:grouping val="standard"/>
        <c:ser>
          <c:idx val="0"/>
          <c:order val="0"/>
          <c:tx>
            <c:strRef>
              <c:f>Sheet4!$D$20</c:f>
              <c:strCache>
                <c:ptCount val="1"/>
                <c:pt idx="0">
                  <c:v>Төллөсөн хээлтэгч, оноор, мянган толгой</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6.3888888888888884E-2"/>
                  <c:y val="-6.4814814814814922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7479-4855-A2BC-7511FC24BB12}"/>
                </c:ext>
              </c:extLst>
            </c:dLbl>
            <c:dLbl>
              <c:idx val="2"/>
              <c:layout>
                <c:manualLayout>
                  <c:x val="-6.805555555555555E-2"/>
                  <c:y val="3.965513634144633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7479-4855-A2BC-7511FC24BB12}"/>
                </c:ext>
              </c:extLst>
            </c:dLbl>
            <c:dLbl>
              <c:idx val="3"/>
              <c:layout>
                <c:manualLayout>
                  <c:x val="-3.8888888888888931E-2"/>
                  <c:y val="3.3815468303228874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7479-4855-A2BC-7511FC24BB12}"/>
                </c:ext>
              </c:extLst>
            </c:dLbl>
            <c:dLbl>
              <c:idx val="4"/>
              <c:layout>
                <c:manualLayout>
                  <c:x val="-3.0555555555555641E-2"/>
                  <c:y val="4.2672431829276804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7479-4855-A2BC-7511FC24BB12}"/>
                </c:ext>
              </c:extLst>
            </c:dLbl>
            <c:dLbl>
              <c:idx val="5"/>
              <c:layout>
                <c:manualLayout>
                  <c:x val="-1.8518518518518531E-2"/>
                  <c:y val="2.2142408815119606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8-7479-4855-A2BC-7511FC24BB12}"/>
                </c:ext>
              </c:extLst>
            </c:dLbl>
            <c:dLbl>
              <c:idx val="6"/>
              <c:layout>
                <c:manualLayout>
                  <c:x val="-3.0092592592592591E-2"/>
                  <c:y val="3.5427854104191366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7479-4855-A2BC-7511FC24BB12}"/>
                </c:ext>
              </c:extLst>
            </c:dLbl>
            <c:dLbl>
              <c:idx val="7"/>
              <c:layout>
                <c:manualLayout>
                  <c:x val="-4.2592592592592793E-2"/>
                  <c:y val="3.3014157193667619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7479-4855-A2BC-7511FC24BB12}"/>
                </c:ext>
              </c:extLst>
            </c:dLbl>
            <c:dLbl>
              <c:idx val="8"/>
              <c:layout>
                <c:manualLayout>
                  <c:x val="-1.2962962962962963E-2"/>
                  <c:y val="4.2270032777738976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7479-4855-A2BC-7511FC24BB12}"/>
                </c:ext>
              </c:extLst>
            </c:dLbl>
            <c:dLbl>
              <c:idx val="9"/>
              <c:layout>
                <c:manualLayout>
                  <c:x val="-2.5000000000000112E-2"/>
                  <c:y val="-5.5555555555555504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7479-4855-A2BC-7511FC24BB12}"/>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Sheet4!$D$22:$M$22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Sheet4!$D$23:$M$23</c:f>
              <c:numCache>
                <c:formatCode>0.0</c:formatCode>
                <c:ptCount val="10"/>
                <c:pt idx="0">
                  <c:v>1064.2260000000001</c:v>
                </c:pt>
                <c:pt idx="1">
                  <c:v>1030.7929999999999</c:v>
                </c:pt>
                <c:pt idx="2">
                  <c:v>552.61099999999999</c:v>
                </c:pt>
                <c:pt idx="3">
                  <c:v>688.52499999999998</c:v>
                </c:pt>
                <c:pt idx="4">
                  <c:v>781.78200000000004</c:v>
                </c:pt>
                <c:pt idx="5">
                  <c:v>886.97199999999998</c:v>
                </c:pt>
                <c:pt idx="6">
                  <c:v>1000.682</c:v>
                </c:pt>
                <c:pt idx="7">
                  <c:v>1099.8889999999999</c:v>
                </c:pt>
                <c:pt idx="8">
                  <c:v>1110.97</c:v>
                </c:pt>
                <c:pt idx="9">
                  <c:v>1267.1429999999998</c:v>
                </c:pt>
              </c:numCache>
            </c:numRef>
          </c:val>
          <c:extLst xmlns:c16r2="http://schemas.microsoft.com/office/drawing/2015/06/chart">
            <c:ext xmlns:c16="http://schemas.microsoft.com/office/drawing/2014/chart" uri="{C3380CC4-5D6E-409C-BE32-E72D297353CC}">
              <c16:uniqueId val="{00000007-7479-4855-A2BC-7511FC24BB12}"/>
            </c:ext>
          </c:extLst>
        </c:ser>
        <c:dLbls>
          <c:showVal val="1"/>
        </c:dLbls>
        <c:marker val="1"/>
        <c:axId val="129833216"/>
        <c:axId val="129839104"/>
      </c:lineChart>
      <c:catAx>
        <c:axId val="12983321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9839104"/>
        <c:crosses val="autoZero"/>
        <c:auto val="1"/>
        <c:lblAlgn val="ctr"/>
        <c:lblOffset val="100"/>
      </c:catAx>
      <c:valAx>
        <c:axId val="129839104"/>
        <c:scaling>
          <c:orientation val="minMax"/>
        </c:scaling>
        <c:delete val="1"/>
        <c:axPos val="l"/>
        <c:numFmt formatCode="0.0" sourceLinked="1"/>
        <c:majorTickMark val="none"/>
        <c:tickLblPos val="none"/>
        <c:crossAx val="129833216"/>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lang val="en-US"/>
  <c:chart>
    <c:title>
      <c:layout/>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plotArea>
      <c:layout/>
      <c:lineChart>
        <c:grouping val="standard"/>
        <c:ser>
          <c:idx val="0"/>
          <c:order val="0"/>
          <c:tx>
            <c:strRef>
              <c:f>Sheet4!$D$15</c:f>
              <c:strCache>
                <c:ptCount val="1"/>
                <c:pt idx="0">
                  <c:v>Зүй бусаар хорогдсон том мал, оноор, мянган толгой</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Sheet4!$D$17:$M$17</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Sheet4!$D$18:$M$18</c:f>
              <c:numCache>
                <c:formatCode>General</c:formatCode>
                <c:ptCount val="10"/>
                <c:pt idx="0">
                  <c:v>65.900000000000006</c:v>
                </c:pt>
                <c:pt idx="1">
                  <c:v>210.9</c:v>
                </c:pt>
                <c:pt idx="2" formatCode="0.0">
                  <c:v>1011</c:v>
                </c:pt>
                <c:pt idx="3" formatCode="0.0">
                  <c:v>32.800000000000004</c:v>
                </c:pt>
                <c:pt idx="4" formatCode="0.0">
                  <c:v>20.2</c:v>
                </c:pt>
                <c:pt idx="5" formatCode="0.0">
                  <c:v>60.4</c:v>
                </c:pt>
                <c:pt idx="6" formatCode="0.0">
                  <c:v>25.5</c:v>
                </c:pt>
                <c:pt idx="7" formatCode="0.0">
                  <c:v>33.6</c:v>
                </c:pt>
                <c:pt idx="8" formatCode="0.0">
                  <c:v>131.19999999999999</c:v>
                </c:pt>
                <c:pt idx="9" formatCode="0.0">
                  <c:v>40.6</c:v>
                </c:pt>
              </c:numCache>
            </c:numRef>
          </c:val>
          <c:extLst xmlns:c16r2="http://schemas.microsoft.com/office/drawing/2015/06/chart">
            <c:ext xmlns:c16="http://schemas.microsoft.com/office/drawing/2014/chart" uri="{C3380CC4-5D6E-409C-BE32-E72D297353CC}">
              <c16:uniqueId val="{00000000-C623-477F-98BE-4283E7B1EB8A}"/>
            </c:ext>
          </c:extLst>
        </c:ser>
        <c:marker val="1"/>
        <c:axId val="139289344"/>
        <c:axId val="139291648"/>
      </c:lineChart>
      <c:catAx>
        <c:axId val="13928934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9291648"/>
        <c:crosses val="autoZero"/>
        <c:auto val="1"/>
        <c:lblAlgn val="ctr"/>
        <c:lblOffset val="100"/>
      </c:catAx>
      <c:valAx>
        <c:axId val="139291648"/>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9289344"/>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3"/>
  <c:chart>
    <c:title>
      <c:tx>
        <c:rich>
          <a:bodyPr/>
          <a:lstStyle/>
          <a:p>
            <a:pPr>
              <a:defRPr sz="1200"/>
            </a:pPr>
            <a:r>
              <a:rPr lang="mn-MN" sz="1200" dirty="0"/>
              <a:t>Нийт өрх байршлаар </a:t>
            </a:r>
            <a:r>
              <a:rPr lang="mn-MN" sz="900" dirty="0"/>
              <a:t>/эзлэх хувь/</a:t>
            </a:r>
            <a:endParaRPr lang="en-US" sz="900" dirty="0"/>
          </a:p>
        </c:rich>
      </c:tx>
      <c:layout>
        <c:manualLayout>
          <c:xMode val="edge"/>
          <c:yMode val="edge"/>
          <c:x val="0.23368479330708661"/>
          <c:y val="0"/>
        </c:manualLayout>
      </c:layout>
    </c:title>
    <c:plotArea>
      <c:layout>
        <c:manualLayout>
          <c:layoutTarget val="inner"/>
          <c:xMode val="edge"/>
          <c:yMode val="edge"/>
          <c:x val="0.25640507436570431"/>
          <c:y val="0.31738024934383263"/>
          <c:w val="0.68322681539808083"/>
          <c:h val="0.48432086614173264"/>
        </c:manualLayout>
      </c:layout>
      <c:barChart>
        <c:barDir val="bar"/>
        <c:grouping val="stacked"/>
        <c:ser>
          <c:idx val="0"/>
          <c:order val="0"/>
          <c:dLbls>
            <c:dLbl>
              <c:idx val="0"/>
              <c:layout>
                <c:manualLayout>
                  <c:x val="0.36705882352941516"/>
                  <c:y val="-1.4814814814814815E-2"/>
                </c:manualLayout>
              </c:layout>
              <c:tx>
                <c:rich>
                  <a:bodyPr/>
                  <a:lstStyle/>
                  <a:p>
                    <a:r>
                      <a:rPr lang="en-US"/>
                      <a:t>56.1</a:t>
                    </a:r>
                  </a:p>
                </c:rich>
              </c:tx>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9A07-401C-ADC2-6B344A336162}"/>
                </c:ext>
              </c:extLst>
            </c:dLbl>
            <c:dLbl>
              <c:idx val="1"/>
              <c:layout>
                <c:manualLayout>
                  <c:x val="0.17568627450980392"/>
                  <c:y val="0"/>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9A07-401C-ADC2-6B344A336162}"/>
                </c:ext>
              </c:extLst>
            </c:dLbl>
            <c:dLbl>
              <c:idx val="2"/>
              <c:layout>
                <c:manualLayout>
                  <c:x val="0.17882352941176469"/>
                  <c:y val="0"/>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9A07-401C-ADC2-6B344A336162}"/>
                </c:ext>
              </c:extLst>
            </c:dLbl>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Sheet1!$P$15:$P$17</c:f>
              <c:strCache>
                <c:ptCount val="3"/>
                <c:pt idx="0">
                  <c:v>Хөдөө</c:v>
                </c:pt>
                <c:pt idx="1">
                  <c:v>Сумын төв</c:v>
                </c:pt>
                <c:pt idx="2">
                  <c:v>Аймгийн төв</c:v>
                </c:pt>
              </c:strCache>
            </c:strRef>
          </c:cat>
          <c:val>
            <c:numRef>
              <c:f>Sheet1!$S$15:$S$17</c:f>
              <c:numCache>
                <c:formatCode>0.0</c:formatCode>
                <c:ptCount val="3"/>
                <c:pt idx="0">
                  <c:v>56.170252398249062</c:v>
                </c:pt>
                <c:pt idx="1">
                  <c:v>21.360715283598729</c:v>
                </c:pt>
                <c:pt idx="2">
                  <c:v>22.469032318152063</c:v>
                </c:pt>
              </c:numCache>
            </c:numRef>
          </c:val>
          <c:extLst xmlns:c16r2="http://schemas.microsoft.com/office/drawing/2015/06/chart">
            <c:ext xmlns:c16="http://schemas.microsoft.com/office/drawing/2014/chart" uri="{C3380CC4-5D6E-409C-BE32-E72D297353CC}">
              <c16:uniqueId val="{00000003-9A07-401C-ADC2-6B344A336162}"/>
            </c:ext>
          </c:extLst>
        </c:ser>
        <c:gapWidth val="55"/>
        <c:overlap val="100"/>
        <c:axId val="134990848"/>
        <c:axId val="135001216"/>
      </c:barChart>
      <c:catAx>
        <c:axId val="134990848"/>
        <c:scaling>
          <c:orientation val="minMax"/>
        </c:scaling>
        <c:axPos val="l"/>
        <c:title>
          <c:tx>
            <c:rich>
              <a:bodyPr/>
              <a:lstStyle/>
              <a:p>
                <a:pPr>
                  <a:defRPr sz="800"/>
                </a:pPr>
                <a:r>
                  <a:rPr lang="mn-MN" sz="800"/>
                  <a:t>Байршлаар</a:t>
                </a:r>
                <a:endParaRPr lang="en-US" sz="800"/>
              </a:p>
            </c:rich>
          </c:tx>
          <c:layout>
            <c:manualLayout>
              <c:xMode val="edge"/>
              <c:yMode val="edge"/>
              <c:x val="2.2027764107611546E-2"/>
              <c:y val="0.29654691601049882"/>
            </c:manualLayout>
          </c:layout>
        </c:title>
        <c:numFmt formatCode="General" sourceLinked="0"/>
        <c:majorTickMark val="none"/>
        <c:tickLblPos val="nextTo"/>
        <c:crossAx val="135001216"/>
        <c:crosses val="autoZero"/>
        <c:auto val="1"/>
        <c:lblAlgn val="ctr"/>
        <c:lblOffset val="100"/>
      </c:catAx>
      <c:valAx>
        <c:axId val="135001216"/>
        <c:scaling>
          <c:orientation val="minMax"/>
        </c:scaling>
        <c:axPos val="b"/>
        <c:numFmt formatCode="0.0" sourceLinked="1"/>
        <c:majorTickMark val="none"/>
        <c:tickLblPos val="nextTo"/>
        <c:crossAx val="134990848"/>
        <c:crosses val="autoZero"/>
        <c:crossBetween val="between"/>
      </c:valAx>
    </c:plotArea>
    <c:plotVisOnly val="1"/>
    <c:dispBlanksAs val="gap"/>
  </c:chart>
  <c:txPr>
    <a:bodyPr/>
    <a:lstStyle/>
    <a:p>
      <a:pPr>
        <a:defRPr>
          <a:latin typeface="Arial" pitchFamily="34" charset="0"/>
          <a:cs typeface="Arial" pitchFamily="34" charset="0"/>
        </a:defRPr>
      </a:pPr>
      <a:endParaRPr lang="en-US"/>
    </a:p>
  </c:tx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en-US"/>
  <c:style val="11"/>
  <c:chart>
    <c:title>
      <c:tx>
        <c:rich>
          <a:bodyPr/>
          <a:lstStyle/>
          <a:p>
            <a:pPr>
              <a:defRPr/>
            </a:pPr>
            <a:r>
              <a:rPr lang="mn-MN" dirty="0" smtClean="0"/>
              <a:t>Аж</a:t>
            </a:r>
            <a:r>
              <a:rPr lang="mn-MN" baseline="0" dirty="0" smtClean="0"/>
              <a:t> үйлдвэрийн салбарын нийт бүтээгдэхүүн </a:t>
            </a:r>
            <a:r>
              <a:rPr lang="mn-MN" sz="1600" b="0" baseline="0" dirty="0" smtClean="0"/>
              <a:t>/хувиар/ </a:t>
            </a:r>
            <a:endParaRPr lang="en-US" b="0" dirty="0"/>
          </a:p>
        </c:rich>
      </c:tx>
      <c:layout/>
    </c:title>
    <c:plotArea>
      <c:layout>
        <c:manualLayout>
          <c:layoutTarget val="inner"/>
          <c:xMode val="edge"/>
          <c:yMode val="edge"/>
          <c:x val="1.490514905149052E-2"/>
          <c:y val="0.1814472710142003"/>
          <c:w val="0.97018970189701859"/>
          <c:h val="0.48500605693519078"/>
        </c:manualLayout>
      </c:layout>
      <c:barChart>
        <c:barDir val="col"/>
        <c:grouping val="stacked"/>
        <c:ser>
          <c:idx val="0"/>
          <c:order val="0"/>
          <c:tx>
            <c:strRef>
              <c:f>Sheet6!$B$10</c:f>
              <c:strCache>
                <c:ptCount val="1"/>
                <c:pt idx="0">
                  <c:v>Боловсруулах үйлдвэр</c:v>
                </c:pt>
              </c:strCache>
            </c:strRef>
          </c:tx>
          <c:dLbls>
            <c:dLbl>
              <c:idx val="0"/>
              <c:layout/>
              <c:tx>
                <c:rich>
                  <a:bodyPr/>
                  <a:lstStyle/>
                  <a:p>
                    <a:r>
                      <a:rPr lang="en-US" sz="1400" smtClean="0">
                        <a:latin typeface="Arial" pitchFamily="34" charset="0"/>
                        <a:cs typeface="Arial" pitchFamily="34" charset="0"/>
                      </a:rPr>
                      <a:t>3</a:t>
                    </a:r>
                    <a:r>
                      <a:rPr lang="en-US" smtClean="0"/>
                      <a:t>6.5</a:t>
                    </a:r>
                    <a:endParaRPr lang="en-US"/>
                  </a:p>
                </c:rich>
              </c:tx>
              <c:showVal val="1"/>
            </c:dLbl>
            <c:dLbl>
              <c:idx val="1"/>
              <c:layout/>
              <c:tx>
                <c:rich>
                  <a:bodyPr/>
                  <a:lstStyle/>
                  <a:p>
                    <a:r>
                      <a:rPr lang="en-US" sz="1400" smtClean="0">
                        <a:latin typeface="Arial" pitchFamily="34" charset="0"/>
                        <a:cs typeface="Arial" pitchFamily="34" charset="0"/>
                      </a:rPr>
                      <a:t>4</a:t>
                    </a:r>
                    <a:r>
                      <a:rPr lang="en-US" smtClean="0"/>
                      <a:t>2.1</a:t>
                    </a:r>
                    <a:endParaRPr lang="en-US"/>
                  </a:p>
                </c:rich>
              </c:tx>
              <c:showVal val="1"/>
            </c:dLbl>
            <c:dLbl>
              <c:idx val="2"/>
              <c:layout/>
              <c:tx>
                <c:rich>
                  <a:bodyPr/>
                  <a:lstStyle/>
                  <a:p>
                    <a:r>
                      <a:rPr lang="en-US" sz="1400" smtClean="0">
                        <a:latin typeface="Arial" pitchFamily="34" charset="0"/>
                        <a:cs typeface="Arial" pitchFamily="34" charset="0"/>
                      </a:rPr>
                      <a:t>4</a:t>
                    </a:r>
                    <a:r>
                      <a:rPr lang="en-US" smtClean="0"/>
                      <a:t>4.6</a:t>
                    </a:r>
                    <a:endParaRPr lang="en-US"/>
                  </a:p>
                </c:rich>
              </c:tx>
              <c:showVal val="1"/>
            </c:dLbl>
            <c:dLbl>
              <c:idx val="3"/>
              <c:layout/>
              <c:tx>
                <c:rich>
                  <a:bodyPr/>
                  <a:lstStyle/>
                  <a:p>
                    <a:r>
                      <a:rPr lang="en-US" sz="1400" smtClean="0">
                        <a:latin typeface="Arial" pitchFamily="34" charset="0"/>
                        <a:cs typeface="Arial" pitchFamily="34" charset="0"/>
                      </a:rPr>
                      <a:t>4</a:t>
                    </a:r>
                    <a:r>
                      <a:rPr lang="en-US" smtClean="0"/>
                      <a:t>9.5</a:t>
                    </a:r>
                    <a:endParaRPr lang="en-US"/>
                  </a:p>
                </c:rich>
              </c:tx>
              <c:showVal val="1"/>
            </c:dLbl>
            <c:dLbl>
              <c:idx val="4"/>
              <c:layout/>
              <c:tx>
                <c:rich>
                  <a:bodyPr/>
                  <a:lstStyle/>
                  <a:p>
                    <a:r>
                      <a:rPr lang="en-US" sz="1400" smtClean="0">
                        <a:latin typeface="Arial" pitchFamily="34" charset="0"/>
                        <a:cs typeface="Arial" pitchFamily="34" charset="0"/>
                      </a:rPr>
                      <a:t>5</a:t>
                    </a:r>
                    <a:r>
                      <a:rPr lang="en-US" smtClean="0"/>
                      <a:t>6.9</a:t>
                    </a:r>
                    <a:endParaRPr lang="en-US"/>
                  </a:p>
                </c:rich>
              </c:tx>
              <c:showVal val="1"/>
            </c:dLbl>
            <c:txPr>
              <a:bodyPr/>
              <a:lstStyle/>
              <a:p>
                <a:pPr>
                  <a:defRPr sz="1400">
                    <a:latin typeface="Arial" pitchFamily="34" charset="0"/>
                    <a:cs typeface="Arial" pitchFamily="34" charset="0"/>
                  </a:defRPr>
                </a:pPr>
                <a:endParaRPr lang="en-US"/>
              </a:p>
            </c:txPr>
            <c:showVal val="1"/>
          </c:dLbls>
          <c:cat>
            <c:numRef>
              <c:f>Sheet6!$C$9:$G$9</c:f>
              <c:numCache>
                <c:formatCode>General</c:formatCode>
                <c:ptCount val="5"/>
                <c:pt idx="0">
                  <c:v>2013</c:v>
                </c:pt>
                <c:pt idx="1">
                  <c:v>2014</c:v>
                </c:pt>
                <c:pt idx="2">
                  <c:v>2015</c:v>
                </c:pt>
                <c:pt idx="3">
                  <c:v>2016</c:v>
                </c:pt>
                <c:pt idx="4">
                  <c:v>2017</c:v>
                </c:pt>
              </c:numCache>
            </c:numRef>
          </c:cat>
          <c:val>
            <c:numRef>
              <c:f>Sheet6!$C$10:$G$10</c:f>
              <c:numCache>
                <c:formatCode>General</c:formatCode>
                <c:ptCount val="5"/>
                <c:pt idx="0">
                  <c:v>36.533691415356458</c:v>
                </c:pt>
                <c:pt idx="1">
                  <c:v>42.057376767225051</c:v>
                </c:pt>
                <c:pt idx="2">
                  <c:v>44.611973800412109</c:v>
                </c:pt>
                <c:pt idx="3">
                  <c:v>49.533252811250627</c:v>
                </c:pt>
                <c:pt idx="4">
                  <c:v>56.875551105199442</c:v>
                </c:pt>
              </c:numCache>
            </c:numRef>
          </c:val>
        </c:ser>
        <c:ser>
          <c:idx val="1"/>
          <c:order val="1"/>
          <c:tx>
            <c:strRef>
              <c:f>Sheet6!$B$11</c:f>
              <c:strCache>
                <c:ptCount val="1"/>
                <c:pt idx="0">
                  <c:v>Цахилгаан, дулааны эрчим хүч үйлдвэрлэл, усан хангамж</c:v>
                </c:pt>
              </c:strCache>
            </c:strRef>
          </c:tx>
          <c:dLbls>
            <c:dLbl>
              <c:idx val="0"/>
              <c:layout/>
              <c:tx>
                <c:rich>
                  <a:bodyPr/>
                  <a:lstStyle/>
                  <a:p>
                    <a:r>
                      <a:rPr lang="en-US" sz="1400" dirty="0" smtClean="0">
                        <a:latin typeface="Arial" pitchFamily="34" charset="0"/>
                        <a:cs typeface="Arial" pitchFamily="34" charset="0"/>
                      </a:rPr>
                      <a:t>6</a:t>
                    </a:r>
                    <a:r>
                      <a:rPr lang="en-US" dirty="0" smtClean="0"/>
                      <a:t>3.5</a:t>
                    </a:r>
                    <a:endParaRPr lang="en-US" dirty="0"/>
                  </a:p>
                </c:rich>
              </c:tx>
              <c:showVal val="1"/>
            </c:dLbl>
            <c:dLbl>
              <c:idx val="1"/>
              <c:layout/>
              <c:tx>
                <c:rich>
                  <a:bodyPr/>
                  <a:lstStyle/>
                  <a:p>
                    <a:r>
                      <a:rPr lang="en-US" sz="1400" dirty="0" smtClean="0">
                        <a:latin typeface="Arial" pitchFamily="34" charset="0"/>
                        <a:cs typeface="Arial" pitchFamily="34" charset="0"/>
                      </a:rPr>
                      <a:t>5</a:t>
                    </a:r>
                    <a:r>
                      <a:rPr lang="en-US" dirty="0" smtClean="0"/>
                      <a:t>7.9</a:t>
                    </a:r>
                    <a:endParaRPr lang="en-US" dirty="0"/>
                  </a:p>
                </c:rich>
              </c:tx>
              <c:showVal val="1"/>
            </c:dLbl>
            <c:dLbl>
              <c:idx val="2"/>
              <c:layout/>
              <c:tx>
                <c:rich>
                  <a:bodyPr/>
                  <a:lstStyle/>
                  <a:p>
                    <a:r>
                      <a:rPr lang="en-US" sz="1400" smtClean="0">
                        <a:latin typeface="Arial" pitchFamily="34" charset="0"/>
                        <a:cs typeface="Arial" pitchFamily="34" charset="0"/>
                      </a:rPr>
                      <a:t>5</a:t>
                    </a:r>
                    <a:r>
                      <a:rPr lang="en-US" smtClean="0"/>
                      <a:t>5.4</a:t>
                    </a:r>
                    <a:endParaRPr lang="en-US"/>
                  </a:p>
                </c:rich>
              </c:tx>
              <c:showVal val="1"/>
            </c:dLbl>
            <c:dLbl>
              <c:idx val="3"/>
              <c:layout/>
              <c:tx>
                <c:rich>
                  <a:bodyPr/>
                  <a:lstStyle/>
                  <a:p>
                    <a:r>
                      <a:rPr lang="en-US" sz="1400" smtClean="0">
                        <a:latin typeface="Arial" pitchFamily="34" charset="0"/>
                        <a:cs typeface="Arial" pitchFamily="34" charset="0"/>
                      </a:rPr>
                      <a:t>5</a:t>
                    </a:r>
                    <a:r>
                      <a:rPr lang="en-US" smtClean="0"/>
                      <a:t>0.5</a:t>
                    </a:r>
                    <a:endParaRPr lang="en-US"/>
                  </a:p>
                </c:rich>
              </c:tx>
              <c:showVal val="1"/>
            </c:dLbl>
            <c:dLbl>
              <c:idx val="4"/>
              <c:layout/>
              <c:tx>
                <c:rich>
                  <a:bodyPr/>
                  <a:lstStyle/>
                  <a:p>
                    <a:r>
                      <a:rPr lang="en-US" sz="1400" dirty="0" smtClean="0">
                        <a:latin typeface="Arial" pitchFamily="34" charset="0"/>
                        <a:cs typeface="Arial" pitchFamily="34" charset="0"/>
                      </a:rPr>
                      <a:t>4</a:t>
                    </a:r>
                    <a:r>
                      <a:rPr lang="en-US" dirty="0" smtClean="0"/>
                      <a:t>3.1</a:t>
                    </a:r>
                    <a:endParaRPr lang="en-US" dirty="0"/>
                  </a:p>
                </c:rich>
              </c:tx>
              <c:showVal val="1"/>
            </c:dLbl>
            <c:txPr>
              <a:bodyPr/>
              <a:lstStyle/>
              <a:p>
                <a:pPr>
                  <a:defRPr sz="1400">
                    <a:latin typeface="Arial" pitchFamily="34" charset="0"/>
                    <a:cs typeface="Arial" pitchFamily="34" charset="0"/>
                  </a:defRPr>
                </a:pPr>
                <a:endParaRPr lang="en-US"/>
              </a:p>
            </c:txPr>
            <c:showVal val="1"/>
          </c:dLbls>
          <c:cat>
            <c:numRef>
              <c:f>Sheet6!$C$9:$G$9</c:f>
              <c:numCache>
                <c:formatCode>General</c:formatCode>
                <c:ptCount val="5"/>
                <c:pt idx="0">
                  <c:v>2013</c:v>
                </c:pt>
                <c:pt idx="1">
                  <c:v>2014</c:v>
                </c:pt>
                <c:pt idx="2">
                  <c:v>2015</c:v>
                </c:pt>
                <c:pt idx="3">
                  <c:v>2016</c:v>
                </c:pt>
                <c:pt idx="4">
                  <c:v>2017</c:v>
                </c:pt>
              </c:numCache>
            </c:numRef>
          </c:cat>
          <c:val>
            <c:numRef>
              <c:f>Sheet6!$C$11:$G$11</c:f>
              <c:numCache>
                <c:formatCode>General</c:formatCode>
                <c:ptCount val="5"/>
                <c:pt idx="0">
                  <c:v>63.466308584643485</c:v>
                </c:pt>
                <c:pt idx="1">
                  <c:v>57.942623232774956</c:v>
                </c:pt>
                <c:pt idx="2">
                  <c:v>55.388026199587877</c:v>
                </c:pt>
                <c:pt idx="3">
                  <c:v>50.466747188749359</c:v>
                </c:pt>
                <c:pt idx="4">
                  <c:v>43.124448894800551</c:v>
                </c:pt>
              </c:numCache>
            </c:numRef>
          </c:val>
        </c:ser>
        <c:dLbls>
          <c:showVal val="1"/>
        </c:dLbls>
        <c:gapWidth val="95"/>
        <c:overlap val="100"/>
        <c:axId val="135811072"/>
        <c:axId val="135812608"/>
      </c:barChart>
      <c:catAx>
        <c:axId val="135811072"/>
        <c:scaling>
          <c:orientation val="minMax"/>
        </c:scaling>
        <c:axPos val="b"/>
        <c:numFmt formatCode="General" sourceLinked="1"/>
        <c:majorTickMark val="none"/>
        <c:tickLblPos val="nextTo"/>
        <c:txPr>
          <a:bodyPr/>
          <a:lstStyle/>
          <a:p>
            <a:pPr>
              <a:defRPr sz="1400">
                <a:latin typeface="Arial" pitchFamily="34" charset="0"/>
                <a:cs typeface="Arial" pitchFamily="34" charset="0"/>
              </a:defRPr>
            </a:pPr>
            <a:endParaRPr lang="en-US"/>
          </a:p>
        </c:txPr>
        <c:crossAx val="135812608"/>
        <c:crosses val="autoZero"/>
        <c:auto val="1"/>
        <c:lblAlgn val="ctr"/>
        <c:lblOffset val="100"/>
      </c:catAx>
      <c:valAx>
        <c:axId val="135812608"/>
        <c:scaling>
          <c:orientation val="minMax"/>
        </c:scaling>
        <c:delete val="1"/>
        <c:axPos val="l"/>
        <c:numFmt formatCode="General" sourceLinked="1"/>
        <c:majorTickMark val="none"/>
        <c:tickLblPos val="none"/>
        <c:crossAx val="135811072"/>
        <c:crosses val="autoZero"/>
        <c:crossBetween val="between"/>
      </c:valAx>
    </c:plotArea>
    <c:legend>
      <c:legendPos val="t"/>
      <c:layout>
        <c:manualLayout>
          <c:xMode val="edge"/>
          <c:yMode val="edge"/>
          <c:x val="3.3739837398374002E-2"/>
          <c:y val="0.82040615115418269"/>
          <c:w val="0.9"/>
          <c:h val="9.181035062924825E-2"/>
        </c:manualLayout>
      </c:layout>
      <c:txPr>
        <a:bodyPr/>
        <a:lstStyle/>
        <a:p>
          <a:pPr>
            <a:defRPr sz="1400">
              <a:latin typeface="Arial" pitchFamily="34" charset="0"/>
              <a:cs typeface="Arial" pitchFamily="34" charset="0"/>
            </a:defRPr>
          </a:pPr>
          <a:endParaRPr lang="en-US"/>
        </a:p>
      </c:txPr>
    </c:legend>
    <c:plotVisOnly val="1"/>
  </c:chart>
  <c:externalData r:id="rId1"/>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en-US"/>
  <c:style val="11"/>
  <c:chart>
    <c:title>
      <c:tx>
        <c:rich>
          <a:bodyPr/>
          <a:lstStyle/>
          <a:p>
            <a:pPr algn="ctr">
              <a:defRPr sz="1600">
                <a:latin typeface="Arial" pitchFamily="34" charset="0"/>
                <a:cs typeface="Arial" pitchFamily="34" charset="0"/>
              </a:defRPr>
            </a:pPr>
            <a:r>
              <a:rPr lang="mn-MN" sz="1200" b="1" i="0" baseline="0">
                <a:latin typeface="Arial" pitchFamily="34" charset="0"/>
                <a:cs typeface="Arial" pitchFamily="34" charset="0"/>
              </a:rPr>
              <a:t>Арц суурийн боомтоор орсон, гарсан </a:t>
            </a:r>
            <a:endParaRPr lang="en-US" sz="1200">
              <a:latin typeface="Arial" pitchFamily="34" charset="0"/>
              <a:cs typeface="Arial" pitchFamily="34" charset="0"/>
            </a:endParaRPr>
          </a:p>
          <a:p>
            <a:pPr algn="ctr">
              <a:defRPr sz="1600">
                <a:latin typeface="Arial" pitchFamily="34" charset="0"/>
                <a:cs typeface="Arial" pitchFamily="34" charset="0"/>
              </a:defRPr>
            </a:pPr>
            <a:r>
              <a:rPr lang="mn-MN" sz="1200" b="1" i="0" baseline="0">
                <a:latin typeface="Arial" pitchFamily="34" charset="0"/>
                <a:cs typeface="Arial" pitchFamily="34" charset="0"/>
              </a:rPr>
              <a:t>зорчигчид </a:t>
            </a:r>
            <a:r>
              <a:rPr lang="mn-MN" sz="1200" b="0" i="0" baseline="0">
                <a:latin typeface="Arial" pitchFamily="34" charset="0"/>
                <a:cs typeface="Arial" pitchFamily="34" charset="0"/>
              </a:rPr>
              <a:t>/тоогоор/</a:t>
            </a:r>
            <a:endParaRPr lang="en-US" sz="1200" b="0" i="0" baseline="0">
              <a:latin typeface="Arial" pitchFamily="34" charset="0"/>
              <a:cs typeface="Arial" pitchFamily="34" charset="0"/>
            </a:endParaRPr>
          </a:p>
        </c:rich>
      </c:tx>
      <c:layout>
        <c:manualLayout>
          <c:xMode val="edge"/>
          <c:yMode val="edge"/>
          <c:x val="0.23781645647243102"/>
          <c:y val="4.2477978539928032E-2"/>
        </c:manualLayout>
      </c:layout>
      <c:overlay val="1"/>
    </c:title>
    <c:view3D>
      <c:rAngAx val="1"/>
    </c:view3D>
    <c:plotArea>
      <c:layout>
        <c:manualLayout>
          <c:layoutTarget val="inner"/>
          <c:xMode val="edge"/>
          <c:yMode val="edge"/>
          <c:x val="3.4596925384326981E-2"/>
          <c:y val="0.33284373107207788"/>
          <c:w val="0.941485751781027"/>
          <c:h val="0.46832189245575095"/>
        </c:manualLayout>
      </c:layout>
      <c:bar3DChart>
        <c:barDir val="col"/>
        <c:grouping val="clustered"/>
        <c:ser>
          <c:idx val="0"/>
          <c:order val="0"/>
          <c:tx>
            <c:strRef>
              <c:f>'Artssuuri XXM 12-r sar'!$A$20</c:f>
              <c:strCache>
                <c:ptCount val="1"/>
                <c:pt idx="0">
                  <c:v>Орсон зорчигч</c:v>
                </c:pt>
              </c:strCache>
            </c:strRef>
          </c:tx>
          <c:dLbls>
            <c:dLbl>
              <c:idx val="0"/>
              <c:layout>
                <c:manualLayout>
                  <c:x val="2.7736064851913412E-3"/>
                  <c:y val="-1.1188406468116701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3966-42A0-86A6-7247228C4B54}"/>
                </c:ext>
              </c:extLst>
            </c:dLbl>
            <c:dLbl>
              <c:idx val="1"/>
              <c:layout>
                <c:manualLayout>
                  <c:x val="7.6957599311301599E-3"/>
                  <c:y val="-6.5977567627007174E-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3966-42A0-86A6-7247228C4B54}"/>
                </c:ext>
              </c:extLst>
            </c:dLbl>
            <c:dLbl>
              <c:idx val="2"/>
              <c:layout>
                <c:manualLayout>
                  <c:x val="8.5235929024647054E-3"/>
                  <c:y val="-1.5803135242484934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3966-42A0-86A6-7247228C4B54}"/>
                </c:ext>
              </c:extLst>
            </c:dLbl>
            <c:dLbl>
              <c:idx val="4"/>
              <c:layout>
                <c:manualLayout>
                  <c:x val="6.4451333914242043E-3"/>
                  <c:y val="-1.3519903232900813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3966-42A0-86A6-7247228C4B54}"/>
                </c:ext>
              </c:extLst>
            </c:dLbl>
            <c:spPr>
              <a:noFill/>
              <a:ln>
                <a:noFill/>
              </a:ln>
              <a:effectLst/>
            </c:spPr>
            <c:txPr>
              <a:bodyPr rot="-5400000" vert="horz"/>
              <a:lstStyle/>
              <a:p>
                <a:pPr>
                  <a:defRPr sz="1050">
                    <a:latin typeface="Arial" pitchFamily="34" charset="0"/>
                    <a:cs typeface="Arial" pitchFamily="34" charset="0"/>
                  </a:defRPr>
                </a:pPr>
                <a:endParaRPr lang="en-US"/>
              </a:p>
            </c:txPr>
            <c:showVal val="1"/>
            <c:extLst xmlns:c16r2="http://schemas.microsoft.com/office/drawing/2015/06/chart">
              <c:ext xmlns:c15="http://schemas.microsoft.com/office/drawing/2012/chart" uri="{CE6537A1-D6FC-4f65-9D91-7224C49458BB}">
                <c15:showLeaderLines val="0"/>
              </c:ext>
            </c:extLst>
          </c:dLbls>
          <c:cat>
            <c:numRef>
              <c:f>'Artssuuri XXM 12-r sar'!$B$19:$F$19</c:f>
              <c:numCache>
                <c:formatCode>General</c:formatCode>
                <c:ptCount val="5"/>
                <c:pt idx="0">
                  <c:v>2013</c:v>
                </c:pt>
                <c:pt idx="1">
                  <c:v>2014</c:v>
                </c:pt>
                <c:pt idx="2">
                  <c:v>2015</c:v>
                </c:pt>
                <c:pt idx="3">
                  <c:v>2016</c:v>
                </c:pt>
                <c:pt idx="4">
                  <c:v>2017</c:v>
                </c:pt>
              </c:numCache>
            </c:numRef>
          </c:cat>
          <c:val>
            <c:numRef>
              <c:f>'Artssuuri XXM 12-r sar'!$B$20:$F$20</c:f>
              <c:numCache>
                <c:formatCode>General</c:formatCode>
                <c:ptCount val="5"/>
                <c:pt idx="0">
                  <c:v>12800</c:v>
                </c:pt>
                <c:pt idx="1">
                  <c:v>12650</c:v>
                </c:pt>
                <c:pt idx="2">
                  <c:v>7935</c:v>
                </c:pt>
                <c:pt idx="3">
                  <c:v>2398</c:v>
                </c:pt>
                <c:pt idx="4">
                  <c:v>8016</c:v>
                </c:pt>
              </c:numCache>
            </c:numRef>
          </c:val>
          <c:extLst xmlns:c16r2="http://schemas.microsoft.com/office/drawing/2015/06/chart">
            <c:ext xmlns:c16="http://schemas.microsoft.com/office/drawing/2014/chart" uri="{C3380CC4-5D6E-409C-BE32-E72D297353CC}">
              <c16:uniqueId val="{00000004-3966-42A0-86A6-7247228C4B54}"/>
            </c:ext>
          </c:extLst>
        </c:ser>
        <c:ser>
          <c:idx val="1"/>
          <c:order val="1"/>
          <c:tx>
            <c:strRef>
              <c:f>'Artssuuri XXM 12-r sar'!$A$21</c:f>
              <c:strCache>
                <c:ptCount val="1"/>
                <c:pt idx="0">
                  <c:v>Гарсан зорчигч</c:v>
                </c:pt>
              </c:strCache>
            </c:strRef>
          </c:tx>
          <c:dLbls>
            <c:dLbl>
              <c:idx val="0"/>
              <c:layout>
                <c:manualLayout>
                  <c:x val="6.3752688221155509E-3"/>
                  <c:y val="-5.9478198465153075E-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3966-42A0-86A6-7247228C4B54}"/>
                </c:ext>
              </c:extLst>
            </c:dLbl>
            <c:dLbl>
              <c:idx val="1"/>
              <c:layout>
                <c:manualLayout>
                  <c:x val="1.0654431401366541E-2"/>
                  <c:y val="-9.2565369879505227E-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3966-42A0-86A6-7247228C4B54}"/>
                </c:ext>
              </c:extLst>
            </c:dLbl>
            <c:dLbl>
              <c:idx val="2"/>
              <c:layout>
                <c:manualLayout>
                  <c:x val="1.4916287579313117E-2"/>
                  <c:y val="-2.5285016387976048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3966-42A0-86A6-7247228C4B54}"/>
                </c:ext>
              </c:extLst>
            </c:dLbl>
            <c:dLbl>
              <c:idx val="4"/>
              <c:layout>
                <c:manualLayout>
                  <c:x val="1.0654431401366541E-2"/>
                  <c:y val="-2.5647911289109541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3966-42A0-86A6-7247228C4B54}"/>
                </c:ext>
              </c:extLst>
            </c:dLbl>
            <c:spPr>
              <a:noFill/>
              <a:ln>
                <a:noFill/>
              </a:ln>
              <a:effectLst/>
            </c:spPr>
            <c:txPr>
              <a:bodyPr rot="-5400000" vert="horz"/>
              <a:lstStyle/>
              <a:p>
                <a:pPr>
                  <a:defRPr sz="1050">
                    <a:latin typeface="Arial" pitchFamily="34" charset="0"/>
                    <a:cs typeface="Arial" pitchFamily="34" charset="0"/>
                  </a:defRPr>
                </a:pPr>
                <a:endParaRPr lang="en-US"/>
              </a:p>
            </c:txPr>
            <c:showVal val="1"/>
            <c:extLst xmlns:c16r2="http://schemas.microsoft.com/office/drawing/2015/06/chart">
              <c:ext xmlns:c15="http://schemas.microsoft.com/office/drawing/2012/chart" uri="{CE6537A1-D6FC-4f65-9D91-7224C49458BB}">
                <c15:showLeaderLines val="0"/>
              </c:ext>
            </c:extLst>
          </c:dLbls>
          <c:cat>
            <c:numRef>
              <c:f>'Artssuuri XXM 12-r sar'!$B$19:$F$19</c:f>
              <c:numCache>
                <c:formatCode>General</c:formatCode>
                <c:ptCount val="5"/>
                <c:pt idx="0">
                  <c:v>2013</c:v>
                </c:pt>
                <c:pt idx="1">
                  <c:v>2014</c:v>
                </c:pt>
                <c:pt idx="2">
                  <c:v>2015</c:v>
                </c:pt>
                <c:pt idx="3">
                  <c:v>2016</c:v>
                </c:pt>
                <c:pt idx="4">
                  <c:v>2017</c:v>
                </c:pt>
              </c:numCache>
            </c:numRef>
          </c:cat>
          <c:val>
            <c:numRef>
              <c:f>'Artssuuri XXM 12-r sar'!$B$21:$F$21</c:f>
              <c:numCache>
                <c:formatCode>General</c:formatCode>
                <c:ptCount val="5"/>
                <c:pt idx="0">
                  <c:v>12804</c:v>
                </c:pt>
                <c:pt idx="1">
                  <c:v>11850</c:v>
                </c:pt>
                <c:pt idx="2">
                  <c:v>7781</c:v>
                </c:pt>
                <c:pt idx="3">
                  <c:v>2319</c:v>
                </c:pt>
                <c:pt idx="4">
                  <c:v>7650</c:v>
                </c:pt>
              </c:numCache>
            </c:numRef>
          </c:val>
          <c:extLst xmlns:c16r2="http://schemas.microsoft.com/office/drawing/2015/06/chart">
            <c:ext xmlns:c16="http://schemas.microsoft.com/office/drawing/2014/chart" uri="{C3380CC4-5D6E-409C-BE32-E72D297353CC}">
              <c16:uniqueId val="{00000009-3966-42A0-86A6-7247228C4B54}"/>
            </c:ext>
          </c:extLst>
        </c:ser>
        <c:dLbls>
          <c:showVal val="1"/>
        </c:dLbls>
        <c:gapWidth val="75"/>
        <c:shape val="cylinder"/>
        <c:axId val="137048832"/>
        <c:axId val="137050368"/>
        <c:axId val="0"/>
      </c:bar3DChart>
      <c:catAx>
        <c:axId val="137048832"/>
        <c:scaling>
          <c:orientation val="minMax"/>
        </c:scaling>
        <c:axPos val="b"/>
        <c:numFmt formatCode="General" sourceLinked="1"/>
        <c:majorTickMark val="none"/>
        <c:tickLblPos val="nextTo"/>
        <c:txPr>
          <a:bodyPr/>
          <a:lstStyle/>
          <a:p>
            <a:pPr>
              <a:defRPr>
                <a:latin typeface="Arial" pitchFamily="34" charset="0"/>
                <a:cs typeface="Arial" pitchFamily="34" charset="0"/>
              </a:defRPr>
            </a:pPr>
            <a:endParaRPr lang="en-US"/>
          </a:p>
        </c:txPr>
        <c:crossAx val="137050368"/>
        <c:crosses val="autoZero"/>
        <c:auto val="1"/>
        <c:lblAlgn val="ctr"/>
        <c:lblOffset val="100"/>
      </c:catAx>
      <c:valAx>
        <c:axId val="137050368"/>
        <c:scaling>
          <c:orientation val="minMax"/>
        </c:scaling>
        <c:delete val="1"/>
        <c:axPos val="l"/>
        <c:numFmt formatCode="General" sourceLinked="1"/>
        <c:majorTickMark val="none"/>
        <c:tickLblPos val="none"/>
        <c:crossAx val="137048832"/>
        <c:crosses val="autoZero"/>
        <c:crossBetween val="between"/>
      </c:valAx>
    </c:plotArea>
    <c:legend>
      <c:legendPos val="b"/>
      <c:layout/>
      <c:txPr>
        <a:bodyPr/>
        <a:lstStyle/>
        <a:p>
          <a:pPr>
            <a:defRPr sz="1100">
              <a:latin typeface="Arial" pitchFamily="34" charset="0"/>
              <a:cs typeface="Arial" pitchFamily="34" charset="0"/>
            </a:defRPr>
          </a:pPr>
          <a:endParaRPr lang="en-US"/>
        </a:p>
      </c:txPr>
    </c:legend>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300"/>
            </a:pPr>
            <a:r>
              <a:rPr lang="mn-MN" sz="1200"/>
              <a:t>ХҮН АМЫН ТОО </a:t>
            </a:r>
            <a:r>
              <a:rPr lang="mn-MN" sz="900" b="0"/>
              <a:t>/мян.хүн/</a:t>
            </a:r>
            <a:endParaRPr lang="en-US" sz="900" b="0"/>
          </a:p>
        </c:rich>
      </c:tx>
      <c:layout/>
    </c:title>
    <c:plotArea>
      <c:layout/>
      <c:lineChart>
        <c:grouping val="standard"/>
        <c:ser>
          <c:idx val="0"/>
          <c:order val="0"/>
          <c:dLbls>
            <c:dLbl>
              <c:idx val="0"/>
              <c:layout>
                <c:manualLayout>
                  <c:x val="-2.1830394626364751E-2"/>
                  <c:y val="-4.1666666666666692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7D2C-420A-A03F-DB3B06F882D1}"/>
                </c:ext>
              </c:extLst>
            </c:dLbl>
            <c:dLbl>
              <c:idx val="1"/>
              <c:layout>
                <c:manualLayout>
                  <c:x val="-3.3585222502099082E-2"/>
                  <c:y val="5.5555555555555455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7D2C-420A-A03F-DB3B06F882D1}"/>
                </c:ext>
              </c:extLst>
            </c:dLbl>
            <c:dLbl>
              <c:idx val="2"/>
              <c:layout>
                <c:manualLayout>
                  <c:x val="-2.1830394626364782E-2"/>
                  <c:y val="-4.6296296296296523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7D2C-420A-A03F-DB3B06F882D1}"/>
                </c:ext>
              </c:extLst>
            </c:dLbl>
            <c:dLbl>
              <c:idx val="3"/>
              <c:layout>
                <c:manualLayout>
                  <c:x val="-3.0226700251889171E-2"/>
                  <c:y val="6.0185185185185147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7D2C-420A-A03F-DB3B06F882D1}"/>
                </c:ext>
              </c:extLst>
            </c:dLbl>
            <c:dLbl>
              <c:idx val="4"/>
              <c:layout>
                <c:manualLayout>
                  <c:x val="-2.6868178001679528E-2"/>
                  <c:y val="5.0925925925925902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7D2C-420A-A03F-DB3B06F882D1}"/>
                </c:ext>
              </c:extLst>
            </c:dLbl>
            <c:dLbl>
              <c:idx val="5"/>
              <c:layout>
                <c:manualLayout>
                  <c:x val="-3.0226700251889171E-2"/>
                  <c:y val="4.1666666666666567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7D2C-420A-A03F-DB3B06F882D1}"/>
                </c:ext>
              </c:extLst>
            </c:dLbl>
            <c:dLbl>
              <c:idx val="6"/>
              <c:layout>
                <c:manualLayout>
                  <c:x val="-3.0226700251889171E-2"/>
                  <c:y val="4.6296296296296523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7D2C-420A-A03F-DB3B06F882D1}"/>
                </c:ext>
              </c:extLst>
            </c:dLbl>
            <c:dLbl>
              <c:idx val="7"/>
              <c:layout>
                <c:manualLayout>
                  <c:x val="-2.5188916876574558E-2"/>
                  <c:y val="5.0925925925925923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7D2C-420A-A03F-DB3B06F882D1}"/>
                </c:ext>
              </c:extLst>
            </c:dLbl>
            <c:dLbl>
              <c:idx val="8"/>
              <c:layout>
                <c:manualLayout>
                  <c:x val="-2.0151133501259452E-2"/>
                  <c:y val="5.5555555555555455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8-7D2C-420A-A03F-DB3B06F882D1}"/>
                </c:ext>
              </c:extLst>
            </c:dLbl>
            <c:dLbl>
              <c:idx val="9"/>
              <c:layout>
                <c:manualLayout>
                  <c:x val="-2.6868178001679528E-2"/>
                  <c:y val="6.0185185185185147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7D2C-420A-A03F-DB3B06F882D1}"/>
                </c:ext>
              </c:extLst>
            </c:dLbl>
            <c:dLbl>
              <c:idx val="10"/>
              <c:layout>
                <c:manualLayout>
                  <c:x val="-3.0226700251889293E-2"/>
                  <c:y val="6.4814814814815477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A-7D2C-420A-A03F-DB3B06F882D1}"/>
                </c:ext>
              </c:extLst>
            </c:dLbl>
            <c:spPr>
              <a:noFill/>
              <a:ln>
                <a:noFill/>
              </a:ln>
              <a:effectLst/>
            </c:spPr>
            <c:showVal val="1"/>
            <c:extLst xmlns:c16r2="http://schemas.microsoft.com/office/drawing/2015/06/chart">
              <c:ext xmlns:c15="http://schemas.microsoft.com/office/drawing/2012/chart" uri="{CE6537A1-D6FC-4f65-9D91-7224C49458BB}">
                <c15:showLeaderLines val="0"/>
              </c:ext>
            </c:extLst>
          </c:dLbls>
          <c:cat>
            <c:numRef>
              <c:f>Sheet1!$B$45:$L$45</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Sheet1!$B$46:$L$46</c:f>
              <c:numCache>
                <c:formatCode>General</c:formatCode>
                <c:ptCount val="11"/>
                <c:pt idx="0">
                  <c:v>79.5</c:v>
                </c:pt>
                <c:pt idx="1">
                  <c:v>76.599999999999994</c:v>
                </c:pt>
                <c:pt idx="2">
                  <c:v>74.900000000000006</c:v>
                </c:pt>
                <c:pt idx="3">
                  <c:v>71.8</c:v>
                </c:pt>
                <c:pt idx="4">
                  <c:v>70.8</c:v>
                </c:pt>
                <c:pt idx="5">
                  <c:v>69.7</c:v>
                </c:pt>
                <c:pt idx="6">
                  <c:v>69.8</c:v>
                </c:pt>
                <c:pt idx="7">
                  <c:v>69.599999999999994</c:v>
                </c:pt>
                <c:pt idx="8">
                  <c:v>70.099999999999994</c:v>
                </c:pt>
                <c:pt idx="9">
                  <c:v>70.900000000000006</c:v>
                </c:pt>
                <c:pt idx="10">
                  <c:v>72.099999999999994</c:v>
                </c:pt>
              </c:numCache>
            </c:numRef>
          </c:val>
          <c:extLst xmlns:c16r2="http://schemas.microsoft.com/office/drawing/2015/06/chart">
            <c:ext xmlns:c16="http://schemas.microsoft.com/office/drawing/2014/chart" uri="{C3380CC4-5D6E-409C-BE32-E72D297353CC}">
              <c16:uniqueId val="{0000000B-7D2C-420A-A03F-DB3B06F882D1}"/>
            </c:ext>
          </c:extLst>
        </c:ser>
        <c:marker val="1"/>
        <c:axId val="135359488"/>
        <c:axId val="135373568"/>
      </c:lineChart>
      <c:catAx>
        <c:axId val="135359488"/>
        <c:scaling>
          <c:orientation val="minMax"/>
        </c:scaling>
        <c:axPos val="b"/>
        <c:numFmt formatCode="General" sourceLinked="1"/>
        <c:majorTickMark val="none"/>
        <c:tickLblPos val="nextTo"/>
        <c:crossAx val="135373568"/>
        <c:crosses val="autoZero"/>
        <c:auto val="1"/>
        <c:lblAlgn val="ctr"/>
        <c:lblOffset val="100"/>
      </c:catAx>
      <c:valAx>
        <c:axId val="135373568"/>
        <c:scaling>
          <c:orientation val="minMax"/>
        </c:scaling>
        <c:delete val="1"/>
        <c:axPos val="l"/>
        <c:numFmt formatCode="General" sourceLinked="1"/>
        <c:majorTickMark val="none"/>
        <c:tickLblPos val="none"/>
        <c:crossAx val="135359488"/>
        <c:crosses val="autoZero"/>
        <c:crossBetween val="between"/>
      </c:valAx>
    </c:plotArea>
    <c:plotVisOnly val="1"/>
    <c:dispBlanksAs val="gap"/>
  </c:chart>
  <c:txPr>
    <a:bodyPr/>
    <a:lstStyle/>
    <a:p>
      <a:pPr>
        <a:defRPr>
          <a:latin typeface="Arial" pitchFamily="34" charset="0"/>
          <a:cs typeface="Arial" pitchFamily="34" charset="0"/>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7428120535565966"/>
          <c:y val="0.10242002034356062"/>
          <c:w val="0.71050931924648664"/>
          <c:h val="0.89629100931134909"/>
        </c:manualLayout>
      </c:layout>
      <c:pieChart>
        <c:varyColors val="1"/>
        <c:ser>
          <c:idx val="0"/>
          <c:order val="0"/>
          <c:explosion val="25"/>
          <c:dLbls>
            <c:dLbl>
              <c:idx val="0"/>
              <c:layout>
                <c:manualLayout>
                  <c:x val="-5.6521063822718404E-2"/>
                  <c:y val="-1.8876678375180827E-3"/>
                </c:manualLayout>
              </c:layout>
              <c:tx>
                <c:rich>
                  <a:bodyPr/>
                  <a:lstStyle/>
                  <a:p>
                    <a:r>
                      <a:rPr lang="mn-MN" sz="800">
                        <a:latin typeface="Arial" pitchFamily="34" charset="0"/>
                        <a:cs typeface="Arial" pitchFamily="34" charset="0"/>
                      </a:rPr>
                      <a:t>Б</a:t>
                    </a:r>
                    <a:r>
                      <a:rPr lang="mn-MN"/>
                      <a:t>оловсролгүй
1.6%</a:t>
                    </a:r>
                  </a:p>
                </c:rich>
              </c:tx>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D30A-417E-8C19-6B254EAA40AF}"/>
                </c:ext>
              </c:extLst>
            </c:dLbl>
            <c:dLbl>
              <c:idx val="1"/>
              <c:layout>
                <c:manualLayout>
                  <c:x val="5.3770424836601993E-2"/>
                  <c:y val="-1.8291635586834881E-3"/>
                </c:manualLayout>
              </c:layout>
              <c:tx>
                <c:rich>
                  <a:bodyPr/>
                  <a:lstStyle/>
                  <a:p>
                    <a:r>
                      <a:rPr lang="mn-MN" sz="800">
                        <a:latin typeface="Arial" pitchFamily="34" charset="0"/>
                        <a:cs typeface="Arial" pitchFamily="34" charset="0"/>
                      </a:rPr>
                      <a:t>Б</a:t>
                    </a:r>
                    <a:r>
                      <a:rPr lang="mn-MN"/>
                      <a:t>ага
3.4%</a:t>
                    </a:r>
                  </a:p>
                </c:rich>
              </c:tx>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D30A-417E-8C19-6B254EAA40AF}"/>
                </c:ext>
              </c:extLst>
            </c:dLbl>
            <c:dLbl>
              <c:idx val="2"/>
              <c:layout>
                <c:manualLayout>
                  <c:x val="3.109480381408021E-2"/>
                  <c:y val="5.1421974649760907E-2"/>
                </c:manualLayout>
              </c:layout>
              <c:tx>
                <c:rich>
                  <a:bodyPr/>
                  <a:lstStyle/>
                  <a:p>
                    <a:r>
                      <a:rPr lang="mn-MN" sz="800">
                        <a:latin typeface="Arial" pitchFamily="34" charset="0"/>
                        <a:cs typeface="Arial" pitchFamily="34" charset="0"/>
                      </a:rPr>
                      <a:t>С</a:t>
                    </a:r>
                    <a:r>
                      <a:rPr lang="mn-MN"/>
                      <a:t>уурь
8.6%</a:t>
                    </a:r>
                  </a:p>
                </c:rich>
              </c:tx>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D30A-417E-8C19-6B254EAA40AF}"/>
                </c:ext>
              </c:extLst>
            </c:dLbl>
            <c:dLbl>
              <c:idx val="3"/>
              <c:layout>
                <c:manualLayout>
                  <c:x val="8.7638944121884568E-2"/>
                  <c:y val="-6.2884736661921833E-2"/>
                </c:manualLayout>
              </c:layout>
              <c:tx>
                <c:rich>
                  <a:bodyPr/>
                  <a:lstStyle/>
                  <a:p>
                    <a:r>
                      <a:rPr lang="mn-MN" sz="800">
                        <a:latin typeface="Arial" pitchFamily="34" charset="0"/>
                        <a:cs typeface="Arial" pitchFamily="34" charset="0"/>
                      </a:rPr>
                      <a:t>Б</a:t>
                    </a:r>
                    <a:r>
                      <a:rPr lang="mn-MN"/>
                      <a:t>үрэн дунд
56.3%</a:t>
                    </a:r>
                  </a:p>
                </c:rich>
              </c:tx>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D30A-417E-8C19-6B254EAA40AF}"/>
                </c:ext>
              </c:extLst>
            </c:dLbl>
            <c:dLbl>
              <c:idx val="4"/>
              <c:layout>
                <c:manualLayout>
                  <c:x val="2.8474625144176015E-4"/>
                  <c:y val="0.1784821659995188"/>
                </c:manualLayout>
              </c:layout>
              <c:tx>
                <c:rich>
                  <a:bodyPr/>
                  <a:lstStyle/>
                  <a:p>
                    <a:r>
                      <a:rPr lang="mn-MN" sz="800">
                        <a:latin typeface="Arial" pitchFamily="34" charset="0"/>
                        <a:cs typeface="Arial" pitchFamily="34" charset="0"/>
                      </a:rPr>
                      <a:t>Т</a:t>
                    </a:r>
                    <a:r>
                      <a:rPr lang="mn-MN"/>
                      <a:t>ехникийн болон мэргэжлийн
4.7%</a:t>
                    </a:r>
                  </a:p>
                </c:rich>
              </c:tx>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D30A-417E-8C19-6B254EAA40AF}"/>
                </c:ext>
              </c:extLst>
            </c:dLbl>
            <c:dLbl>
              <c:idx val="5"/>
              <c:layout>
                <c:manualLayout>
                  <c:x val="-5.0586793540946293E-2"/>
                  <c:y val="1.536063677197036E-2"/>
                </c:manualLayout>
              </c:layout>
              <c:tx>
                <c:rich>
                  <a:bodyPr/>
                  <a:lstStyle/>
                  <a:p>
                    <a:r>
                      <a:rPr lang="mn-MN" sz="800">
                        <a:latin typeface="Arial" pitchFamily="34" charset="0"/>
                        <a:cs typeface="Arial" pitchFamily="34" charset="0"/>
                      </a:rPr>
                      <a:t>Т</a:t>
                    </a:r>
                    <a:r>
                      <a:rPr lang="mn-MN"/>
                      <a:t>усгай мэргэжлийн дунд
4.8%</a:t>
                    </a:r>
                  </a:p>
                </c:rich>
              </c:tx>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D30A-417E-8C19-6B254EAA40AF}"/>
                </c:ext>
              </c:extLst>
            </c:dLbl>
            <c:dLbl>
              <c:idx val="6"/>
              <c:layout>
                <c:manualLayout>
                  <c:x val="-0.12151167820069222"/>
                  <c:y val="0.10581439256383399"/>
                </c:manualLayout>
              </c:layout>
              <c:tx>
                <c:rich>
                  <a:bodyPr/>
                  <a:lstStyle/>
                  <a:p>
                    <a:r>
                      <a:rPr lang="ru-RU" sz="800">
                        <a:latin typeface="Arial" pitchFamily="34" charset="0"/>
                        <a:cs typeface="Arial" pitchFamily="34" charset="0"/>
                      </a:rPr>
                      <a:t>Д</a:t>
                    </a:r>
                    <a:r>
                      <a:rPr lang="ru-RU"/>
                      <a:t>ипломын болон бакалаврын дээд
20.5%</a:t>
                    </a:r>
                  </a:p>
                </c:rich>
              </c:tx>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D30A-417E-8C19-6B254EAA40AF}"/>
                </c:ext>
              </c:extLst>
            </c:dLbl>
            <c:dLbl>
              <c:idx val="7"/>
              <c:layout>
                <c:manualLayout>
                  <c:x val="-0.23887089272068837"/>
                  <c:y val="2.1956083223352078E-2"/>
                </c:manualLayout>
              </c:layout>
              <c:tx>
                <c:rich>
                  <a:bodyPr/>
                  <a:lstStyle/>
                  <a:p>
                    <a:r>
                      <a:rPr lang="mn-MN" sz="800">
                        <a:latin typeface="Arial" pitchFamily="34" charset="0"/>
                        <a:cs typeface="Arial" pitchFamily="34" charset="0"/>
                      </a:rPr>
                      <a:t>М</a:t>
                    </a:r>
                    <a:r>
                      <a:rPr lang="mn-MN"/>
                      <a:t>агистр,                       </a:t>
                    </a:r>
                    <a:r>
                      <a:rPr lang="mn-MN" baseline="0"/>
                      <a:t> доктор </a:t>
                    </a:r>
                    <a:r>
                      <a:rPr lang="mn-MN"/>
                      <a:t>0.1</a:t>
                    </a:r>
                  </a:p>
                </c:rich>
              </c:tx>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D30A-417E-8C19-6B254EAA40AF}"/>
                </c:ext>
              </c:extLst>
            </c:dLbl>
            <c:spPr>
              <a:noFill/>
              <a:ln>
                <a:noFill/>
              </a:ln>
              <a:effectLst/>
            </c:spPr>
            <c:txPr>
              <a:bodyPr/>
              <a:lstStyle/>
              <a:p>
                <a:pPr>
                  <a:defRPr sz="800">
                    <a:latin typeface="Arial" pitchFamily="34" charset="0"/>
                    <a:cs typeface="Arial" pitchFamily="34" charset="0"/>
                  </a:defRPr>
                </a:pPr>
                <a:endParaRPr lang="en-US"/>
              </a:p>
            </c:txPr>
            <c:showCatName val="1"/>
            <c:showPercent val="1"/>
            <c:showLeaderLines val="1"/>
            <c:extLst xmlns:c16r2="http://schemas.microsoft.com/office/drawing/2015/06/chart">
              <c:ext xmlns:c15="http://schemas.microsoft.com/office/drawing/2012/chart" uri="{CE6537A1-D6FC-4f65-9D91-7224C49458BB}"/>
            </c:extLst>
          </c:dLbls>
          <c:cat>
            <c:strRef>
              <c:f>Sheet11!$G$41:$G$48</c:f>
              <c:strCache>
                <c:ptCount val="8"/>
                <c:pt idx="0">
                  <c:v>Боловсролгүй</c:v>
                </c:pt>
                <c:pt idx="1">
                  <c:v>Бага</c:v>
                </c:pt>
                <c:pt idx="2">
                  <c:v>Суурь</c:v>
                </c:pt>
                <c:pt idx="3">
                  <c:v>Бүрэн дунд</c:v>
                </c:pt>
                <c:pt idx="4">
                  <c:v>Техникийн болон мэргэжлийн</c:v>
                </c:pt>
                <c:pt idx="5">
                  <c:v>Тусгай мэргэжлийн дунд</c:v>
                </c:pt>
                <c:pt idx="6">
                  <c:v>Дипломын болон бакалаврын дээд</c:v>
                </c:pt>
                <c:pt idx="7">
                  <c:v>Магистр, Доктор</c:v>
                </c:pt>
              </c:strCache>
            </c:strRef>
          </c:cat>
          <c:val>
            <c:numRef>
              <c:f>Sheet11!$J$41:$J$48</c:f>
              <c:numCache>
                <c:formatCode>0.0</c:formatCode>
                <c:ptCount val="8"/>
                <c:pt idx="0">
                  <c:v>1.5976331360946738</c:v>
                </c:pt>
                <c:pt idx="1">
                  <c:v>3.4319526627218937</c:v>
                </c:pt>
                <c:pt idx="2">
                  <c:v>8.6390532544378686</c:v>
                </c:pt>
                <c:pt idx="3">
                  <c:v>56.331360946745555</c:v>
                </c:pt>
                <c:pt idx="4">
                  <c:v>4.6745562130177118</c:v>
                </c:pt>
                <c:pt idx="5">
                  <c:v>4.7337278106508904</c:v>
                </c:pt>
                <c:pt idx="6">
                  <c:v>20.47337278106496</c:v>
                </c:pt>
                <c:pt idx="7">
                  <c:v>0.11834319526627222</c:v>
                </c:pt>
              </c:numCache>
            </c:numRef>
          </c:val>
          <c:extLst xmlns:c16r2="http://schemas.microsoft.com/office/drawing/2015/06/chart">
            <c:ext xmlns:c16="http://schemas.microsoft.com/office/drawing/2014/chart" uri="{C3380CC4-5D6E-409C-BE32-E72D297353CC}">
              <c16:uniqueId val="{00000008-D30A-417E-8C19-6B254EAA40AF}"/>
            </c:ext>
          </c:extLst>
        </c:ser>
        <c:dLbls>
          <c:showCatName val="1"/>
          <c:showPercent val="1"/>
        </c:dLbls>
        <c:firstSliceAng val="0"/>
      </c:pieChart>
    </c:plotArea>
    <c:plotVisOnly val="1"/>
    <c:dispBlanksAs val="zero"/>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style val="13"/>
  <c:chart>
    <c:plotArea>
      <c:layout/>
      <c:barChart>
        <c:barDir val="col"/>
        <c:grouping val="clustered"/>
        <c:ser>
          <c:idx val="0"/>
          <c:order val="0"/>
          <c:dLbls>
            <c:spPr>
              <a:noFill/>
              <a:ln>
                <a:noFill/>
              </a:ln>
              <a:effectLst/>
            </c:spPr>
            <c:showVal val="1"/>
            <c:extLst xmlns:c16r2="http://schemas.microsoft.com/office/drawing/2015/06/chart">
              <c:ext xmlns:c15="http://schemas.microsoft.com/office/drawing/2012/chart" uri="{CE6537A1-D6FC-4f65-9D91-7224C49458BB}">
                <c15:layout/>
                <c15:showLeaderLines val="0"/>
              </c:ext>
            </c:extLst>
          </c:dLbls>
          <c:cat>
            <c:strRef>
              <c:f>Sheet6!$I$55:$M$55</c:f>
              <c:strCache>
                <c:ptCount val="5"/>
                <c:pt idx="0">
                  <c:v>2013 I-XII</c:v>
                </c:pt>
                <c:pt idx="1">
                  <c:v>2014 I-XII</c:v>
                </c:pt>
                <c:pt idx="2">
                  <c:v>2015 I-XII</c:v>
                </c:pt>
                <c:pt idx="3">
                  <c:v>2016 I-XII</c:v>
                </c:pt>
                <c:pt idx="4">
                  <c:v>2017 I-XII</c:v>
                </c:pt>
              </c:strCache>
            </c:strRef>
          </c:cat>
          <c:val>
            <c:numRef>
              <c:f>Sheet6!$I$57:$M$57</c:f>
              <c:numCache>
                <c:formatCode>0.0</c:formatCode>
                <c:ptCount val="5"/>
                <c:pt idx="0" formatCode="General">
                  <c:v>22607.4</c:v>
                </c:pt>
                <c:pt idx="1">
                  <c:v>28411.5</c:v>
                </c:pt>
                <c:pt idx="2">
                  <c:v>34312.9</c:v>
                </c:pt>
                <c:pt idx="3" formatCode="General">
                  <c:v>35075.9</c:v>
                </c:pt>
                <c:pt idx="4">
                  <c:v>39055.699999999997</c:v>
                </c:pt>
              </c:numCache>
            </c:numRef>
          </c:val>
          <c:extLst xmlns:c16r2="http://schemas.microsoft.com/office/drawing/2015/06/chart">
            <c:ext xmlns:c16="http://schemas.microsoft.com/office/drawing/2014/chart" uri="{C3380CC4-5D6E-409C-BE32-E72D297353CC}">
              <c16:uniqueId val="{00000000-6258-4674-B52F-D7E26107ABB8}"/>
            </c:ext>
          </c:extLst>
        </c:ser>
        <c:axId val="135635712"/>
        <c:axId val="135637248"/>
      </c:barChart>
      <c:catAx>
        <c:axId val="135635712"/>
        <c:scaling>
          <c:orientation val="minMax"/>
        </c:scaling>
        <c:axPos val="b"/>
        <c:numFmt formatCode="General" sourceLinked="0"/>
        <c:tickLblPos val="nextTo"/>
        <c:crossAx val="135637248"/>
        <c:crosses val="autoZero"/>
        <c:auto val="1"/>
        <c:lblAlgn val="ctr"/>
        <c:lblOffset val="100"/>
      </c:catAx>
      <c:valAx>
        <c:axId val="135637248"/>
        <c:scaling>
          <c:orientation val="minMax"/>
        </c:scaling>
        <c:delete val="1"/>
        <c:axPos val="l"/>
        <c:numFmt formatCode="General" sourceLinked="1"/>
        <c:tickLblPos val="none"/>
        <c:crossAx val="135635712"/>
        <c:crosses val="autoZero"/>
        <c:crossBetween val="between"/>
      </c:valAx>
    </c:plotArea>
    <c:plotVisOnly val="1"/>
    <c:dispBlanksAs val="gap"/>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33472222222222553"/>
          <c:y val="0.24305555555555555"/>
          <c:w val="0.38055555555555581"/>
          <c:h val="0.63425925925925963"/>
        </c:manualLayout>
      </c:layout>
      <c:pieChart>
        <c:varyColors val="1"/>
        <c:ser>
          <c:idx val="0"/>
          <c:order val="0"/>
          <c:explosion val="25"/>
          <c:dLbls>
            <c:dLbl>
              <c:idx val="0"/>
              <c:layout>
                <c:manualLayout>
                  <c:x val="-8.4070428696414318E-3"/>
                  <c:y val="0.13629811898512828"/>
                </c:manualLayout>
              </c:layout>
              <c:tx>
                <c:rich>
                  <a:bodyPr/>
                  <a:lstStyle/>
                  <a:p>
                    <a:r>
                      <a:rPr lang="mn-MN"/>
                      <a:t>Тэтгэвэрийн даатгалын сангийн орлого
58.4%</a:t>
                    </a:r>
                  </a:p>
                </c:rich>
              </c:tx>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EB0E-4859-9534-0473C767C710}"/>
                </c:ext>
              </c:extLst>
            </c:dLbl>
            <c:dLbl>
              <c:idx val="1"/>
              <c:layout>
                <c:manualLayout>
                  <c:x val="-1.6851596675415643E-2"/>
                  <c:y val="2.8386555847185767E-2"/>
                </c:manualLayout>
              </c:layout>
              <c:tx>
                <c:rich>
                  <a:bodyPr/>
                  <a:lstStyle/>
                  <a:p>
                    <a:r>
                      <a:rPr lang="mn-MN"/>
                      <a:t>Тэтгэмжийн сангийн орлого
6.6%</a:t>
                    </a:r>
                  </a:p>
                </c:rich>
              </c:tx>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EB0E-4859-9534-0473C767C710}"/>
                </c:ext>
              </c:extLst>
            </c:dLbl>
            <c:dLbl>
              <c:idx val="2"/>
              <c:layout>
                <c:manualLayout>
                  <c:x val="-3.9543416447944006E-2"/>
                  <c:y val="4.2905730533683413E-2"/>
                </c:manualLayout>
              </c:layout>
              <c:tx>
                <c:rich>
                  <a:bodyPr/>
                  <a:lstStyle/>
                  <a:p>
                    <a:r>
                      <a:rPr lang="ru-RU"/>
                      <a:t>Эрүүл мэндийн сангийн орлого
28.2%</a:t>
                    </a:r>
                  </a:p>
                </c:rich>
              </c:tx>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EB0E-4859-9534-0473C767C710}"/>
                </c:ext>
              </c:extLst>
            </c:dLbl>
            <c:dLbl>
              <c:idx val="3"/>
              <c:layout>
                <c:manualLayout>
                  <c:x val="-4.2921259842519703E-2"/>
                  <c:y val="-3.6821959755030651E-3"/>
                </c:manualLayout>
              </c:layout>
              <c:tx>
                <c:rich>
                  <a:bodyPr/>
                  <a:lstStyle/>
                  <a:p>
                    <a:r>
                      <a:rPr lang="mn-MN"/>
                      <a:t>ҮОМШӨ орлогын дүн
5.3%</a:t>
                    </a:r>
                  </a:p>
                </c:rich>
              </c:tx>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EB0E-4859-9534-0473C767C710}"/>
                </c:ext>
              </c:extLst>
            </c:dLbl>
            <c:dLbl>
              <c:idx val="4"/>
              <c:layout>
                <c:manualLayout>
                  <c:x val="0.1482353455818054"/>
                  <c:y val="4.3001603966170893E-2"/>
                </c:manualLayout>
              </c:layout>
              <c:tx>
                <c:rich>
                  <a:bodyPr/>
                  <a:lstStyle/>
                  <a:p>
                    <a:r>
                      <a:rPr lang="ru-RU"/>
                      <a:t>Ажилгүйдлийн даатгалын сан орлого
1.5%</a:t>
                    </a:r>
                  </a:p>
                </c:rich>
              </c:tx>
              <c:showCatName val="1"/>
              <c:showPercent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EB0E-4859-9534-0473C767C710}"/>
                </c:ext>
              </c:extLst>
            </c:dLbl>
            <c:spPr>
              <a:noFill/>
              <a:ln>
                <a:noFill/>
              </a:ln>
              <a:effectLst/>
            </c:spPr>
            <c:txPr>
              <a:bodyPr/>
              <a:lstStyle/>
              <a:p>
                <a:pPr>
                  <a:defRPr sz="900"/>
                </a:pPr>
                <a:endParaRPr lang="en-US"/>
              </a:p>
            </c:txPr>
            <c:showCatName val="1"/>
            <c:showPercent val="1"/>
            <c:showLeaderLines val="1"/>
            <c:extLst xmlns:c16r2="http://schemas.microsoft.com/office/drawing/2015/06/chart">
              <c:ext xmlns:c15="http://schemas.microsoft.com/office/drawing/2012/chart" uri="{CE6537A1-D6FC-4f65-9D91-7224C49458BB}"/>
            </c:extLst>
          </c:dLbls>
          <c:cat>
            <c:strRef>
              <c:f>Sheet6!$B$9:$B$13</c:f>
              <c:strCache>
                <c:ptCount val="5"/>
                <c:pt idx="0">
                  <c:v>Тэтгэвэрийн даатгалын сангийн орлого</c:v>
                </c:pt>
                <c:pt idx="1">
                  <c:v>Тэтгэмжийн сангийн орлого</c:v>
                </c:pt>
                <c:pt idx="2">
                  <c:v>Эрүүл мэндийн сангийн орлого</c:v>
                </c:pt>
                <c:pt idx="3">
                  <c:v>ҮОМШӨ орлогын дүн</c:v>
                </c:pt>
                <c:pt idx="4">
                  <c:v>Ажилгүйдлийн даатгалын сан орлого</c:v>
                </c:pt>
              </c:strCache>
            </c:strRef>
          </c:cat>
          <c:val>
            <c:numRef>
              <c:f>Sheet6!$O$27:$O$31</c:f>
              <c:numCache>
                <c:formatCode>0.0</c:formatCode>
                <c:ptCount val="5"/>
                <c:pt idx="0">
                  <c:v>58.410575133293158</c:v>
                </c:pt>
                <c:pt idx="1">
                  <c:v>6.586743224910907</c:v>
                </c:pt>
                <c:pt idx="2">
                  <c:v>28.236110672934213</c:v>
                </c:pt>
                <c:pt idx="3">
                  <c:v>5.2913524939269081</c:v>
                </c:pt>
                <c:pt idx="4">
                  <c:v>1.4758494494747136</c:v>
                </c:pt>
              </c:numCache>
            </c:numRef>
          </c:val>
          <c:extLst xmlns:c16r2="http://schemas.microsoft.com/office/drawing/2015/06/chart">
            <c:ext xmlns:c16="http://schemas.microsoft.com/office/drawing/2014/chart" uri="{C3380CC4-5D6E-409C-BE32-E72D297353CC}">
              <c16:uniqueId val="{00000005-EB0E-4859-9534-0473C767C710}"/>
            </c:ext>
          </c:extLst>
        </c:ser>
        <c:dLbls>
          <c:showCatName val="1"/>
          <c:showPercent val="1"/>
        </c:dLbls>
        <c:firstSliceAng val="0"/>
      </c:pieChart>
    </c:plotArea>
    <c:plotVisOnly val="1"/>
    <c:dispBlanksAs val="zero"/>
  </c:chart>
  <c:txPr>
    <a:bodyPr/>
    <a:lstStyle/>
    <a:p>
      <a:pPr>
        <a:defRPr>
          <a:latin typeface="Arial" pitchFamily="34" charset="0"/>
          <a:cs typeface="Arial" pitchFamily="34" charset="0"/>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style val="13"/>
  <c:chart>
    <c:plotArea>
      <c:layout/>
      <c:barChart>
        <c:barDir val="col"/>
        <c:grouping val="clustered"/>
        <c:ser>
          <c:idx val="0"/>
          <c:order val="0"/>
          <c:dLbls>
            <c:dLbl>
              <c:idx val="2"/>
              <c:layout/>
              <c:tx>
                <c:rich>
                  <a:bodyPr/>
                  <a:lstStyle/>
                  <a:p>
                    <a:r>
                      <a:rPr lang="en-US"/>
                      <a:t>7590.0</a:t>
                    </a:r>
                  </a:p>
                </c:rich>
              </c:tx>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E87B-48AF-B180-3C3D46CE536F}"/>
                </c:ext>
              </c:extLst>
            </c:dLbl>
            <c:dLbl>
              <c:idx val="3"/>
              <c:layout/>
              <c:tx>
                <c:rich>
                  <a:bodyPr/>
                  <a:lstStyle/>
                  <a:p>
                    <a:r>
                      <a:rPr lang="en-US"/>
                      <a:t>7872.0</a:t>
                    </a:r>
                  </a:p>
                </c:rich>
              </c:tx>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E87B-48AF-B180-3C3D46CE536F}"/>
                </c:ext>
              </c:extLst>
            </c:dLbl>
            <c:spPr>
              <a:noFill/>
              <a:ln>
                <a:noFill/>
              </a:ln>
              <a:effectLst/>
            </c:spPr>
            <c:showVal val="1"/>
            <c:extLst xmlns:c16r2="http://schemas.microsoft.com/office/drawing/2015/06/chart">
              <c:ext xmlns:c15="http://schemas.microsoft.com/office/drawing/2012/chart" uri="{CE6537A1-D6FC-4f65-9D91-7224C49458BB}">
                <c15:layout/>
                <c15:showLeaderLines val="0"/>
              </c:ext>
            </c:extLst>
          </c:dLbls>
          <c:cat>
            <c:strRef>
              <c:f>Sheet1!$D$99:$H$99</c:f>
              <c:strCache>
                <c:ptCount val="5"/>
                <c:pt idx="0">
                  <c:v>2013 I-XII</c:v>
                </c:pt>
                <c:pt idx="1">
                  <c:v>2014 I-XII</c:v>
                </c:pt>
                <c:pt idx="2">
                  <c:v>2015 I-XII</c:v>
                </c:pt>
                <c:pt idx="3">
                  <c:v>2016 I-XII</c:v>
                </c:pt>
                <c:pt idx="4">
                  <c:v>2017 I-XII</c:v>
                </c:pt>
              </c:strCache>
            </c:strRef>
          </c:cat>
          <c:val>
            <c:numRef>
              <c:f>Sheet1!$D$100:$H$100</c:f>
              <c:numCache>
                <c:formatCode>General</c:formatCode>
                <c:ptCount val="5"/>
                <c:pt idx="0">
                  <c:v>7328.2</c:v>
                </c:pt>
                <c:pt idx="1">
                  <c:v>6743.1</c:v>
                </c:pt>
                <c:pt idx="2">
                  <c:v>7590</c:v>
                </c:pt>
                <c:pt idx="3">
                  <c:v>7872</c:v>
                </c:pt>
                <c:pt idx="4">
                  <c:v>8371.4</c:v>
                </c:pt>
              </c:numCache>
            </c:numRef>
          </c:val>
          <c:extLst xmlns:c16r2="http://schemas.microsoft.com/office/drawing/2015/06/chart">
            <c:ext xmlns:c16="http://schemas.microsoft.com/office/drawing/2014/chart" uri="{C3380CC4-5D6E-409C-BE32-E72D297353CC}">
              <c16:uniqueId val="{00000000-1DE5-418C-907C-E2F2985850BE}"/>
            </c:ext>
          </c:extLst>
        </c:ser>
        <c:axId val="135570944"/>
        <c:axId val="135572480"/>
      </c:barChart>
      <c:catAx>
        <c:axId val="135570944"/>
        <c:scaling>
          <c:orientation val="minMax"/>
        </c:scaling>
        <c:axPos val="b"/>
        <c:numFmt formatCode="General" sourceLinked="0"/>
        <c:tickLblPos val="nextTo"/>
        <c:crossAx val="135572480"/>
        <c:crosses val="autoZero"/>
        <c:auto val="1"/>
        <c:lblAlgn val="ctr"/>
        <c:lblOffset val="100"/>
      </c:catAx>
      <c:valAx>
        <c:axId val="135572480"/>
        <c:scaling>
          <c:orientation val="minMax"/>
        </c:scaling>
        <c:delete val="1"/>
        <c:axPos val="l"/>
        <c:numFmt formatCode="General" sourceLinked="1"/>
        <c:tickLblPos val="none"/>
        <c:crossAx val="135570944"/>
        <c:crosses val="autoZero"/>
        <c:crossBetween val="between"/>
      </c:valAx>
    </c:plotArea>
    <c:plotVisOnly val="1"/>
    <c:dispBlanksAs val="gap"/>
  </c:chart>
  <c:txPr>
    <a:bodyPr/>
    <a:lstStyle/>
    <a:p>
      <a:pPr>
        <a:defRPr>
          <a:latin typeface="Arial" pitchFamily="34" charset="0"/>
          <a:cs typeface="Arial" pitchFamily="34" charset="0"/>
        </a:defRPr>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title>
      <c:tx>
        <c:rich>
          <a:bodyPr rot="0" spcFirstLastPara="1" vertOverflow="ellipsis" vert="horz" wrap="square" anchor="ctr" anchorCtr="1"/>
          <a:lstStyle/>
          <a:p>
            <a:pPr>
              <a:defRPr sz="1200" b="0" i="0" u="none" strike="noStrike" kern="1200" cap="none" spc="20" baseline="0">
                <a:solidFill>
                  <a:schemeClr val="tx1"/>
                </a:solidFill>
                <a:latin typeface="Arial" panose="020B0604020202020204" pitchFamily="34" charset="0"/>
                <a:ea typeface="+mn-ea"/>
                <a:cs typeface="Arial" panose="020B0604020202020204" pitchFamily="34" charset="0"/>
              </a:defRPr>
            </a:pPr>
            <a:r>
              <a:rPr lang="mn-MN" sz="1200">
                <a:solidFill>
                  <a:schemeClr val="tx1"/>
                </a:solidFill>
                <a:latin typeface="Arial" panose="020B0604020202020204" pitchFamily="34" charset="0"/>
                <a:cs typeface="Arial" panose="020B0604020202020204" pitchFamily="34" charset="0"/>
              </a:rPr>
              <a:t>АМЬД ТӨРӨЛТ, сараар, хүүхэд</a:t>
            </a:r>
            <a:endParaRPr lang="en-US" sz="1200">
              <a:solidFill>
                <a:schemeClr val="tx1"/>
              </a:solidFill>
              <a:latin typeface="Arial" panose="020B0604020202020204" pitchFamily="34" charset="0"/>
              <a:cs typeface="Arial" panose="020B0604020202020204" pitchFamily="34" charset="0"/>
            </a:endParaRPr>
          </a:p>
        </c:rich>
      </c:tx>
      <c:layout/>
      <c:spPr>
        <a:noFill/>
        <a:ln>
          <a:noFill/>
        </a:ln>
        <a:effectLst/>
      </c:spPr>
    </c:title>
    <c:plotArea>
      <c:layout/>
      <c:lineChart>
        <c:grouping val="standard"/>
        <c:ser>
          <c:idx val="0"/>
          <c:order val="0"/>
          <c:tx>
            <c:strRef>
              <c:f>ХБХурал!$C$2</c:f>
              <c:strCache>
                <c:ptCount val="1"/>
                <c:pt idx="0">
                  <c:v>2014</c:v>
                </c:pt>
              </c:strCache>
            </c:strRef>
          </c:tx>
          <c:spPr>
            <a:ln w="22225" cap="rnd" cmpd="sng" algn="ctr">
              <a:solidFill>
                <a:schemeClr val="accent1"/>
              </a:solidFill>
              <a:round/>
            </a:ln>
            <a:effectLst/>
          </c:spPr>
          <c:marker>
            <c:symbol val="none"/>
          </c:marker>
          <c:cat>
            <c:strRef>
              <c:f>ХБХурал!$D$1:$O$1</c:f>
              <c:strCache>
                <c:ptCount val="12"/>
                <c:pt idx="0">
                  <c:v>I</c:v>
                </c:pt>
                <c:pt idx="1">
                  <c:v>II</c:v>
                </c:pt>
                <c:pt idx="2">
                  <c:v>III</c:v>
                </c:pt>
                <c:pt idx="3">
                  <c:v>IV</c:v>
                </c:pt>
                <c:pt idx="4">
                  <c:v>V</c:v>
                </c:pt>
                <c:pt idx="5">
                  <c:v>VI</c:v>
                </c:pt>
                <c:pt idx="6">
                  <c:v>VII</c:v>
                </c:pt>
                <c:pt idx="7">
                  <c:v>VIII</c:v>
                </c:pt>
                <c:pt idx="8">
                  <c:v>IX</c:v>
                </c:pt>
                <c:pt idx="9">
                  <c:v>X</c:v>
                </c:pt>
                <c:pt idx="10">
                  <c:v>XI</c:v>
                </c:pt>
                <c:pt idx="11">
                  <c:v>XII</c:v>
                </c:pt>
              </c:strCache>
            </c:strRef>
          </c:cat>
          <c:val>
            <c:numRef>
              <c:f>ХБХурал!$D$2:$O$2</c:f>
              <c:numCache>
                <c:formatCode>General</c:formatCode>
                <c:ptCount val="12"/>
                <c:pt idx="0">
                  <c:v>153</c:v>
                </c:pt>
                <c:pt idx="1">
                  <c:v>136</c:v>
                </c:pt>
                <c:pt idx="2">
                  <c:v>149</c:v>
                </c:pt>
                <c:pt idx="3">
                  <c:v>150</c:v>
                </c:pt>
                <c:pt idx="4">
                  <c:v>97</c:v>
                </c:pt>
                <c:pt idx="5">
                  <c:v>128</c:v>
                </c:pt>
                <c:pt idx="6">
                  <c:v>145</c:v>
                </c:pt>
                <c:pt idx="7">
                  <c:v>141</c:v>
                </c:pt>
                <c:pt idx="8">
                  <c:v>133</c:v>
                </c:pt>
                <c:pt idx="9">
                  <c:v>134</c:v>
                </c:pt>
                <c:pt idx="10">
                  <c:v>148</c:v>
                </c:pt>
                <c:pt idx="11">
                  <c:v>101</c:v>
                </c:pt>
              </c:numCache>
            </c:numRef>
          </c:val>
          <c:extLst xmlns:c16r2="http://schemas.microsoft.com/office/drawing/2015/06/chart">
            <c:ext xmlns:c16="http://schemas.microsoft.com/office/drawing/2014/chart" uri="{C3380CC4-5D6E-409C-BE32-E72D297353CC}">
              <c16:uniqueId val="{00000000-023E-4F44-AFC2-AED758BBE1D4}"/>
            </c:ext>
          </c:extLst>
        </c:ser>
        <c:ser>
          <c:idx val="1"/>
          <c:order val="1"/>
          <c:tx>
            <c:strRef>
              <c:f>ХБХурал!$C$3</c:f>
              <c:strCache>
                <c:ptCount val="1"/>
                <c:pt idx="0">
                  <c:v>2015</c:v>
                </c:pt>
              </c:strCache>
            </c:strRef>
          </c:tx>
          <c:spPr>
            <a:ln w="34925" cap="rnd" cmpd="sng" algn="ctr">
              <a:solidFill>
                <a:schemeClr val="accent2"/>
              </a:solidFill>
              <a:prstDash val="sysDot"/>
              <a:round/>
            </a:ln>
            <a:effectLst/>
          </c:spPr>
          <c:marker>
            <c:symbol val="none"/>
          </c:marker>
          <c:cat>
            <c:strRef>
              <c:f>ХБХурал!$D$1:$O$1</c:f>
              <c:strCache>
                <c:ptCount val="12"/>
                <c:pt idx="0">
                  <c:v>I</c:v>
                </c:pt>
                <c:pt idx="1">
                  <c:v>II</c:v>
                </c:pt>
                <c:pt idx="2">
                  <c:v>III</c:v>
                </c:pt>
                <c:pt idx="3">
                  <c:v>IV</c:v>
                </c:pt>
                <c:pt idx="4">
                  <c:v>V</c:v>
                </c:pt>
                <c:pt idx="5">
                  <c:v>VI</c:v>
                </c:pt>
                <c:pt idx="6">
                  <c:v>VII</c:v>
                </c:pt>
                <c:pt idx="7">
                  <c:v>VIII</c:v>
                </c:pt>
                <c:pt idx="8">
                  <c:v>IX</c:v>
                </c:pt>
                <c:pt idx="9">
                  <c:v>X</c:v>
                </c:pt>
                <c:pt idx="10">
                  <c:v>XI</c:v>
                </c:pt>
                <c:pt idx="11">
                  <c:v>XII</c:v>
                </c:pt>
              </c:strCache>
            </c:strRef>
          </c:cat>
          <c:val>
            <c:numRef>
              <c:f>ХБХурал!$D$3:$O$3</c:f>
              <c:numCache>
                <c:formatCode>General</c:formatCode>
                <c:ptCount val="12"/>
                <c:pt idx="0">
                  <c:v>144</c:v>
                </c:pt>
                <c:pt idx="1">
                  <c:v>120</c:v>
                </c:pt>
                <c:pt idx="2">
                  <c:v>154</c:v>
                </c:pt>
                <c:pt idx="3">
                  <c:v>145</c:v>
                </c:pt>
                <c:pt idx="4">
                  <c:v>118</c:v>
                </c:pt>
                <c:pt idx="5">
                  <c:v>128</c:v>
                </c:pt>
                <c:pt idx="6">
                  <c:v>146</c:v>
                </c:pt>
                <c:pt idx="7">
                  <c:v>149</c:v>
                </c:pt>
                <c:pt idx="8">
                  <c:v>119</c:v>
                </c:pt>
                <c:pt idx="9">
                  <c:v>113</c:v>
                </c:pt>
                <c:pt idx="10">
                  <c:v>151</c:v>
                </c:pt>
                <c:pt idx="11">
                  <c:v>144</c:v>
                </c:pt>
              </c:numCache>
            </c:numRef>
          </c:val>
          <c:extLst xmlns:c16r2="http://schemas.microsoft.com/office/drawing/2015/06/chart">
            <c:ext xmlns:c16="http://schemas.microsoft.com/office/drawing/2014/chart" uri="{C3380CC4-5D6E-409C-BE32-E72D297353CC}">
              <c16:uniqueId val="{00000001-023E-4F44-AFC2-AED758BBE1D4}"/>
            </c:ext>
          </c:extLst>
        </c:ser>
        <c:ser>
          <c:idx val="2"/>
          <c:order val="2"/>
          <c:tx>
            <c:strRef>
              <c:f>ХБХурал!$C$4</c:f>
              <c:strCache>
                <c:ptCount val="1"/>
                <c:pt idx="0">
                  <c:v>2016</c:v>
                </c:pt>
              </c:strCache>
            </c:strRef>
          </c:tx>
          <c:spPr>
            <a:ln w="22225" cap="rnd" cmpd="sng" algn="ctr">
              <a:solidFill>
                <a:schemeClr val="accent3"/>
              </a:solidFill>
              <a:prstDash val="lgDash"/>
              <a:round/>
            </a:ln>
            <a:effectLst/>
          </c:spPr>
          <c:marker>
            <c:symbol val="none"/>
          </c:marker>
          <c:cat>
            <c:strRef>
              <c:f>ХБХурал!$D$1:$O$1</c:f>
              <c:strCache>
                <c:ptCount val="12"/>
                <c:pt idx="0">
                  <c:v>I</c:v>
                </c:pt>
                <c:pt idx="1">
                  <c:v>II</c:v>
                </c:pt>
                <c:pt idx="2">
                  <c:v>III</c:v>
                </c:pt>
                <c:pt idx="3">
                  <c:v>IV</c:v>
                </c:pt>
                <c:pt idx="4">
                  <c:v>V</c:v>
                </c:pt>
                <c:pt idx="5">
                  <c:v>VI</c:v>
                </c:pt>
                <c:pt idx="6">
                  <c:v>VII</c:v>
                </c:pt>
                <c:pt idx="7">
                  <c:v>VIII</c:v>
                </c:pt>
                <c:pt idx="8">
                  <c:v>IX</c:v>
                </c:pt>
                <c:pt idx="9">
                  <c:v>X</c:v>
                </c:pt>
                <c:pt idx="10">
                  <c:v>XI</c:v>
                </c:pt>
                <c:pt idx="11">
                  <c:v>XII</c:v>
                </c:pt>
              </c:strCache>
            </c:strRef>
          </c:cat>
          <c:val>
            <c:numRef>
              <c:f>ХБХурал!$D$4:$O$4</c:f>
              <c:numCache>
                <c:formatCode>General</c:formatCode>
                <c:ptCount val="12"/>
                <c:pt idx="0">
                  <c:v>106</c:v>
                </c:pt>
                <c:pt idx="1">
                  <c:v>134</c:v>
                </c:pt>
                <c:pt idx="2">
                  <c:v>133</c:v>
                </c:pt>
                <c:pt idx="3">
                  <c:v>120</c:v>
                </c:pt>
                <c:pt idx="4">
                  <c:v>131</c:v>
                </c:pt>
                <c:pt idx="5">
                  <c:v>120</c:v>
                </c:pt>
                <c:pt idx="6">
                  <c:v>124</c:v>
                </c:pt>
                <c:pt idx="7">
                  <c:v>139</c:v>
                </c:pt>
                <c:pt idx="8">
                  <c:v>117</c:v>
                </c:pt>
                <c:pt idx="9">
                  <c:v>95</c:v>
                </c:pt>
                <c:pt idx="10">
                  <c:v>103</c:v>
                </c:pt>
                <c:pt idx="11">
                  <c:v>99</c:v>
                </c:pt>
              </c:numCache>
            </c:numRef>
          </c:val>
          <c:extLst xmlns:c16r2="http://schemas.microsoft.com/office/drawing/2015/06/chart">
            <c:ext xmlns:c16="http://schemas.microsoft.com/office/drawing/2014/chart" uri="{C3380CC4-5D6E-409C-BE32-E72D297353CC}">
              <c16:uniqueId val="{00000002-023E-4F44-AFC2-AED758BBE1D4}"/>
            </c:ext>
          </c:extLst>
        </c:ser>
        <c:ser>
          <c:idx val="3"/>
          <c:order val="3"/>
          <c:tx>
            <c:strRef>
              <c:f>ХБХурал!$C$5</c:f>
              <c:strCache>
                <c:ptCount val="1"/>
                <c:pt idx="0">
                  <c:v>2017</c:v>
                </c:pt>
              </c:strCache>
            </c:strRef>
          </c:tx>
          <c:spPr>
            <a:ln w="22225" cap="rnd" cmpd="dbl" algn="ctr">
              <a:solidFill>
                <a:schemeClr val="accent4"/>
              </a:solidFill>
              <a:round/>
            </a:ln>
            <a:effectLst/>
          </c:spPr>
          <c:marker>
            <c:symbol val="none"/>
          </c:marker>
          <c:cat>
            <c:strRef>
              <c:f>ХБХурал!$D$1:$O$1</c:f>
              <c:strCache>
                <c:ptCount val="12"/>
                <c:pt idx="0">
                  <c:v>I</c:v>
                </c:pt>
                <c:pt idx="1">
                  <c:v>II</c:v>
                </c:pt>
                <c:pt idx="2">
                  <c:v>III</c:v>
                </c:pt>
                <c:pt idx="3">
                  <c:v>IV</c:v>
                </c:pt>
                <c:pt idx="4">
                  <c:v>V</c:v>
                </c:pt>
                <c:pt idx="5">
                  <c:v>VI</c:v>
                </c:pt>
                <c:pt idx="6">
                  <c:v>VII</c:v>
                </c:pt>
                <c:pt idx="7">
                  <c:v>VIII</c:v>
                </c:pt>
                <c:pt idx="8">
                  <c:v>IX</c:v>
                </c:pt>
                <c:pt idx="9">
                  <c:v>X</c:v>
                </c:pt>
                <c:pt idx="10">
                  <c:v>XI</c:v>
                </c:pt>
                <c:pt idx="11">
                  <c:v>XII</c:v>
                </c:pt>
              </c:strCache>
            </c:strRef>
          </c:cat>
          <c:val>
            <c:numRef>
              <c:f>ХБХурал!$D$5:$O$5</c:f>
              <c:numCache>
                <c:formatCode>General</c:formatCode>
                <c:ptCount val="12"/>
                <c:pt idx="0">
                  <c:v>97</c:v>
                </c:pt>
                <c:pt idx="1">
                  <c:v>98</c:v>
                </c:pt>
                <c:pt idx="2">
                  <c:v>113</c:v>
                </c:pt>
                <c:pt idx="3">
                  <c:v>95</c:v>
                </c:pt>
                <c:pt idx="4">
                  <c:v>102</c:v>
                </c:pt>
                <c:pt idx="5">
                  <c:v>160</c:v>
                </c:pt>
                <c:pt idx="6">
                  <c:v>125</c:v>
                </c:pt>
                <c:pt idx="7">
                  <c:v>106</c:v>
                </c:pt>
                <c:pt idx="8">
                  <c:v>108</c:v>
                </c:pt>
                <c:pt idx="9">
                  <c:v>106</c:v>
                </c:pt>
                <c:pt idx="10">
                  <c:v>120</c:v>
                </c:pt>
                <c:pt idx="11">
                  <c:v>99</c:v>
                </c:pt>
              </c:numCache>
            </c:numRef>
          </c:val>
          <c:extLst xmlns:c16r2="http://schemas.microsoft.com/office/drawing/2015/06/chart">
            <c:ext xmlns:c16="http://schemas.microsoft.com/office/drawing/2014/chart" uri="{C3380CC4-5D6E-409C-BE32-E72D297353CC}">
              <c16:uniqueId val="{00000003-023E-4F44-AFC2-AED758BBE1D4}"/>
            </c:ext>
          </c:extLst>
        </c:ser>
        <c:dropLines>
          <c:spPr>
            <a:ln w="9525" cap="flat" cmpd="sng" algn="ctr">
              <a:solidFill>
                <a:schemeClr val="dk1">
                  <a:lumMod val="35000"/>
                  <a:lumOff val="65000"/>
                  <a:alpha val="33000"/>
                </a:schemeClr>
              </a:solidFill>
              <a:round/>
            </a:ln>
            <a:effectLst/>
          </c:spPr>
        </c:dropLines>
        <c:marker val="1"/>
        <c:axId val="123338752"/>
        <c:axId val="123340288"/>
      </c:lineChart>
      <c:catAx>
        <c:axId val="123338752"/>
        <c:scaling>
          <c:orientation val="minMax"/>
        </c:scaling>
        <c:axPos val="b"/>
        <c:numFmt formatCode="General" sourceLinked="0"/>
        <c:maj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spc="20" baseline="0">
                <a:solidFill>
                  <a:schemeClr val="tx1"/>
                </a:solidFill>
                <a:latin typeface="Arial" panose="020B0604020202020204" pitchFamily="34" charset="0"/>
                <a:ea typeface="+mn-ea"/>
                <a:cs typeface="Arial" panose="020B0604020202020204" pitchFamily="34" charset="0"/>
              </a:defRPr>
            </a:pPr>
            <a:endParaRPr lang="en-US"/>
          </a:p>
        </c:txPr>
        <c:crossAx val="123340288"/>
        <c:crosses val="autoZero"/>
        <c:auto val="1"/>
        <c:lblAlgn val="ctr"/>
        <c:lblOffset val="100"/>
      </c:catAx>
      <c:valAx>
        <c:axId val="123340288"/>
        <c:scaling>
          <c:orientation val="minMax"/>
        </c:scaling>
        <c:axPos val="l"/>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tx1"/>
                </a:solidFill>
                <a:latin typeface="Arial" panose="020B0604020202020204" pitchFamily="34" charset="0"/>
                <a:ea typeface="+mn-ea"/>
                <a:cs typeface="Arial" panose="020B0604020202020204" pitchFamily="34" charset="0"/>
              </a:defRPr>
            </a:pPr>
            <a:endParaRPr lang="en-US"/>
          </a:p>
        </c:txPr>
        <c:crossAx val="123338752"/>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layout/>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chart>
  <c:spPr>
    <a:solidFill>
      <a:schemeClr val="lt1"/>
    </a:solidFill>
    <a:ln>
      <a:noFill/>
    </a:ln>
    <a:effectLst/>
  </c:spPr>
  <c:txPr>
    <a:bodyPr/>
    <a:lstStyle/>
    <a:p>
      <a:pPr>
        <a:defRPr/>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title>
      <c:tx>
        <c:rich>
          <a:bodyPr rot="0" spcFirstLastPara="1" vertOverflow="ellipsis" vert="horz" wrap="square" anchor="ctr" anchorCtr="1"/>
          <a:lstStyle/>
          <a:p>
            <a:pPr>
              <a:defRPr sz="1200" b="0" i="0" u="none" strike="noStrike" kern="1200" cap="none" spc="20" baseline="0">
                <a:solidFill>
                  <a:schemeClr val="tx1"/>
                </a:solidFill>
                <a:latin typeface="Arial" panose="020B0604020202020204" pitchFamily="34" charset="0"/>
                <a:ea typeface="+mn-ea"/>
                <a:cs typeface="Arial" panose="020B0604020202020204" pitchFamily="34" charset="0"/>
              </a:defRPr>
            </a:pPr>
            <a:r>
              <a:rPr lang="mn-MN" sz="1200">
                <a:solidFill>
                  <a:schemeClr val="tx1"/>
                </a:solidFill>
                <a:latin typeface="Arial" panose="020B0604020202020204" pitchFamily="34" charset="0"/>
                <a:cs typeface="Arial" panose="020B0604020202020204" pitchFamily="34" charset="0"/>
              </a:rPr>
              <a:t>НЯЛХСЫН ЭНДЭГДЭЛ, сараар, хүүхэд</a:t>
            </a:r>
            <a:endParaRPr lang="en-US" sz="1200">
              <a:solidFill>
                <a:schemeClr val="tx1"/>
              </a:solidFill>
              <a:latin typeface="Arial" panose="020B0604020202020204" pitchFamily="34" charset="0"/>
              <a:cs typeface="Arial" panose="020B0604020202020204" pitchFamily="34" charset="0"/>
            </a:endParaRPr>
          </a:p>
        </c:rich>
      </c:tx>
      <c:layout/>
      <c:overlay val="1"/>
      <c:spPr>
        <a:noFill/>
        <a:ln>
          <a:noFill/>
        </a:ln>
        <a:effectLst/>
      </c:spPr>
    </c:title>
    <c:plotArea>
      <c:layout>
        <c:manualLayout>
          <c:layoutTarget val="inner"/>
          <c:xMode val="edge"/>
          <c:yMode val="edge"/>
          <c:x val="7.1793963254593307E-2"/>
          <c:y val="5.1400554097404488E-2"/>
          <c:w val="0.9115393700787402"/>
          <c:h val="0.7211245990084576"/>
        </c:manualLayout>
      </c:layout>
      <c:lineChart>
        <c:grouping val="standard"/>
        <c:ser>
          <c:idx val="0"/>
          <c:order val="0"/>
          <c:tx>
            <c:strRef>
              <c:f>ХБХурал!$C$6</c:f>
              <c:strCache>
                <c:ptCount val="1"/>
                <c:pt idx="0">
                  <c:v>2014</c:v>
                </c:pt>
              </c:strCache>
            </c:strRef>
          </c:tx>
          <c:spPr>
            <a:ln w="22225" cap="rnd" cmpd="sng" algn="ctr">
              <a:solidFill>
                <a:schemeClr val="accent1"/>
              </a:solidFill>
              <a:round/>
            </a:ln>
            <a:effectLst/>
          </c:spPr>
          <c:marker>
            <c:symbol val="square"/>
            <c:size val="6"/>
            <c:spPr>
              <a:solidFill>
                <a:schemeClr val="accent1"/>
              </a:solidFill>
              <a:ln w="9525" cap="flat" cmpd="sng" algn="ctr">
                <a:solidFill>
                  <a:schemeClr val="accent1"/>
                </a:solidFill>
                <a:round/>
              </a:ln>
              <a:effectLst/>
            </c:spPr>
          </c:marker>
          <c:cat>
            <c:strRef>
              <c:f>ХБХурал!$D$1:$O$1</c:f>
              <c:strCache>
                <c:ptCount val="12"/>
                <c:pt idx="0">
                  <c:v>I</c:v>
                </c:pt>
                <c:pt idx="1">
                  <c:v>II</c:v>
                </c:pt>
                <c:pt idx="2">
                  <c:v>III</c:v>
                </c:pt>
                <c:pt idx="3">
                  <c:v>IV</c:v>
                </c:pt>
                <c:pt idx="4">
                  <c:v>V</c:v>
                </c:pt>
                <c:pt idx="5">
                  <c:v>VI</c:v>
                </c:pt>
                <c:pt idx="6">
                  <c:v>VII</c:v>
                </c:pt>
                <c:pt idx="7">
                  <c:v>VIII</c:v>
                </c:pt>
                <c:pt idx="8">
                  <c:v>IX</c:v>
                </c:pt>
                <c:pt idx="9">
                  <c:v>X</c:v>
                </c:pt>
                <c:pt idx="10">
                  <c:v>XI</c:v>
                </c:pt>
                <c:pt idx="11">
                  <c:v>XII</c:v>
                </c:pt>
              </c:strCache>
            </c:strRef>
          </c:cat>
          <c:val>
            <c:numRef>
              <c:f>ХБХурал!$D$6:$O$6</c:f>
              <c:numCache>
                <c:formatCode>General</c:formatCode>
                <c:ptCount val="12"/>
                <c:pt idx="0">
                  <c:v>4</c:v>
                </c:pt>
                <c:pt idx="1">
                  <c:v>2</c:v>
                </c:pt>
                <c:pt idx="2">
                  <c:v>2</c:v>
                </c:pt>
                <c:pt idx="3">
                  <c:v>5</c:v>
                </c:pt>
                <c:pt idx="4">
                  <c:v>5</c:v>
                </c:pt>
                <c:pt idx="5">
                  <c:v>2</c:v>
                </c:pt>
                <c:pt idx="6">
                  <c:v>2</c:v>
                </c:pt>
                <c:pt idx="7">
                  <c:v>2</c:v>
                </c:pt>
                <c:pt idx="8">
                  <c:v>3</c:v>
                </c:pt>
                <c:pt idx="9">
                  <c:v>3</c:v>
                </c:pt>
                <c:pt idx="10">
                  <c:v>4</c:v>
                </c:pt>
                <c:pt idx="11">
                  <c:v>4</c:v>
                </c:pt>
              </c:numCache>
            </c:numRef>
          </c:val>
          <c:extLst xmlns:c16r2="http://schemas.microsoft.com/office/drawing/2015/06/chart">
            <c:ext xmlns:c16="http://schemas.microsoft.com/office/drawing/2014/chart" uri="{C3380CC4-5D6E-409C-BE32-E72D297353CC}">
              <c16:uniqueId val="{00000000-F9D6-4A32-A2D0-9706CBA37497}"/>
            </c:ext>
          </c:extLst>
        </c:ser>
        <c:ser>
          <c:idx val="1"/>
          <c:order val="1"/>
          <c:tx>
            <c:strRef>
              <c:f>ХБХурал!$C$7</c:f>
              <c:strCache>
                <c:ptCount val="1"/>
                <c:pt idx="0">
                  <c:v>2015</c:v>
                </c:pt>
              </c:strCache>
            </c:strRef>
          </c:tx>
          <c:spPr>
            <a:ln w="22225" cap="rnd" cmpd="sng" algn="ctr">
              <a:solidFill>
                <a:schemeClr val="accent2"/>
              </a:solidFill>
              <a:round/>
            </a:ln>
            <a:effectLst/>
          </c:spPr>
          <c:marker>
            <c:symbol val="triangle"/>
            <c:size val="5"/>
            <c:spPr>
              <a:solidFill>
                <a:schemeClr val="accent2"/>
              </a:solidFill>
              <a:ln w="9525" cap="flat" cmpd="sng" algn="ctr">
                <a:solidFill>
                  <a:schemeClr val="accent2"/>
                </a:solidFill>
                <a:round/>
              </a:ln>
              <a:effectLst/>
            </c:spPr>
          </c:marker>
          <c:cat>
            <c:strRef>
              <c:f>ХБХурал!$D$1:$O$1</c:f>
              <c:strCache>
                <c:ptCount val="12"/>
                <c:pt idx="0">
                  <c:v>I</c:v>
                </c:pt>
                <c:pt idx="1">
                  <c:v>II</c:v>
                </c:pt>
                <c:pt idx="2">
                  <c:v>III</c:v>
                </c:pt>
                <c:pt idx="3">
                  <c:v>IV</c:v>
                </c:pt>
                <c:pt idx="4">
                  <c:v>V</c:v>
                </c:pt>
                <c:pt idx="5">
                  <c:v>VI</c:v>
                </c:pt>
                <c:pt idx="6">
                  <c:v>VII</c:v>
                </c:pt>
                <c:pt idx="7">
                  <c:v>VIII</c:v>
                </c:pt>
                <c:pt idx="8">
                  <c:v>IX</c:v>
                </c:pt>
                <c:pt idx="9">
                  <c:v>X</c:v>
                </c:pt>
                <c:pt idx="10">
                  <c:v>XI</c:v>
                </c:pt>
                <c:pt idx="11">
                  <c:v>XII</c:v>
                </c:pt>
              </c:strCache>
            </c:strRef>
          </c:cat>
          <c:val>
            <c:numRef>
              <c:f>ХБХурал!$D$7:$O$7</c:f>
              <c:numCache>
                <c:formatCode>General</c:formatCode>
                <c:ptCount val="12"/>
                <c:pt idx="0">
                  <c:v>8</c:v>
                </c:pt>
                <c:pt idx="1">
                  <c:v>4</c:v>
                </c:pt>
                <c:pt idx="2">
                  <c:v>2</c:v>
                </c:pt>
                <c:pt idx="3">
                  <c:v>2</c:v>
                </c:pt>
                <c:pt idx="4">
                  <c:v>7</c:v>
                </c:pt>
                <c:pt idx="5">
                  <c:v>3</c:v>
                </c:pt>
                <c:pt idx="6">
                  <c:v>1</c:v>
                </c:pt>
                <c:pt idx="7">
                  <c:v>2</c:v>
                </c:pt>
                <c:pt idx="8">
                  <c:v>7</c:v>
                </c:pt>
                <c:pt idx="9">
                  <c:v>3</c:v>
                </c:pt>
                <c:pt idx="10">
                  <c:v>0</c:v>
                </c:pt>
                <c:pt idx="11">
                  <c:v>3</c:v>
                </c:pt>
              </c:numCache>
            </c:numRef>
          </c:val>
          <c:extLst xmlns:c16r2="http://schemas.microsoft.com/office/drawing/2015/06/chart">
            <c:ext xmlns:c16="http://schemas.microsoft.com/office/drawing/2014/chart" uri="{C3380CC4-5D6E-409C-BE32-E72D297353CC}">
              <c16:uniqueId val="{00000001-F9D6-4A32-A2D0-9706CBA37497}"/>
            </c:ext>
          </c:extLst>
        </c:ser>
        <c:ser>
          <c:idx val="2"/>
          <c:order val="2"/>
          <c:tx>
            <c:strRef>
              <c:f>ХБХурал!$C$8</c:f>
              <c:strCache>
                <c:ptCount val="1"/>
                <c:pt idx="0">
                  <c:v>2016</c:v>
                </c:pt>
              </c:strCache>
            </c:strRef>
          </c:tx>
          <c:spPr>
            <a:ln w="22225" cap="rnd" cmpd="sng" algn="ctr">
              <a:solidFill>
                <a:schemeClr val="accent3"/>
              </a:solidFill>
              <a:round/>
            </a:ln>
            <a:effectLst/>
          </c:spPr>
          <c:marker>
            <c:symbol val="star"/>
            <c:size val="8"/>
            <c:spPr>
              <a:noFill/>
              <a:ln w="9525" cap="flat" cmpd="sng" algn="ctr">
                <a:solidFill>
                  <a:schemeClr val="accent3"/>
                </a:solidFill>
                <a:round/>
              </a:ln>
              <a:effectLst/>
            </c:spPr>
          </c:marker>
          <c:cat>
            <c:strRef>
              <c:f>ХБХурал!$D$1:$O$1</c:f>
              <c:strCache>
                <c:ptCount val="12"/>
                <c:pt idx="0">
                  <c:v>I</c:v>
                </c:pt>
                <c:pt idx="1">
                  <c:v>II</c:v>
                </c:pt>
                <c:pt idx="2">
                  <c:v>III</c:v>
                </c:pt>
                <c:pt idx="3">
                  <c:v>IV</c:v>
                </c:pt>
                <c:pt idx="4">
                  <c:v>V</c:v>
                </c:pt>
                <c:pt idx="5">
                  <c:v>VI</c:v>
                </c:pt>
                <c:pt idx="6">
                  <c:v>VII</c:v>
                </c:pt>
                <c:pt idx="7">
                  <c:v>VIII</c:v>
                </c:pt>
                <c:pt idx="8">
                  <c:v>IX</c:v>
                </c:pt>
                <c:pt idx="9">
                  <c:v>X</c:v>
                </c:pt>
                <c:pt idx="10">
                  <c:v>XI</c:v>
                </c:pt>
                <c:pt idx="11">
                  <c:v>XII</c:v>
                </c:pt>
              </c:strCache>
            </c:strRef>
          </c:cat>
          <c:val>
            <c:numRef>
              <c:f>ХБХурал!$D$8:$O$8</c:f>
              <c:numCache>
                <c:formatCode>General</c:formatCode>
                <c:ptCount val="12"/>
                <c:pt idx="0">
                  <c:v>2</c:v>
                </c:pt>
                <c:pt idx="1">
                  <c:v>2</c:v>
                </c:pt>
                <c:pt idx="2">
                  <c:v>5</c:v>
                </c:pt>
                <c:pt idx="3">
                  <c:v>1</c:v>
                </c:pt>
                <c:pt idx="4">
                  <c:v>3</c:v>
                </c:pt>
                <c:pt idx="5">
                  <c:v>3</c:v>
                </c:pt>
                <c:pt idx="6">
                  <c:v>0</c:v>
                </c:pt>
                <c:pt idx="7">
                  <c:v>2</c:v>
                </c:pt>
                <c:pt idx="8">
                  <c:v>0</c:v>
                </c:pt>
                <c:pt idx="9">
                  <c:v>2</c:v>
                </c:pt>
                <c:pt idx="10">
                  <c:v>1</c:v>
                </c:pt>
                <c:pt idx="11">
                  <c:v>1</c:v>
                </c:pt>
              </c:numCache>
            </c:numRef>
          </c:val>
          <c:extLst xmlns:c16r2="http://schemas.microsoft.com/office/drawing/2015/06/chart">
            <c:ext xmlns:c16="http://schemas.microsoft.com/office/drawing/2014/chart" uri="{C3380CC4-5D6E-409C-BE32-E72D297353CC}">
              <c16:uniqueId val="{00000002-F9D6-4A32-A2D0-9706CBA37497}"/>
            </c:ext>
          </c:extLst>
        </c:ser>
        <c:ser>
          <c:idx val="3"/>
          <c:order val="3"/>
          <c:tx>
            <c:strRef>
              <c:f>ХБХурал!$C$9</c:f>
              <c:strCache>
                <c:ptCount val="1"/>
                <c:pt idx="0">
                  <c:v>2017</c:v>
                </c:pt>
              </c:strCache>
            </c:strRef>
          </c:tx>
          <c:spPr>
            <a:ln w="22225" cap="rnd" cmpd="sng" algn="ctr">
              <a:solidFill>
                <a:schemeClr val="accent4"/>
              </a:solidFill>
              <a:round/>
            </a:ln>
            <a:effectLst/>
          </c:spPr>
          <c:marker>
            <c:symbol val="circle"/>
            <c:size val="4"/>
            <c:spPr>
              <a:solidFill>
                <a:schemeClr val="accent4"/>
              </a:solidFill>
              <a:ln w="9525" cap="flat" cmpd="sng" algn="ctr">
                <a:solidFill>
                  <a:schemeClr val="accent4"/>
                </a:solidFill>
                <a:round/>
              </a:ln>
              <a:effectLst/>
            </c:spPr>
          </c:marker>
          <c:cat>
            <c:strRef>
              <c:f>ХБХурал!$D$1:$O$1</c:f>
              <c:strCache>
                <c:ptCount val="12"/>
                <c:pt idx="0">
                  <c:v>I</c:v>
                </c:pt>
                <c:pt idx="1">
                  <c:v>II</c:v>
                </c:pt>
                <c:pt idx="2">
                  <c:v>III</c:v>
                </c:pt>
                <c:pt idx="3">
                  <c:v>IV</c:v>
                </c:pt>
                <c:pt idx="4">
                  <c:v>V</c:v>
                </c:pt>
                <c:pt idx="5">
                  <c:v>VI</c:v>
                </c:pt>
                <c:pt idx="6">
                  <c:v>VII</c:v>
                </c:pt>
                <c:pt idx="7">
                  <c:v>VIII</c:v>
                </c:pt>
                <c:pt idx="8">
                  <c:v>IX</c:v>
                </c:pt>
                <c:pt idx="9">
                  <c:v>X</c:v>
                </c:pt>
                <c:pt idx="10">
                  <c:v>XI</c:v>
                </c:pt>
                <c:pt idx="11">
                  <c:v>XII</c:v>
                </c:pt>
              </c:strCache>
            </c:strRef>
          </c:cat>
          <c:val>
            <c:numRef>
              <c:f>ХБХурал!$D$9:$O$9</c:f>
              <c:numCache>
                <c:formatCode>General</c:formatCode>
                <c:ptCount val="12"/>
                <c:pt idx="0">
                  <c:v>1</c:v>
                </c:pt>
                <c:pt idx="1">
                  <c:v>3</c:v>
                </c:pt>
                <c:pt idx="2">
                  <c:v>2</c:v>
                </c:pt>
                <c:pt idx="3">
                  <c:v>2</c:v>
                </c:pt>
                <c:pt idx="4">
                  <c:v>1</c:v>
                </c:pt>
                <c:pt idx="5">
                  <c:v>3</c:v>
                </c:pt>
                <c:pt idx="6">
                  <c:v>3</c:v>
                </c:pt>
                <c:pt idx="7">
                  <c:v>4</c:v>
                </c:pt>
                <c:pt idx="8">
                  <c:v>1</c:v>
                </c:pt>
                <c:pt idx="9">
                  <c:v>2</c:v>
                </c:pt>
                <c:pt idx="10">
                  <c:v>0</c:v>
                </c:pt>
                <c:pt idx="11">
                  <c:v>0</c:v>
                </c:pt>
              </c:numCache>
            </c:numRef>
          </c:val>
          <c:extLst xmlns:c16r2="http://schemas.microsoft.com/office/drawing/2015/06/chart">
            <c:ext xmlns:c16="http://schemas.microsoft.com/office/drawing/2014/chart" uri="{C3380CC4-5D6E-409C-BE32-E72D297353CC}">
              <c16:uniqueId val="{00000003-F9D6-4A32-A2D0-9706CBA37497}"/>
            </c:ext>
          </c:extLst>
        </c:ser>
        <c:dropLines>
          <c:spPr>
            <a:ln w="9525" cap="flat" cmpd="sng" algn="ctr">
              <a:solidFill>
                <a:schemeClr val="dk1">
                  <a:lumMod val="35000"/>
                  <a:lumOff val="65000"/>
                  <a:alpha val="33000"/>
                </a:schemeClr>
              </a:solidFill>
              <a:round/>
            </a:ln>
            <a:effectLst/>
          </c:spPr>
        </c:dropLines>
        <c:marker val="1"/>
        <c:axId val="123657600"/>
        <c:axId val="123656064"/>
      </c:lineChart>
      <c:catAx>
        <c:axId val="123657600"/>
        <c:scaling>
          <c:orientation val="minMax"/>
        </c:scaling>
        <c:axPos val="b"/>
        <c:numFmt formatCode="General" sourceLinked="0"/>
        <c:maj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spc="20" baseline="0">
                <a:solidFill>
                  <a:schemeClr val="tx1"/>
                </a:solidFill>
                <a:latin typeface="Arial" panose="020B0604020202020204" pitchFamily="34" charset="0"/>
                <a:ea typeface="+mn-ea"/>
                <a:cs typeface="Arial" panose="020B0604020202020204" pitchFamily="34" charset="0"/>
              </a:defRPr>
            </a:pPr>
            <a:endParaRPr lang="en-US"/>
          </a:p>
        </c:txPr>
        <c:crossAx val="123656064"/>
        <c:crosses val="autoZero"/>
        <c:auto val="1"/>
        <c:lblAlgn val="ctr"/>
        <c:lblOffset val="100"/>
      </c:catAx>
      <c:valAx>
        <c:axId val="123656064"/>
        <c:scaling>
          <c:orientation val="minMax"/>
          <c:max val="8"/>
        </c:scaling>
        <c:axPos val="l"/>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tx1"/>
                </a:solidFill>
                <a:latin typeface="Arial" panose="020B0604020202020204" pitchFamily="34" charset="0"/>
                <a:ea typeface="+mn-ea"/>
                <a:cs typeface="Arial" panose="020B0604020202020204" pitchFamily="34" charset="0"/>
              </a:defRPr>
            </a:pPr>
            <a:endParaRPr lang="en-US"/>
          </a:p>
        </c:txPr>
        <c:crossAx val="123657600"/>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layout/>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chart>
  <c:spPr>
    <a:solidFill>
      <a:schemeClr val="lt1"/>
    </a:solid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343222" cy="34479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5674741" y="1"/>
            <a:ext cx="4343222" cy="344794"/>
          </a:xfrm>
          <a:prstGeom prst="rect">
            <a:avLst/>
          </a:prstGeom>
        </p:spPr>
        <p:txBody>
          <a:bodyPr vert="horz" lIns="92446" tIns="46223" rIns="92446" bIns="46223" rtlCol="0"/>
          <a:lstStyle>
            <a:lvl1pPr algn="r">
              <a:defRPr sz="1200"/>
            </a:lvl1pPr>
          </a:lstStyle>
          <a:p>
            <a:fld id="{31A44DE7-D350-441A-8348-B063E5C2FC47}" type="datetimeFigureOut">
              <a:rPr lang="en-US" smtClean="0"/>
              <a:pPr/>
              <a:t>1/16/2018</a:t>
            </a:fld>
            <a:endParaRPr lang="en-US"/>
          </a:p>
        </p:txBody>
      </p:sp>
      <p:sp>
        <p:nvSpPr>
          <p:cNvPr id="4" name="Footer Placeholder 3"/>
          <p:cNvSpPr>
            <a:spLocks noGrp="1"/>
          </p:cNvSpPr>
          <p:nvPr>
            <p:ph type="ftr" sz="quarter" idx="2"/>
          </p:nvPr>
        </p:nvSpPr>
        <p:spPr>
          <a:xfrm>
            <a:off x="1" y="6542268"/>
            <a:ext cx="4343222" cy="344793"/>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5674741" y="6542268"/>
            <a:ext cx="4343222" cy="344793"/>
          </a:xfrm>
          <a:prstGeom prst="rect">
            <a:avLst/>
          </a:prstGeom>
        </p:spPr>
        <p:txBody>
          <a:bodyPr vert="horz" lIns="92446" tIns="46223" rIns="92446" bIns="46223" rtlCol="0" anchor="b"/>
          <a:lstStyle>
            <a:lvl1pPr algn="r">
              <a:defRPr sz="1200"/>
            </a:lvl1pPr>
          </a:lstStyle>
          <a:p>
            <a:fld id="{A16DA4A5-4CC5-4B64-9EDC-941637C2F0FA}" type="slidenum">
              <a:rPr lang="en-US" smtClean="0"/>
              <a:pPr/>
              <a:t>‹#›</a:t>
            </a:fld>
            <a:endParaRPr lang="en-US"/>
          </a:p>
        </p:txBody>
      </p:sp>
    </p:spTree>
    <p:extLst>
      <p:ext uri="{BB962C8B-B14F-4D97-AF65-F5344CB8AC3E}">
        <p14:creationId xmlns="" xmlns:p14="http://schemas.microsoft.com/office/powerpoint/2010/main" val="35622994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343222" cy="34479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5674741" y="1"/>
            <a:ext cx="4343222" cy="344794"/>
          </a:xfrm>
          <a:prstGeom prst="rect">
            <a:avLst/>
          </a:prstGeom>
        </p:spPr>
        <p:txBody>
          <a:bodyPr vert="horz" lIns="92446" tIns="46223" rIns="92446" bIns="46223" rtlCol="0"/>
          <a:lstStyle>
            <a:lvl1pPr algn="r">
              <a:defRPr sz="1200"/>
            </a:lvl1pPr>
          </a:lstStyle>
          <a:p>
            <a:fld id="{EF2D0AFC-6A1A-4B11-B1D2-8B922FC0DC87}" type="datetimeFigureOut">
              <a:rPr lang="en-US" smtClean="0"/>
              <a:pPr/>
              <a:t>1/16/2018</a:t>
            </a:fld>
            <a:endParaRPr lang="en-US"/>
          </a:p>
        </p:txBody>
      </p:sp>
      <p:sp>
        <p:nvSpPr>
          <p:cNvPr id="4" name="Slide Image Placeholder 3"/>
          <p:cNvSpPr>
            <a:spLocks noGrp="1" noRot="1" noChangeAspect="1"/>
          </p:cNvSpPr>
          <p:nvPr>
            <p:ph type="sldImg" idx="2"/>
          </p:nvPr>
        </p:nvSpPr>
        <p:spPr>
          <a:xfrm>
            <a:off x="2713038" y="515938"/>
            <a:ext cx="4594225" cy="25844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1001566" y="3271686"/>
            <a:ext cx="8017176" cy="3099838"/>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6542268"/>
            <a:ext cx="4343222" cy="34479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5674741" y="6542268"/>
            <a:ext cx="4343222" cy="344793"/>
          </a:xfrm>
          <a:prstGeom prst="rect">
            <a:avLst/>
          </a:prstGeom>
        </p:spPr>
        <p:txBody>
          <a:bodyPr vert="horz" lIns="92446" tIns="46223" rIns="92446" bIns="46223" rtlCol="0" anchor="b"/>
          <a:lstStyle>
            <a:lvl1pPr algn="r">
              <a:defRPr sz="1200"/>
            </a:lvl1pPr>
          </a:lstStyle>
          <a:p>
            <a:fld id="{EB3AFDBB-8DB3-448B-BA3C-0DD2AF2CBC22}" type="slidenum">
              <a:rPr lang="en-US" smtClean="0"/>
              <a:pPr/>
              <a:t>‹#›</a:t>
            </a:fld>
            <a:endParaRPr lang="en-US"/>
          </a:p>
        </p:txBody>
      </p:sp>
    </p:spTree>
    <p:extLst>
      <p:ext uri="{BB962C8B-B14F-4D97-AF65-F5344CB8AC3E}">
        <p14:creationId xmlns="" xmlns:p14="http://schemas.microsoft.com/office/powerpoint/2010/main" val="2116066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B3AFDBB-8DB3-448B-BA3C-0DD2AF2CBC22}" type="slidenum">
              <a:rPr lang="en-US" smtClean="0"/>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a:spLocks noGrp="1" noRot="1" noChangeAspect="1"/>
          </p:cNvSpPr>
          <p:nvPr>
            <p:ph type="sldImg" idx="2"/>
          </p:nvPr>
        </p:nvSpPr>
        <p:spPr>
          <a:xfrm>
            <a:off x="2714625" y="515938"/>
            <a:ext cx="4591050" cy="25828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2" name="Shape 302"/>
          <p:cNvSpPr txBox="1">
            <a:spLocks noGrp="1"/>
          </p:cNvSpPr>
          <p:nvPr>
            <p:ph type="body" idx="1"/>
          </p:nvPr>
        </p:nvSpPr>
        <p:spPr>
          <a:xfrm>
            <a:off x="1001563" y="3271686"/>
            <a:ext cx="8017177" cy="3099838"/>
          </a:xfrm>
          <a:prstGeom prst="rect">
            <a:avLst/>
          </a:prstGeom>
          <a:noFill/>
          <a:ln>
            <a:noFill/>
          </a:ln>
        </p:spPr>
        <p:txBody>
          <a:bodyPr wrap="square" lIns="89715" tIns="44845" rIns="89715" bIns="44845" anchor="t" anchorCtr="0">
            <a:noAutofit/>
          </a:bodyPr>
          <a:lstStyle/>
          <a:p>
            <a:pPr algn="just">
              <a:buSzPct val="25000"/>
            </a:pPr>
            <a:endParaRPr dirty="0">
              <a:solidFill>
                <a:schemeClr val="dk1"/>
              </a:solidFill>
              <a:latin typeface="Arial"/>
              <a:ea typeface="Arial"/>
              <a:cs typeface="Arial"/>
              <a:sym typeface="Arial"/>
            </a:endParaRPr>
          </a:p>
        </p:txBody>
      </p:sp>
      <p:sp>
        <p:nvSpPr>
          <p:cNvPr id="303" name="Shape 303"/>
          <p:cNvSpPr txBox="1">
            <a:spLocks noGrp="1"/>
          </p:cNvSpPr>
          <p:nvPr>
            <p:ph type="sldNum" idx="12"/>
          </p:nvPr>
        </p:nvSpPr>
        <p:spPr>
          <a:xfrm>
            <a:off x="5674739" y="6542268"/>
            <a:ext cx="4343221" cy="344793"/>
          </a:xfrm>
          <a:prstGeom prst="rect">
            <a:avLst/>
          </a:prstGeom>
          <a:noFill/>
          <a:ln>
            <a:noFill/>
          </a:ln>
        </p:spPr>
        <p:txBody>
          <a:bodyPr wrap="square" lIns="89715" tIns="44845" rIns="89715" bIns="44845" anchor="b" anchorCtr="0">
            <a:noAutofit/>
          </a:bodyPr>
          <a:lstStyle/>
          <a:p>
            <a:pPr>
              <a:buSzPct val="25000"/>
            </a:pPr>
            <a:fld id="{00000000-1234-1234-1234-123412341234}" type="slidenum">
              <a:rPr lang="mn-MN">
                <a:solidFill>
                  <a:schemeClr val="dk1"/>
                </a:solidFill>
                <a:latin typeface="Calibri"/>
                <a:ea typeface="Calibri"/>
                <a:cs typeface="Calibri"/>
                <a:sym typeface="Calibri"/>
              </a:rPr>
              <a:pPr>
                <a:buSzPct val="25000"/>
              </a:pPr>
              <a:t>17</a:t>
            </a:fld>
            <a:endParaRPr lang="mn-MN" dirty="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309D15-E1E8-458B-8A9A-CEDC445DEC0A}" type="datetimeFigureOut">
              <a:rPr lang="en-US" smtClean="0"/>
              <a:pPr/>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 xmlns:p14="http://schemas.microsoft.com/office/powerpoint/2010/main" val="3064693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309D15-E1E8-458B-8A9A-CEDC445DEC0A}" type="datetimeFigureOut">
              <a:rPr lang="en-US" smtClean="0"/>
              <a:pPr/>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 xmlns:p14="http://schemas.microsoft.com/office/powerpoint/2010/main" val="4122186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6"/>
            <a:ext cx="2743200"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06376"/>
            <a:ext cx="80264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309D15-E1E8-458B-8A9A-CEDC445DEC0A}" type="datetimeFigureOut">
              <a:rPr lang="en-US" smtClean="0"/>
              <a:pPr/>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 xmlns:p14="http://schemas.microsoft.com/office/powerpoint/2010/main" val="3597493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309D15-E1E8-458B-8A9A-CEDC445DEC0A}" type="datetimeFigureOut">
              <a:rPr lang="en-US" smtClean="0"/>
              <a:pPr/>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 xmlns:p14="http://schemas.microsoft.com/office/powerpoint/2010/main" val="3444422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309D15-E1E8-458B-8A9A-CEDC445DEC0A}" type="datetimeFigureOut">
              <a:rPr lang="en-US" smtClean="0"/>
              <a:pPr/>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 xmlns:p14="http://schemas.microsoft.com/office/powerpoint/2010/main" val="1480595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200152"/>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200152"/>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309D15-E1E8-458B-8A9A-CEDC445DEC0A}" type="datetimeFigureOut">
              <a:rPr lang="en-US" smtClean="0"/>
              <a:pPr/>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 xmlns:p14="http://schemas.microsoft.com/office/powerpoint/2010/main" val="1753330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309D15-E1E8-458B-8A9A-CEDC445DEC0A}" type="datetimeFigureOut">
              <a:rPr lang="en-US" smtClean="0"/>
              <a:pPr/>
              <a:t>1/16/2018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 xmlns:p14="http://schemas.microsoft.com/office/powerpoint/2010/main" val="2778761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309D15-E1E8-458B-8A9A-CEDC445DEC0A}" type="datetimeFigureOut">
              <a:rPr lang="en-US" smtClean="0"/>
              <a:pPr/>
              <a:t>1/16/2018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 xmlns:p14="http://schemas.microsoft.com/office/powerpoint/2010/main" val="4205758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309D15-E1E8-458B-8A9A-CEDC445DEC0A}" type="datetimeFigureOut">
              <a:rPr lang="en-US" smtClean="0"/>
              <a:pPr/>
              <a:t>1/16/2018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 xmlns:p14="http://schemas.microsoft.com/office/powerpoint/2010/main" val="3942420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309D15-E1E8-458B-8A9A-CEDC445DEC0A}" type="datetimeFigureOut">
              <a:rPr lang="en-US" smtClean="0"/>
              <a:pPr/>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 xmlns:p14="http://schemas.microsoft.com/office/powerpoint/2010/main" val="3049318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309D15-E1E8-458B-8A9A-CEDC445DEC0A}" type="datetimeFigureOut">
              <a:rPr lang="en-US" smtClean="0"/>
              <a:pPr/>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 xmlns:p14="http://schemas.microsoft.com/office/powerpoint/2010/main" val="3494426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309D15-E1E8-458B-8A9A-CEDC445DEC0A}" type="datetimeFigureOut">
              <a:rPr lang="en-US" smtClean="0"/>
              <a:pPr/>
              <a:t>1/16/2018</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958D99-9FE5-45E5-BDE1-E9F7CA8FC23D}" type="slidenum">
              <a:rPr lang="en-US" smtClean="0"/>
              <a:pPr/>
              <a:t>‹#›</a:t>
            </a:fld>
            <a:endParaRPr lang="en-US"/>
          </a:p>
        </p:txBody>
      </p:sp>
    </p:spTree>
    <p:extLst>
      <p:ext uri="{BB962C8B-B14F-4D97-AF65-F5344CB8AC3E}">
        <p14:creationId xmlns="" xmlns:p14="http://schemas.microsoft.com/office/powerpoint/2010/main" val="3913581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chart" Target="../charts/chart13.xml"/><Relationship Id="rId4" Type="http://schemas.openxmlformats.org/officeDocument/2006/relationships/chart" Target="../charts/char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chart" Target="../charts/chart1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chart" Target="../charts/chart20.xml"/></Relationships>
</file>

<file path=ppt/slides/_rels/slide19.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chart" Target="../charts/char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evlel hural.jpg"/>
          <p:cNvPicPr>
            <a:picLocks noChangeAspect="1"/>
          </p:cNvPicPr>
          <p:nvPr/>
        </p:nvPicPr>
        <p:blipFill>
          <a:blip r:embed="rId2" cstate="print"/>
          <a:stretch>
            <a:fillRect/>
          </a:stretch>
        </p:blipFill>
        <p:spPr>
          <a:xfrm>
            <a:off x="0" y="0"/>
            <a:ext cx="12192000" cy="6858000"/>
          </a:xfrm>
          <a:prstGeom prst="rect">
            <a:avLst/>
          </a:prstGeom>
        </p:spPr>
      </p:pic>
      <p:sp>
        <p:nvSpPr>
          <p:cNvPr id="4" name="Rectangle 3"/>
          <p:cNvSpPr/>
          <p:nvPr/>
        </p:nvSpPr>
        <p:spPr>
          <a:xfrm>
            <a:off x="4964965" y="3505200"/>
            <a:ext cx="2090637" cy="707886"/>
          </a:xfrm>
          <a:prstGeom prst="rect">
            <a:avLst/>
          </a:prstGeom>
        </p:spPr>
        <p:txBody>
          <a:bodyPr wrap="none">
            <a:spAutoFit/>
          </a:bodyPr>
          <a:lstStyle/>
          <a:p>
            <a:pPr algn="ctr" fontAlgn="ctr"/>
            <a:r>
              <a:rPr lang="en-US" sz="4000" b="1" dirty="0" smtClean="0">
                <a:solidFill>
                  <a:srgbClr val="0A2882"/>
                </a:solidFill>
                <a:latin typeface="Arial"/>
              </a:rPr>
              <a:t>2017 </a:t>
            </a:r>
            <a:r>
              <a:rPr lang="mn-MN" sz="4000" b="1" dirty="0" smtClean="0">
                <a:solidFill>
                  <a:srgbClr val="0A2882"/>
                </a:solidFill>
                <a:latin typeface="Arial"/>
              </a:rPr>
              <a:t>он</a:t>
            </a:r>
            <a:endParaRPr lang="mn-MN" sz="4000" b="1" dirty="0">
              <a:solidFill>
                <a:srgbClr val="0A2882"/>
              </a:solidFill>
              <a:latin typeface="Arial"/>
            </a:endParaRPr>
          </a:p>
        </p:txBody>
      </p:sp>
    </p:spTree>
    <p:extLst>
      <p:ext uri="{BB962C8B-B14F-4D97-AF65-F5344CB8AC3E}">
        <p14:creationId xmlns="" xmlns:p14="http://schemas.microsoft.com/office/powerpoint/2010/main" val="34695000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0591800" y="6172200"/>
            <a:ext cx="1295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2"/>
          <p:cNvSpPr>
            <a:spLocks noChangeArrowheads="1"/>
          </p:cNvSpPr>
          <p:nvPr/>
        </p:nvSpPr>
        <p:spPr bwMode="auto">
          <a:xfrm>
            <a:off x="1136650" y="300335"/>
            <a:ext cx="9912350" cy="461665"/>
          </a:xfrm>
          <a:prstGeom prst="rect">
            <a:avLst/>
          </a:prstGeom>
          <a:solidFill>
            <a:srgbClr val="558237"/>
          </a:solidFill>
          <a:ln w="9525">
            <a:no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ХҮН АМ, НИЙГМИЙН ҮЗҮҮЛЭЛТ- Гэмт хэрэг</a:t>
            </a:r>
            <a:endParaRPr lang="mn-MN" sz="2400" b="1" dirty="0">
              <a:solidFill>
                <a:schemeClr val="bg1"/>
              </a:solidFill>
              <a:latin typeface="Arial" pitchFamily="34" charset="0"/>
              <a:cs typeface="Arial" pitchFamily="34" charset="0"/>
            </a:endParaRPr>
          </a:p>
        </p:txBody>
      </p:sp>
      <p:sp>
        <p:nvSpPr>
          <p:cNvPr id="4" name="Rectangle 13"/>
          <p:cNvSpPr>
            <a:spLocks noChangeArrowheads="1"/>
          </p:cNvSpPr>
          <p:nvPr/>
        </p:nvSpPr>
        <p:spPr bwMode="auto">
          <a:xfrm>
            <a:off x="1443038" y="2176463"/>
            <a:ext cx="960437" cy="261937"/>
          </a:xfrm>
          <a:prstGeom prst="rect">
            <a:avLst/>
          </a:prstGeom>
          <a:noFill/>
          <a:ln w="9525">
            <a:noFill/>
            <a:miter lim="800000"/>
            <a:headEnd/>
            <a:tailEnd/>
          </a:ln>
        </p:spPr>
        <p:txBody>
          <a:bodyPr>
            <a:spAutoFit/>
          </a:bodyPr>
          <a:lstStyle/>
          <a:p>
            <a:pPr algn="ctr" fontAlgn="b"/>
            <a:r>
              <a:rPr lang="en-US" altLang="en-US" sz="1100" b="1" dirty="0" smtClean="0">
                <a:solidFill>
                  <a:schemeClr val="bg1"/>
                </a:solidFill>
                <a:latin typeface="Arial" pitchFamily="34" charset="0"/>
              </a:rPr>
              <a:t>201</a:t>
            </a:r>
            <a:r>
              <a:rPr lang="mn-MN" altLang="en-US" sz="1100" b="1" dirty="0" smtClean="0">
                <a:solidFill>
                  <a:schemeClr val="bg1"/>
                </a:solidFill>
                <a:latin typeface="Arial" pitchFamily="34" charset="0"/>
              </a:rPr>
              <a:t>6</a:t>
            </a:r>
            <a:r>
              <a:rPr lang="en-US" altLang="en-US" sz="1100" b="1" dirty="0" smtClean="0">
                <a:solidFill>
                  <a:schemeClr val="bg1"/>
                </a:solidFill>
                <a:latin typeface="Arial" pitchFamily="34" charset="0"/>
              </a:rPr>
              <a:t> I-II</a:t>
            </a:r>
            <a:endParaRPr lang="mn-MN" altLang="en-US" sz="1100" b="1" dirty="0">
              <a:solidFill>
                <a:schemeClr val="bg1"/>
              </a:solidFill>
              <a:latin typeface="Arial" pitchFamily="34" charset="0"/>
            </a:endParaRPr>
          </a:p>
        </p:txBody>
      </p:sp>
      <p:sp>
        <p:nvSpPr>
          <p:cNvPr id="5" name="Rectangle 13"/>
          <p:cNvSpPr>
            <a:spLocks noChangeArrowheads="1"/>
          </p:cNvSpPr>
          <p:nvPr/>
        </p:nvSpPr>
        <p:spPr bwMode="auto">
          <a:xfrm>
            <a:off x="1443038" y="1719262"/>
            <a:ext cx="960437" cy="261938"/>
          </a:xfrm>
          <a:prstGeom prst="rect">
            <a:avLst/>
          </a:prstGeom>
          <a:noFill/>
          <a:ln w="9525">
            <a:noFill/>
            <a:miter lim="800000"/>
            <a:headEnd/>
            <a:tailEnd/>
          </a:ln>
        </p:spPr>
        <p:txBody>
          <a:bodyPr>
            <a:spAutoFit/>
          </a:bodyPr>
          <a:lstStyle/>
          <a:p>
            <a:pPr algn="ctr" fontAlgn="b"/>
            <a:r>
              <a:rPr lang="en-US" altLang="en-US" sz="1100" b="1" dirty="0" smtClean="0">
                <a:solidFill>
                  <a:schemeClr val="bg1"/>
                </a:solidFill>
                <a:latin typeface="Arial" pitchFamily="34" charset="0"/>
              </a:rPr>
              <a:t>201</a:t>
            </a:r>
            <a:r>
              <a:rPr lang="mn-MN" altLang="en-US" sz="1100" b="1" dirty="0" smtClean="0">
                <a:solidFill>
                  <a:schemeClr val="bg1"/>
                </a:solidFill>
                <a:latin typeface="Arial" pitchFamily="34" charset="0"/>
              </a:rPr>
              <a:t>5</a:t>
            </a:r>
            <a:r>
              <a:rPr lang="en-US" altLang="en-US" sz="1100" b="1" dirty="0" smtClean="0">
                <a:solidFill>
                  <a:schemeClr val="bg1"/>
                </a:solidFill>
                <a:latin typeface="Arial" pitchFamily="34" charset="0"/>
              </a:rPr>
              <a:t> I-II</a:t>
            </a:r>
            <a:endParaRPr lang="mn-MN" altLang="en-US" sz="1100" b="1" dirty="0">
              <a:solidFill>
                <a:schemeClr val="bg1"/>
              </a:solidFill>
              <a:latin typeface="Arial" pitchFamily="34" charset="0"/>
            </a:endParaRPr>
          </a:p>
        </p:txBody>
      </p:sp>
      <p:sp>
        <p:nvSpPr>
          <p:cNvPr id="7" name="Rectangle 13"/>
          <p:cNvSpPr>
            <a:spLocks noChangeArrowheads="1"/>
          </p:cNvSpPr>
          <p:nvPr/>
        </p:nvSpPr>
        <p:spPr bwMode="auto">
          <a:xfrm>
            <a:off x="1443038" y="3852862"/>
            <a:ext cx="960437" cy="261938"/>
          </a:xfrm>
          <a:prstGeom prst="rect">
            <a:avLst/>
          </a:prstGeom>
          <a:noFill/>
          <a:ln w="9525">
            <a:noFill/>
            <a:miter lim="800000"/>
            <a:headEnd/>
            <a:tailEnd/>
          </a:ln>
        </p:spPr>
        <p:txBody>
          <a:bodyPr>
            <a:spAutoFit/>
          </a:bodyPr>
          <a:lstStyle/>
          <a:p>
            <a:pPr algn="ctr" fontAlgn="b"/>
            <a:r>
              <a:rPr lang="en-US" altLang="en-US" sz="1100" b="1" dirty="0" smtClean="0">
                <a:solidFill>
                  <a:schemeClr val="bg1"/>
                </a:solidFill>
                <a:latin typeface="Arial" pitchFamily="34" charset="0"/>
              </a:rPr>
              <a:t>201</a:t>
            </a:r>
            <a:r>
              <a:rPr lang="mn-MN" altLang="en-US" sz="1100" b="1" dirty="0" smtClean="0">
                <a:solidFill>
                  <a:schemeClr val="bg1"/>
                </a:solidFill>
                <a:latin typeface="Arial" pitchFamily="34" charset="0"/>
              </a:rPr>
              <a:t>7</a:t>
            </a:r>
            <a:r>
              <a:rPr lang="en-US" altLang="en-US" sz="1100" b="1" dirty="0" smtClean="0">
                <a:solidFill>
                  <a:schemeClr val="bg1"/>
                </a:solidFill>
                <a:latin typeface="Arial" pitchFamily="34" charset="0"/>
              </a:rPr>
              <a:t> I-II</a:t>
            </a:r>
            <a:endParaRPr lang="mn-MN" altLang="en-US" sz="1100" b="1" dirty="0">
              <a:solidFill>
                <a:schemeClr val="bg1"/>
              </a:solidFill>
              <a:latin typeface="Arial" pitchFamily="34" charset="0"/>
            </a:endParaRPr>
          </a:p>
        </p:txBody>
      </p:sp>
      <p:sp>
        <p:nvSpPr>
          <p:cNvPr id="11" name="Rectangle 12"/>
          <p:cNvSpPr>
            <a:spLocks noChangeArrowheads="1"/>
          </p:cNvSpPr>
          <p:nvPr/>
        </p:nvSpPr>
        <p:spPr bwMode="auto">
          <a:xfrm>
            <a:off x="1479550" y="4881448"/>
            <a:ext cx="3663950" cy="1384995"/>
          </a:xfrm>
          <a:prstGeom prst="rect">
            <a:avLst/>
          </a:prstGeom>
          <a:noFill/>
          <a:ln w="9525">
            <a:noFill/>
            <a:miter lim="800000"/>
            <a:headEnd/>
            <a:tailEnd/>
          </a:ln>
        </p:spPr>
        <p:txBody>
          <a:bodyPr wrap="square">
            <a:spAutoFit/>
          </a:bodyPr>
          <a:lstStyle/>
          <a:p>
            <a:pPr algn="just"/>
            <a:r>
              <a:rPr lang="mn-MN" sz="1400" b="1" dirty="0" smtClean="0">
                <a:solidFill>
                  <a:schemeClr val="bg1"/>
                </a:solidFill>
                <a:latin typeface="Arial" pitchFamily="34" charset="0"/>
                <a:cs typeface="Arial" pitchFamily="34" charset="0"/>
              </a:rPr>
              <a:t>Улсын хэмжээгээр 2017 оны</a:t>
            </a:r>
            <a:r>
              <a:rPr lang="en-US" sz="1400" b="1" dirty="0" smtClean="0">
                <a:solidFill>
                  <a:schemeClr val="bg1"/>
                </a:solidFill>
                <a:latin typeface="Arial" pitchFamily="34" charset="0"/>
                <a:cs typeface="Arial" pitchFamily="34" charset="0"/>
              </a:rPr>
              <a:t> </a:t>
            </a:r>
            <a:r>
              <a:rPr lang="mn-MN" sz="1400" b="1" dirty="0" smtClean="0">
                <a:solidFill>
                  <a:schemeClr val="bg1"/>
                </a:solidFill>
                <a:latin typeface="Arial" pitchFamily="34" charset="0"/>
                <a:cs typeface="Arial" pitchFamily="34" charset="0"/>
              </a:rPr>
              <a:t>эхний 2 сард </a:t>
            </a:r>
            <a:r>
              <a:rPr lang="en-US" sz="1400" b="1" dirty="0" smtClean="0">
                <a:solidFill>
                  <a:schemeClr val="bg1"/>
                </a:solidFill>
                <a:latin typeface="Arial" pitchFamily="34" charset="0"/>
                <a:cs typeface="Arial" pitchFamily="34" charset="0"/>
              </a:rPr>
              <a:t>1</a:t>
            </a:r>
            <a:r>
              <a:rPr lang="mn-MN" sz="1400" b="1" dirty="0" smtClean="0">
                <a:solidFill>
                  <a:schemeClr val="bg1"/>
                </a:solidFill>
                <a:latin typeface="Arial" pitchFamily="34" charset="0"/>
                <a:cs typeface="Arial" pitchFamily="34" charset="0"/>
              </a:rPr>
              <a:t>4.1 мянган хүн эрүүлжүүлэгдэж, 1397 хүн баривчлагдсан нь өмнөх оноос эрүүлжүүлэгдсэн хүн </a:t>
            </a:r>
            <a:r>
              <a:rPr lang="en-US" sz="1400" b="1" dirty="0" smtClean="0">
                <a:solidFill>
                  <a:schemeClr val="bg1"/>
                </a:solidFill>
                <a:latin typeface="Arial" pitchFamily="34" charset="0"/>
                <a:cs typeface="Arial" pitchFamily="34" charset="0"/>
              </a:rPr>
              <a:t>1</a:t>
            </a:r>
            <a:r>
              <a:rPr lang="mn-MN" sz="1400" b="1" dirty="0" smtClean="0">
                <a:solidFill>
                  <a:schemeClr val="bg1"/>
                </a:solidFill>
                <a:latin typeface="Arial" pitchFamily="34" charset="0"/>
                <a:cs typeface="Arial" pitchFamily="34" charset="0"/>
              </a:rPr>
              <a:t>208 </a:t>
            </a:r>
            <a:r>
              <a:rPr lang="en-US" sz="1400" b="1" dirty="0" smtClean="0">
                <a:solidFill>
                  <a:schemeClr val="bg1"/>
                </a:solidFill>
                <a:latin typeface="Arial" pitchFamily="34" charset="0"/>
                <a:cs typeface="Arial" pitchFamily="34" charset="0"/>
              </a:rPr>
              <a:t>(</a:t>
            </a:r>
            <a:r>
              <a:rPr lang="mn-MN" sz="1400" b="1" dirty="0" smtClean="0">
                <a:solidFill>
                  <a:schemeClr val="bg1"/>
                </a:solidFill>
                <a:latin typeface="Arial" pitchFamily="34" charset="0"/>
                <a:cs typeface="Arial" pitchFamily="34" charset="0"/>
              </a:rPr>
              <a:t>7.9</a:t>
            </a:r>
            <a:r>
              <a:rPr lang="en-US" sz="1400" b="1" dirty="0" smtClean="0">
                <a:solidFill>
                  <a:schemeClr val="bg1"/>
                </a:solidFill>
                <a:latin typeface="Arial" pitchFamily="34" charset="0"/>
                <a:cs typeface="Arial" pitchFamily="34" charset="0"/>
              </a:rPr>
              <a:t>%)</a:t>
            </a:r>
            <a:r>
              <a:rPr lang="mn-MN" sz="1400" b="1" dirty="0" smtClean="0">
                <a:solidFill>
                  <a:schemeClr val="bg1"/>
                </a:solidFill>
                <a:latin typeface="Arial" pitchFamily="34" charset="0"/>
                <a:cs typeface="Arial" pitchFamily="34" charset="0"/>
              </a:rPr>
              <a:t>-аар, баривчлагдсан хүн 501  </a:t>
            </a:r>
            <a:r>
              <a:rPr lang="en-US" sz="1400" b="1" dirty="0" smtClean="0">
                <a:solidFill>
                  <a:schemeClr val="bg1"/>
                </a:solidFill>
                <a:latin typeface="Arial" pitchFamily="34" charset="0"/>
                <a:cs typeface="Arial" pitchFamily="34" charset="0"/>
              </a:rPr>
              <a:t>(</a:t>
            </a:r>
            <a:r>
              <a:rPr lang="mn-MN" sz="1400" b="1" dirty="0" smtClean="0">
                <a:solidFill>
                  <a:schemeClr val="bg1"/>
                </a:solidFill>
                <a:latin typeface="Arial" pitchFamily="34" charset="0"/>
                <a:cs typeface="Arial" pitchFamily="34" charset="0"/>
              </a:rPr>
              <a:t>55.9</a:t>
            </a:r>
            <a:r>
              <a:rPr lang="en-US" sz="1400" b="1" dirty="0" smtClean="0">
                <a:solidFill>
                  <a:schemeClr val="bg1"/>
                </a:solidFill>
                <a:latin typeface="Arial" pitchFamily="34" charset="0"/>
                <a:cs typeface="Arial" pitchFamily="34" charset="0"/>
              </a:rPr>
              <a:t>%)</a:t>
            </a:r>
            <a:r>
              <a:rPr lang="mn-MN" sz="1400" b="1" dirty="0" smtClean="0">
                <a:solidFill>
                  <a:schemeClr val="bg1"/>
                </a:solidFill>
                <a:latin typeface="Arial" pitchFamily="34" charset="0"/>
                <a:cs typeface="Arial" pitchFamily="34" charset="0"/>
              </a:rPr>
              <a:t>-ээр буурсан байна.</a:t>
            </a:r>
            <a:r>
              <a:rPr lang="en-US" sz="1400" b="1" dirty="0" smtClean="0">
                <a:solidFill>
                  <a:schemeClr val="bg1"/>
                </a:solidFill>
                <a:latin typeface="Arial" pitchFamily="34" charset="0"/>
                <a:cs typeface="Arial" pitchFamily="34" charset="0"/>
              </a:rPr>
              <a:t>         </a:t>
            </a:r>
            <a:endParaRPr lang="en-US" sz="1400" b="1" dirty="0">
              <a:solidFill>
                <a:schemeClr val="bg1"/>
              </a:solidFill>
              <a:latin typeface="Arial" pitchFamily="34" charset="0"/>
              <a:cs typeface="Arial" pitchFamily="34" charset="0"/>
            </a:endParaRPr>
          </a:p>
        </p:txBody>
      </p:sp>
      <p:cxnSp>
        <p:nvCxnSpPr>
          <p:cNvPr id="12" name="Straight Connector 11"/>
          <p:cNvCxnSpPr/>
          <p:nvPr/>
        </p:nvCxnSpPr>
        <p:spPr>
          <a:xfrm>
            <a:off x="5943600" y="1047750"/>
            <a:ext cx="0" cy="291465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943600" y="3962400"/>
            <a:ext cx="5715000"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pic>
        <p:nvPicPr>
          <p:cNvPr id="51201" name="Picture 1" descr="\\exchange_server\TAMGIIN GAZAR\OLON NIITTEI HARILTSAH HELTES\Khanui.L\icons\Untitled-16.png"/>
          <p:cNvPicPr>
            <a:picLocks noChangeAspect="1" noChangeArrowheads="1"/>
          </p:cNvPicPr>
          <p:nvPr/>
        </p:nvPicPr>
        <p:blipFill>
          <a:blip r:embed="rId2" cstate="print"/>
          <a:srcRect/>
          <a:stretch>
            <a:fillRect/>
          </a:stretch>
        </p:blipFill>
        <p:spPr bwMode="auto">
          <a:xfrm>
            <a:off x="5638800" y="3657600"/>
            <a:ext cx="685800" cy="685800"/>
          </a:xfrm>
          <a:prstGeom prst="rect">
            <a:avLst/>
          </a:prstGeom>
          <a:noFill/>
        </p:spPr>
      </p:pic>
      <p:cxnSp>
        <p:nvCxnSpPr>
          <p:cNvPr id="19" name="Straight Connector 18"/>
          <p:cNvCxnSpPr/>
          <p:nvPr/>
        </p:nvCxnSpPr>
        <p:spPr>
          <a:xfrm>
            <a:off x="1066800" y="3962400"/>
            <a:ext cx="5715000"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324600" y="4419600"/>
            <a:ext cx="5257800" cy="1938992"/>
          </a:xfrm>
          <a:prstGeom prst="rect">
            <a:avLst/>
          </a:prstGeom>
        </p:spPr>
        <p:txBody>
          <a:bodyPr wrap="square">
            <a:spAutoFit/>
          </a:bodyPr>
          <a:lstStyle/>
          <a:p>
            <a:pPr algn="just"/>
            <a:r>
              <a:rPr lang="mn-MN" sz="2000" dirty="0" smtClean="0">
                <a:latin typeface="Arial" pitchFamily="34" charset="0"/>
                <a:cs typeface="Arial" pitchFamily="34" charset="0"/>
              </a:rPr>
              <a:t>Аймгийн хэмжээгээр 221 гэмт хэрэг бүртгэгдсэнээс 30.8 хувийг иргэдийн эрх чөлөө эрүүл мэндийн эсрэг гэмт хэрэг, 40.3 хувь нь бусдын өмчлөлийн эсрэг гэмт хэрэг эзэлж, өнгөрсөн оны мөн үеэс гэмт хэргийн тоо 38-аар буурсан байна. </a:t>
            </a:r>
            <a:endParaRPr lang="en-US" sz="2000" dirty="0">
              <a:latin typeface="Arial" pitchFamily="34" charset="0"/>
              <a:cs typeface="Arial" pitchFamily="34" charset="0"/>
            </a:endParaRPr>
          </a:p>
        </p:txBody>
      </p:sp>
      <p:graphicFrame>
        <p:nvGraphicFramePr>
          <p:cNvPr id="17" name="Chart 16"/>
          <p:cNvGraphicFramePr/>
          <p:nvPr/>
        </p:nvGraphicFramePr>
        <p:xfrm>
          <a:off x="990600" y="990600"/>
          <a:ext cx="5133975"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hart 19"/>
          <p:cNvGraphicFramePr/>
          <p:nvPr/>
        </p:nvGraphicFramePr>
        <p:xfrm>
          <a:off x="6324600" y="1066800"/>
          <a:ext cx="5029200" cy="2667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Chart 20"/>
          <p:cNvGraphicFramePr/>
          <p:nvPr/>
        </p:nvGraphicFramePr>
        <p:xfrm>
          <a:off x="1066801" y="4114800"/>
          <a:ext cx="4800600" cy="251460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ChangeArrowheads="1"/>
          </p:cNvSpPr>
          <p:nvPr/>
        </p:nvSpPr>
        <p:spPr bwMode="auto">
          <a:xfrm>
            <a:off x="1136650" y="300335"/>
            <a:ext cx="9912350" cy="461665"/>
          </a:xfrm>
          <a:prstGeom prst="rect">
            <a:avLst/>
          </a:prstGeom>
          <a:solidFill>
            <a:srgbClr val="00329B"/>
          </a:solidFill>
          <a:ln w="9525">
            <a:no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МАКРО ЭДИЙН ЗАСГИЙН ҮЗҮҮЛЭЛТ- Хэрэглээний үнийн индекс</a:t>
            </a:r>
            <a:endParaRPr lang="mn-MN" sz="2400" b="1" dirty="0">
              <a:solidFill>
                <a:schemeClr val="bg1"/>
              </a:solidFill>
              <a:latin typeface="Arial" pitchFamily="34" charset="0"/>
              <a:cs typeface="Arial" pitchFamily="34" charset="0"/>
            </a:endParaRPr>
          </a:p>
        </p:txBody>
      </p:sp>
      <p:sp>
        <p:nvSpPr>
          <p:cNvPr id="22" name="Rectangle 21"/>
          <p:cNvSpPr/>
          <p:nvPr/>
        </p:nvSpPr>
        <p:spPr>
          <a:xfrm>
            <a:off x="5029200" y="1219200"/>
            <a:ext cx="7924800" cy="276999"/>
          </a:xfrm>
          <a:prstGeom prst="rect">
            <a:avLst/>
          </a:prstGeom>
        </p:spPr>
        <p:txBody>
          <a:bodyPr wrap="square">
            <a:spAutoFit/>
          </a:bodyPr>
          <a:lstStyle/>
          <a:p>
            <a:r>
              <a:rPr lang="mn-MN" sz="1200" b="1" dirty="0" smtClean="0">
                <a:latin typeface="Arial" pitchFamily="34" charset="0"/>
                <a:cs typeface="Arial" pitchFamily="34" charset="0"/>
              </a:rPr>
              <a:t>ХЭРЭГЛЭЭНИЙ БАРАА, ҮЙЛЧИЛГЭЭНИЙ ҮНИЙН ИНДЕКС</a:t>
            </a:r>
            <a:endParaRPr lang="en-US" sz="1200" dirty="0">
              <a:latin typeface="Arial" pitchFamily="34" charset="0"/>
              <a:cs typeface="Arial" pitchFamily="34" charset="0"/>
            </a:endParaRPr>
          </a:p>
        </p:txBody>
      </p:sp>
      <p:cxnSp>
        <p:nvCxnSpPr>
          <p:cNvPr id="9" name="Straight Connector 8"/>
          <p:cNvCxnSpPr/>
          <p:nvPr/>
        </p:nvCxnSpPr>
        <p:spPr>
          <a:xfrm>
            <a:off x="4953000" y="990600"/>
            <a:ext cx="0" cy="4648200"/>
          </a:xfrm>
          <a:prstGeom prst="line">
            <a:avLst/>
          </a:prstGeom>
          <a:ln>
            <a:solidFill>
              <a:srgbClr val="003269"/>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8" name="Table 7"/>
          <p:cNvGraphicFramePr>
            <a:graphicFrameLocks noGrp="1"/>
          </p:cNvGraphicFramePr>
          <p:nvPr/>
        </p:nvGraphicFramePr>
        <p:xfrm>
          <a:off x="5181599" y="1676400"/>
          <a:ext cx="6324600" cy="4023862"/>
        </p:xfrm>
        <a:graphic>
          <a:graphicData uri="http://schemas.openxmlformats.org/drawingml/2006/table">
            <a:tbl>
              <a:tblPr/>
              <a:tblGrid>
                <a:gridCol w="3344422"/>
                <a:gridCol w="761601"/>
                <a:gridCol w="711931"/>
                <a:gridCol w="778158"/>
                <a:gridCol w="728488"/>
              </a:tblGrid>
              <a:tr h="492564">
                <a:tc>
                  <a:txBody>
                    <a:bodyPr/>
                    <a:lstStyle/>
                    <a:p>
                      <a:pPr algn="ctr" fontAlgn="ctr"/>
                      <a:r>
                        <a:rPr lang="mn-MN" sz="1000" b="0" i="0" u="none" strike="noStrike" dirty="0">
                          <a:solidFill>
                            <a:srgbClr val="000000"/>
                          </a:solidFill>
                          <a:latin typeface="Arial"/>
                        </a:rPr>
                        <a:t>Завхан аймгийн хэрэглээний үнийн индекс</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000" b="0" i="0" u="none" strike="noStrike" dirty="0">
                          <a:solidFill>
                            <a:srgbClr val="000000"/>
                          </a:solidFill>
                          <a:latin typeface="Arial"/>
                        </a:rPr>
                        <a:t>2017.12 / 2015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000" b="0" i="0" u="none" strike="noStrike" dirty="0">
                          <a:solidFill>
                            <a:srgbClr val="000000"/>
                          </a:solidFill>
                          <a:latin typeface="Arial"/>
                        </a:rPr>
                        <a:t>2017.12/ 2016.12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000" b="0" i="0" u="none" strike="noStrike" dirty="0">
                          <a:solidFill>
                            <a:srgbClr val="000000"/>
                          </a:solidFill>
                          <a:latin typeface="Arial"/>
                        </a:rPr>
                        <a:t>2017.12/ 2016.12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000" b="0" i="0" u="none" strike="noStrike" dirty="0">
                          <a:solidFill>
                            <a:srgbClr val="000000"/>
                          </a:solidFill>
                          <a:latin typeface="Arial"/>
                        </a:rPr>
                        <a:t>2017.12/ 2017.11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r>
              <a:tr h="269436">
                <a:tc>
                  <a:txBody>
                    <a:bodyPr/>
                    <a:lstStyle/>
                    <a:p>
                      <a:pPr algn="l" fontAlgn="b"/>
                      <a:r>
                        <a:rPr lang="mn-MN" sz="1000" b="1" i="0" u="none" strike="noStrike">
                          <a:solidFill>
                            <a:srgbClr val="000000"/>
                          </a:solidFill>
                          <a:latin typeface="Arial"/>
                        </a:rPr>
                        <a:t>ЕРӨНХИЙ ИНДЕКС</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tx2">
                        <a:lumMod val="20000"/>
                        <a:lumOff val="80000"/>
                      </a:schemeClr>
                    </a:solidFill>
                  </a:tcPr>
                </a:tc>
                <a:tc>
                  <a:txBody>
                    <a:bodyPr/>
                    <a:lstStyle/>
                    <a:p>
                      <a:pPr algn="ctr" fontAlgn="ctr"/>
                      <a:r>
                        <a:rPr lang="en-US" sz="1000" b="1" i="0" u="none" strike="noStrike">
                          <a:solidFill>
                            <a:srgbClr val="000000"/>
                          </a:solidFill>
                          <a:latin typeface="Arial"/>
                        </a:rPr>
                        <a:t>103.4</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chemeClr val="tx2">
                        <a:lumMod val="20000"/>
                        <a:lumOff val="80000"/>
                      </a:schemeClr>
                    </a:solidFill>
                  </a:tcPr>
                </a:tc>
                <a:tc>
                  <a:txBody>
                    <a:bodyPr/>
                    <a:lstStyle/>
                    <a:p>
                      <a:pPr algn="ctr" fontAlgn="ctr"/>
                      <a:r>
                        <a:rPr lang="en-US" sz="1000" b="1" i="0" u="none" strike="noStrike">
                          <a:solidFill>
                            <a:srgbClr val="000000"/>
                          </a:solidFill>
                          <a:latin typeface="Arial"/>
                        </a:rPr>
                        <a:t>104.1</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chemeClr val="tx2">
                        <a:lumMod val="20000"/>
                        <a:lumOff val="80000"/>
                      </a:schemeClr>
                    </a:solidFill>
                  </a:tcPr>
                </a:tc>
                <a:tc>
                  <a:txBody>
                    <a:bodyPr/>
                    <a:lstStyle/>
                    <a:p>
                      <a:pPr algn="ctr" fontAlgn="ctr"/>
                      <a:r>
                        <a:rPr lang="en-US" sz="1000" b="1" i="0" u="none" strike="noStrike">
                          <a:solidFill>
                            <a:srgbClr val="000000"/>
                          </a:solidFill>
                          <a:latin typeface="Arial"/>
                        </a:rPr>
                        <a:t>104.1</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chemeClr val="tx2">
                        <a:lumMod val="20000"/>
                        <a:lumOff val="80000"/>
                      </a:schemeClr>
                    </a:solidFill>
                  </a:tcPr>
                </a:tc>
                <a:tc>
                  <a:txBody>
                    <a:bodyPr/>
                    <a:lstStyle/>
                    <a:p>
                      <a:pPr algn="ctr" fontAlgn="ctr"/>
                      <a:r>
                        <a:rPr lang="en-US" sz="1000" b="1" i="0" u="none" strike="noStrike" dirty="0">
                          <a:solidFill>
                            <a:srgbClr val="000000"/>
                          </a:solidFill>
                          <a:latin typeface="Arial"/>
                        </a:rPr>
                        <a:t>99.6</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chemeClr val="tx2">
                        <a:lumMod val="20000"/>
                        <a:lumOff val="80000"/>
                      </a:schemeClr>
                    </a:solidFill>
                  </a:tcPr>
                </a:tc>
              </a:tr>
              <a:tr h="207971">
                <a:tc>
                  <a:txBody>
                    <a:bodyPr/>
                    <a:lstStyle/>
                    <a:p>
                      <a:pPr algn="l" fontAlgn="b"/>
                      <a:r>
                        <a:rPr lang="ru-RU" sz="1000" b="0" i="0" u="none" strike="noStrike">
                          <a:solidFill>
                            <a:srgbClr val="000000"/>
                          </a:solidFill>
                          <a:latin typeface="Arial"/>
                        </a:rPr>
                        <a:t>01.   ХYНСНИЙ БАРАА, СОГТУУРУУЛАХ БУС УНДАА</a:t>
                      </a: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ctr"/>
                      <a:r>
                        <a:rPr lang="en-US" sz="1000" b="0" i="0" u="none" strike="noStrike">
                          <a:solidFill>
                            <a:srgbClr val="000000"/>
                          </a:solidFill>
                          <a:latin typeface="Arial"/>
                        </a:rPr>
                        <a:t>92.0</a:t>
                      </a:r>
                    </a:p>
                  </a:txBody>
                  <a:tcPr marL="9525" marR="9525" marT="9525" marB="0" anchor="ctr">
                    <a:lnL>
                      <a:noFill/>
                    </a:lnL>
                    <a:lnR>
                      <a:noFill/>
                    </a:lnR>
                    <a:lnT>
                      <a:noFill/>
                    </a:lnT>
                    <a:lnB>
                      <a:noFill/>
                    </a:lnB>
                    <a:solidFill>
                      <a:schemeClr val="tx2">
                        <a:lumMod val="20000"/>
                        <a:lumOff val="80000"/>
                      </a:schemeClr>
                    </a:solidFill>
                  </a:tcPr>
                </a:tc>
                <a:tc>
                  <a:txBody>
                    <a:bodyPr/>
                    <a:lstStyle/>
                    <a:p>
                      <a:pPr algn="ctr" fontAlgn="ctr"/>
                      <a:r>
                        <a:rPr lang="en-US" sz="1000" b="0" i="0" u="none" strike="noStrike">
                          <a:solidFill>
                            <a:srgbClr val="000000"/>
                          </a:solidFill>
                          <a:latin typeface="Arial"/>
                        </a:rPr>
                        <a:t>104.2</a:t>
                      </a:r>
                    </a:p>
                  </a:txBody>
                  <a:tcPr marL="9525" marR="9525" marT="9525" marB="0" anchor="ctr">
                    <a:lnL>
                      <a:noFill/>
                    </a:lnL>
                    <a:lnR>
                      <a:noFill/>
                    </a:lnR>
                    <a:lnT>
                      <a:noFill/>
                    </a:lnT>
                    <a:lnB>
                      <a:noFill/>
                    </a:lnB>
                    <a:solidFill>
                      <a:schemeClr val="tx2">
                        <a:lumMod val="20000"/>
                        <a:lumOff val="80000"/>
                      </a:schemeClr>
                    </a:solidFill>
                  </a:tcPr>
                </a:tc>
                <a:tc>
                  <a:txBody>
                    <a:bodyPr/>
                    <a:lstStyle/>
                    <a:p>
                      <a:pPr algn="ctr" fontAlgn="ctr"/>
                      <a:r>
                        <a:rPr lang="en-US" sz="1000" b="0" i="0" u="none" strike="noStrike">
                          <a:solidFill>
                            <a:srgbClr val="000000"/>
                          </a:solidFill>
                          <a:latin typeface="Arial"/>
                        </a:rPr>
                        <a:t>104.2</a:t>
                      </a:r>
                    </a:p>
                  </a:txBody>
                  <a:tcPr marL="9525" marR="9525" marT="9525" marB="0" anchor="ctr">
                    <a:lnL>
                      <a:noFill/>
                    </a:lnL>
                    <a:lnR>
                      <a:noFill/>
                    </a:lnR>
                    <a:lnT>
                      <a:noFill/>
                    </a:lnT>
                    <a:lnB>
                      <a:noFill/>
                    </a:lnB>
                    <a:solidFill>
                      <a:schemeClr val="tx2">
                        <a:lumMod val="20000"/>
                        <a:lumOff val="80000"/>
                      </a:schemeClr>
                    </a:solidFill>
                  </a:tcPr>
                </a:tc>
                <a:tc>
                  <a:txBody>
                    <a:bodyPr/>
                    <a:lstStyle/>
                    <a:p>
                      <a:pPr algn="ctr" fontAlgn="ctr"/>
                      <a:r>
                        <a:rPr lang="en-US" sz="1000" b="0" i="0" u="none" strike="noStrike" dirty="0">
                          <a:solidFill>
                            <a:srgbClr val="000000"/>
                          </a:solidFill>
                          <a:latin typeface="Arial"/>
                        </a:rPr>
                        <a:t>97.6</a:t>
                      </a:r>
                    </a:p>
                  </a:txBody>
                  <a:tcPr marL="9525" marR="9525" marT="9525" marB="0" anchor="ctr">
                    <a:lnL>
                      <a:noFill/>
                    </a:lnL>
                    <a:lnR>
                      <a:noFill/>
                    </a:lnR>
                    <a:lnT>
                      <a:noFill/>
                    </a:lnT>
                    <a:lnB>
                      <a:noFill/>
                    </a:lnB>
                    <a:solidFill>
                      <a:schemeClr val="tx2">
                        <a:lumMod val="20000"/>
                        <a:lumOff val="80000"/>
                      </a:schemeClr>
                    </a:solidFill>
                  </a:tcPr>
                </a:tc>
              </a:tr>
              <a:tr h="361213">
                <a:tc>
                  <a:txBody>
                    <a:bodyPr/>
                    <a:lstStyle/>
                    <a:p>
                      <a:pPr algn="l" fontAlgn="b"/>
                      <a:r>
                        <a:rPr lang="mn-MN" sz="1000" b="0" i="0" u="none" strike="noStrike">
                          <a:solidFill>
                            <a:srgbClr val="000000"/>
                          </a:solidFill>
                          <a:latin typeface="Arial"/>
                        </a:rPr>
                        <a:t>02.   СОГТУУРУУЛАХ УНДАА, ТАМХИ, МАНСУУРУУЛАХ БОДИС</a:t>
                      </a: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ctr"/>
                      <a:r>
                        <a:rPr lang="en-US" sz="1000" b="0" i="0" u="none" strike="noStrike">
                          <a:solidFill>
                            <a:srgbClr val="000000"/>
                          </a:solidFill>
                          <a:latin typeface="Arial"/>
                        </a:rPr>
                        <a:t>103.6</a:t>
                      </a:r>
                    </a:p>
                  </a:txBody>
                  <a:tcPr marL="9525" marR="9525" marT="9525" marB="0" anchor="ctr">
                    <a:lnL>
                      <a:noFill/>
                    </a:lnL>
                    <a:lnR>
                      <a:noFill/>
                    </a:lnR>
                    <a:lnT>
                      <a:noFill/>
                    </a:lnT>
                    <a:lnB>
                      <a:noFill/>
                    </a:lnB>
                    <a:solidFill>
                      <a:schemeClr val="tx2">
                        <a:lumMod val="20000"/>
                        <a:lumOff val="80000"/>
                      </a:schemeClr>
                    </a:solidFill>
                  </a:tcPr>
                </a:tc>
                <a:tc>
                  <a:txBody>
                    <a:bodyPr/>
                    <a:lstStyle/>
                    <a:p>
                      <a:pPr algn="ctr" fontAlgn="ctr"/>
                      <a:r>
                        <a:rPr lang="en-US" sz="1000" b="0" i="0" u="none" strike="noStrike">
                          <a:solidFill>
                            <a:srgbClr val="000000"/>
                          </a:solidFill>
                          <a:latin typeface="Arial"/>
                        </a:rPr>
                        <a:t>101.3</a:t>
                      </a:r>
                    </a:p>
                  </a:txBody>
                  <a:tcPr marL="9525" marR="9525" marT="9525" marB="0" anchor="ctr">
                    <a:lnL>
                      <a:noFill/>
                    </a:lnL>
                    <a:lnR>
                      <a:noFill/>
                    </a:lnR>
                    <a:lnT>
                      <a:noFill/>
                    </a:lnT>
                    <a:lnB>
                      <a:noFill/>
                    </a:lnB>
                    <a:solidFill>
                      <a:schemeClr val="tx2">
                        <a:lumMod val="20000"/>
                        <a:lumOff val="80000"/>
                      </a:schemeClr>
                    </a:solidFill>
                  </a:tcPr>
                </a:tc>
                <a:tc>
                  <a:txBody>
                    <a:bodyPr/>
                    <a:lstStyle/>
                    <a:p>
                      <a:pPr algn="ctr" fontAlgn="ctr"/>
                      <a:r>
                        <a:rPr lang="en-US" sz="1000" b="0" i="0" u="none" strike="noStrike">
                          <a:solidFill>
                            <a:srgbClr val="000000"/>
                          </a:solidFill>
                          <a:latin typeface="Arial"/>
                        </a:rPr>
                        <a:t>101.3</a:t>
                      </a:r>
                    </a:p>
                  </a:txBody>
                  <a:tcPr marL="9525" marR="9525" marT="9525" marB="0" anchor="ctr">
                    <a:lnL>
                      <a:noFill/>
                    </a:lnL>
                    <a:lnR>
                      <a:noFill/>
                    </a:lnR>
                    <a:lnT>
                      <a:noFill/>
                    </a:lnT>
                    <a:lnB>
                      <a:noFill/>
                    </a:lnB>
                    <a:solidFill>
                      <a:schemeClr val="tx2">
                        <a:lumMod val="20000"/>
                        <a:lumOff val="80000"/>
                      </a:schemeClr>
                    </a:solidFill>
                  </a:tcPr>
                </a:tc>
                <a:tc>
                  <a:txBody>
                    <a:bodyPr/>
                    <a:lstStyle/>
                    <a:p>
                      <a:pPr algn="ctr" fontAlgn="ctr"/>
                      <a:r>
                        <a:rPr lang="en-US" sz="1000" b="0" i="0" u="none" strike="noStrike" dirty="0">
                          <a:solidFill>
                            <a:srgbClr val="000000"/>
                          </a:solidFill>
                          <a:latin typeface="Arial"/>
                        </a:rPr>
                        <a:t>100.0</a:t>
                      </a:r>
                    </a:p>
                  </a:txBody>
                  <a:tcPr marL="9525" marR="9525" marT="9525" marB="0" anchor="ctr">
                    <a:lnL>
                      <a:noFill/>
                    </a:lnL>
                    <a:lnR>
                      <a:noFill/>
                    </a:lnR>
                    <a:lnT>
                      <a:noFill/>
                    </a:lnT>
                    <a:lnB>
                      <a:noFill/>
                    </a:lnB>
                    <a:solidFill>
                      <a:schemeClr val="tx2">
                        <a:lumMod val="20000"/>
                        <a:lumOff val="80000"/>
                      </a:schemeClr>
                    </a:solidFill>
                  </a:tcPr>
                </a:tc>
              </a:tr>
              <a:tr h="207971">
                <a:tc>
                  <a:txBody>
                    <a:bodyPr/>
                    <a:lstStyle/>
                    <a:p>
                      <a:pPr algn="l" fontAlgn="b"/>
                      <a:r>
                        <a:rPr lang="ru-RU" sz="1000" b="0" i="0" u="none" strike="noStrike">
                          <a:solidFill>
                            <a:srgbClr val="000000"/>
                          </a:solidFill>
                          <a:latin typeface="Arial"/>
                        </a:rPr>
                        <a:t>03.    ХУВЦАС, БӨС БАРАА, ГУТАЛ</a:t>
                      </a: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ctr"/>
                      <a:r>
                        <a:rPr lang="en-US" sz="1000" b="0" i="0" u="none" strike="noStrike">
                          <a:solidFill>
                            <a:srgbClr val="000000"/>
                          </a:solidFill>
                          <a:latin typeface="Arial"/>
                        </a:rPr>
                        <a:t>109.9</a:t>
                      </a:r>
                    </a:p>
                  </a:txBody>
                  <a:tcPr marL="9525" marR="9525" marT="9525" marB="0" anchor="ctr">
                    <a:lnL>
                      <a:noFill/>
                    </a:lnL>
                    <a:lnR>
                      <a:noFill/>
                    </a:lnR>
                    <a:lnT>
                      <a:noFill/>
                    </a:lnT>
                    <a:lnB>
                      <a:noFill/>
                    </a:lnB>
                    <a:solidFill>
                      <a:schemeClr val="tx2">
                        <a:lumMod val="20000"/>
                        <a:lumOff val="80000"/>
                      </a:schemeClr>
                    </a:solidFill>
                  </a:tcPr>
                </a:tc>
                <a:tc>
                  <a:txBody>
                    <a:bodyPr/>
                    <a:lstStyle/>
                    <a:p>
                      <a:pPr algn="ctr" fontAlgn="ctr"/>
                      <a:r>
                        <a:rPr lang="en-US" sz="1000" b="0" i="0" u="none" strike="noStrike">
                          <a:solidFill>
                            <a:srgbClr val="000000"/>
                          </a:solidFill>
                          <a:latin typeface="Arial"/>
                        </a:rPr>
                        <a:t>104.8</a:t>
                      </a:r>
                    </a:p>
                  </a:txBody>
                  <a:tcPr marL="9525" marR="9525" marT="9525" marB="0" anchor="ctr">
                    <a:lnL>
                      <a:noFill/>
                    </a:lnL>
                    <a:lnR>
                      <a:noFill/>
                    </a:lnR>
                    <a:lnT>
                      <a:noFill/>
                    </a:lnT>
                    <a:lnB>
                      <a:noFill/>
                    </a:lnB>
                    <a:solidFill>
                      <a:schemeClr val="tx2">
                        <a:lumMod val="20000"/>
                        <a:lumOff val="80000"/>
                      </a:schemeClr>
                    </a:solidFill>
                  </a:tcPr>
                </a:tc>
                <a:tc>
                  <a:txBody>
                    <a:bodyPr/>
                    <a:lstStyle/>
                    <a:p>
                      <a:pPr algn="ctr" fontAlgn="ctr"/>
                      <a:r>
                        <a:rPr lang="en-US" sz="1000" b="0" i="0" u="none" strike="noStrike">
                          <a:solidFill>
                            <a:srgbClr val="000000"/>
                          </a:solidFill>
                          <a:latin typeface="Arial"/>
                        </a:rPr>
                        <a:t>104.8</a:t>
                      </a:r>
                    </a:p>
                  </a:txBody>
                  <a:tcPr marL="9525" marR="9525" marT="9525" marB="0" anchor="ctr">
                    <a:lnL>
                      <a:noFill/>
                    </a:lnL>
                    <a:lnR>
                      <a:noFill/>
                    </a:lnR>
                    <a:lnT>
                      <a:noFill/>
                    </a:lnT>
                    <a:lnB>
                      <a:noFill/>
                    </a:lnB>
                    <a:solidFill>
                      <a:schemeClr val="tx2">
                        <a:lumMod val="20000"/>
                        <a:lumOff val="80000"/>
                      </a:schemeClr>
                    </a:solidFill>
                  </a:tcPr>
                </a:tc>
                <a:tc>
                  <a:txBody>
                    <a:bodyPr/>
                    <a:lstStyle/>
                    <a:p>
                      <a:pPr algn="ctr" fontAlgn="ctr"/>
                      <a:r>
                        <a:rPr lang="en-US" sz="1000" b="0" i="0" u="none" strike="noStrike" dirty="0">
                          <a:solidFill>
                            <a:srgbClr val="000000"/>
                          </a:solidFill>
                          <a:latin typeface="Arial"/>
                        </a:rPr>
                        <a:t>100.4</a:t>
                      </a:r>
                    </a:p>
                  </a:txBody>
                  <a:tcPr marL="9525" marR="9525" marT="9525" marB="0" anchor="ctr">
                    <a:lnL>
                      <a:noFill/>
                    </a:lnL>
                    <a:lnR>
                      <a:noFill/>
                    </a:lnR>
                    <a:lnT>
                      <a:noFill/>
                    </a:lnT>
                    <a:lnB>
                      <a:noFill/>
                    </a:lnB>
                    <a:solidFill>
                      <a:schemeClr val="tx2">
                        <a:lumMod val="20000"/>
                        <a:lumOff val="80000"/>
                      </a:schemeClr>
                    </a:solidFill>
                  </a:tcPr>
                </a:tc>
              </a:tr>
              <a:tr h="361213">
                <a:tc>
                  <a:txBody>
                    <a:bodyPr/>
                    <a:lstStyle/>
                    <a:p>
                      <a:pPr algn="l" fontAlgn="b"/>
                      <a:r>
                        <a:rPr lang="mn-MN" sz="1000" b="0" i="0" u="none" strike="noStrike" dirty="0">
                          <a:solidFill>
                            <a:srgbClr val="000000"/>
                          </a:solidFill>
                          <a:latin typeface="Arial"/>
                        </a:rPr>
                        <a:t>04.    ОРОН СУУЦ, УС, ЦАХИЛГААН, ХИЙН БОЛОН БУСАД Т</a:t>
                      </a:r>
                      <a:r>
                        <a:rPr lang="en-US" sz="1000" b="0" i="0" u="none" strike="noStrike" dirty="0">
                          <a:solidFill>
                            <a:srgbClr val="000000"/>
                          </a:solidFill>
                          <a:latin typeface="Arial"/>
                        </a:rPr>
                        <a:t>Y</a:t>
                      </a:r>
                      <a:r>
                        <a:rPr lang="mn-MN" sz="1000" b="0" i="0" u="none" strike="noStrike" dirty="0">
                          <a:solidFill>
                            <a:srgbClr val="000000"/>
                          </a:solidFill>
                          <a:latin typeface="Arial"/>
                        </a:rPr>
                        <a:t>ЛШ</a:t>
                      </a: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ctr"/>
                      <a:r>
                        <a:rPr lang="en-US" sz="1000" b="0" i="0" u="none" strike="noStrike">
                          <a:solidFill>
                            <a:srgbClr val="000000"/>
                          </a:solidFill>
                          <a:latin typeface="Arial"/>
                        </a:rPr>
                        <a:t>106.3</a:t>
                      </a:r>
                    </a:p>
                  </a:txBody>
                  <a:tcPr marL="9525" marR="9525" marT="9525" marB="0" anchor="ctr">
                    <a:lnL>
                      <a:noFill/>
                    </a:lnL>
                    <a:lnR>
                      <a:noFill/>
                    </a:lnR>
                    <a:lnT>
                      <a:noFill/>
                    </a:lnT>
                    <a:lnB>
                      <a:noFill/>
                    </a:lnB>
                    <a:solidFill>
                      <a:schemeClr val="tx2">
                        <a:lumMod val="20000"/>
                        <a:lumOff val="80000"/>
                      </a:schemeClr>
                    </a:solidFill>
                  </a:tcPr>
                </a:tc>
                <a:tc>
                  <a:txBody>
                    <a:bodyPr/>
                    <a:lstStyle/>
                    <a:p>
                      <a:pPr algn="ctr" fontAlgn="ctr"/>
                      <a:r>
                        <a:rPr lang="en-US" sz="1000" b="0" i="0" u="none" strike="noStrike">
                          <a:solidFill>
                            <a:srgbClr val="000000"/>
                          </a:solidFill>
                          <a:latin typeface="Arial"/>
                        </a:rPr>
                        <a:t>100.8</a:t>
                      </a:r>
                    </a:p>
                  </a:txBody>
                  <a:tcPr marL="9525" marR="9525" marT="9525" marB="0" anchor="ctr">
                    <a:lnL>
                      <a:noFill/>
                    </a:lnL>
                    <a:lnR>
                      <a:noFill/>
                    </a:lnR>
                    <a:lnT>
                      <a:noFill/>
                    </a:lnT>
                    <a:lnB>
                      <a:noFill/>
                    </a:lnB>
                    <a:solidFill>
                      <a:schemeClr val="tx2">
                        <a:lumMod val="20000"/>
                        <a:lumOff val="80000"/>
                      </a:schemeClr>
                    </a:solidFill>
                  </a:tcPr>
                </a:tc>
                <a:tc>
                  <a:txBody>
                    <a:bodyPr/>
                    <a:lstStyle/>
                    <a:p>
                      <a:pPr algn="ctr" fontAlgn="ctr"/>
                      <a:r>
                        <a:rPr lang="en-US" sz="1000" b="0" i="0" u="none" strike="noStrike">
                          <a:solidFill>
                            <a:srgbClr val="000000"/>
                          </a:solidFill>
                          <a:latin typeface="Arial"/>
                        </a:rPr>
                        <a:t>100.8</a:t>
                      </a:r>
                    </a:p>
                  </a:txBody>
                  <a:tcPr marL="9525" marR="9525" marT="9525" marB="0" anchor="ctr">
                    <a:lnL>
                      <a:noFill/>
                    </a:lnL>
                    <a:lnR>
                      <a:noFill/>
                    </a:lnR>
                    <a:lnT>
                      <a:noFill/>
                    </a:lnT>
                    <a:lnB>
                      <a:noFill/>
                    </a:lnB>
                    <a:solidFill>
                      <a:schemeClr val="tx2">
                        <a:lumMod val="20000"/>
                        <a:lumOff val="80000"/>
                      </a:schemeClr>
                    </a:solidFill>
                  </a:tcPr>
                </a:tc>
                <a:tc>
                  <a:txBody>
                    <a:bodyPr/>
                    <a:lstStyle/>
                    <a:p>
                      <a:pPr algn="ctr" fontAlgn="ctr"/>
                      <a:r>
                        <a:rPr lang="en-US" sz="1000" b="0" i="0" u="none" strike="noStrike" dirty="0">
                          <a:solidFill>
                            <a:srgbClr val="000000"/>
                          </a:solidFill>
                          <a:latin typeface="Arial"/>
                        </a:rPr>
                        <a:t>100.0</a:t>
                      </a:r>
                    </a:p>
                  </a:txBody>
                  <a:tcPr marL="9525" marR="9525" marT="9525" marB="0" anchor="ctr">
                    <a:lnL>
                      <a:noFill/>
                    </a:lnL>
                    <a:lnR>
                      <a:noFill/>
                    </a:lnR>
                    <a:lnT>
                      <a:noFill/>
                    </a:lnT>
                    <a:lnB>
                      <a:noFill/>
                    </a:lnB>
                    <a:solidFill>
                      <a:schemeClr val="tx2">
                        <a:lumMod val="20000"/>
                        <a:lumOff val="80000"/>
                      </a:schemeClr>
                    </a:solidFill>
                  </a:tcPr>
                </a:tc>
              </a:tr>
              <a:tr h="207971">
                <a:tc>
                  <a:txBody>
                    <a:bodyPr/>
                    <a:lstStyle/>
                    <a:p>
                      <a:pPr algn="l" fontAlgn="b"/>
                      <a:r>
                        <a:rPr lang="ru-RU" sz="1000" b="0" i="0" u="none" strike="noStrike">
                          <a:solidFill>
                            <a:srgbClr val="000000"/>
                          </a:solidFill>
                          <a:latin typeface="Arial"/>
                        </a:rPr>
                        <a:t>05.    ГЭР АХУЙН ТАВИЛГА, ГЭР АХУЙН БАРАА</a:t>
                      </a: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ctr"/>
                      <a:r>
                        <a:rPr lang="en-US" sz="1000" b="0" i="0" u="none" strike="noStrike">
                          <a:solidFill>
                            <a:srgbClr val="000000"/>
                          </a:solidFill>
                          <a:latin typeface="Arial"/>
                        </a:rPr>
                        <a:t>104.6</a:t>
                      </a:r>
                    </a:p>
                  </a:txBody>
                  <a:tcPr marL="9525" marR="9525" marT="9525" marB="0" anchor="ctr">
                    <a:lnL>
                      <a:noFill/>
                    </a:lnL>
                    <a:lnR>
                      <a:noFill/>
                    </a:lnR>
                    <a:lnT>
                      <a:noFill/>
                    </a:lnT>
                    <a:lnB>
                      <a:noFill/>
                    </a:lnB>
                    <a:solidFill>
                      <a:schemeClr val="tx2">
                        <a:lumMod val="20000"/>
                        <a:lumOff val="80000"/>
                      </a:schemeClr>
                    </a:solidFill>
                  </a:tcPr>
                </a:tc>
                <a:tc>
                  <a:txBody>
                    <a:bodyPr/>
                    <a:lstStyle/>
                    <a:p>
                      <a:pPr algn="ctr" fontAlgn="ctr"/>
                      <a:r>
                        <a:rPr lang="en-US" sz="1000" b="0" i="0" u="none" strike="noStrike">
                          <a:solidFill>
                            <a:srgbClr val="000000"/>
                          </a:solidFill>
                          <a:latin typeface="Arial"/>
                        </a:rPr>
                        <a:t>101.7</a:t>
                      </a:r>
                    </a:p>
                  </a:txBody>
                  <a:tcPr marL="9525" marR="9525" marT="9525" marB="0" anchor="ctr">
                    <a:lnL>
                      <a:noFill/>
                    </a:lnL>
                    <a:lnR>
                      <a:noFill/>
                    </a:lnR>
                    <a:lnT>
                      <a:noFill/>
                    </a:lnT>
                    <a:lnB>
                      <a:noFill/>
                    </a:lnB>
                    <a:solidFill>
                      <a:schemeClr val="tx2">
                        <a:lumMod val="20000"/>
                        <a:lumOff val="80000"/>
                      </a:schemeClr>
                    </a:solidFill>
                  </a:tcPr>
                </a:tc>
                <a:tc>
                  <a:txBody>
                    <a:bodyPr/>
                    <a:lstStyle/>
                    <a:p>
                      <a:pPr algn="ctr" fontAlgn="ctr"/>
                      <a:r>
                        <a:rPr lang="en-US" sz="1000" b="0" i="0" u="none" strike="noStrike">
                          <a:solidFill>
                            <a:srgbClr val="000000"/>
                          </a:solidFill>
                          <a:latin typeface="Arial"/>
                        </a:rPr>
                        <a:t>101.7</a:t>
                      </a:r>
                    </a:p>
                  </a:txBody>
                  <a:tcPr marL="9525" marR="9525" marT="9525" marB="0" anchor="ctr">
                    <a:lnL>
                      <a:noFill/>
                    </a:lnL>
                    <a:lnR>
                      <a:noFill/>
                    </a:lnR>
                    <a:lnT>
                      <a:noFill/>
                    </a:lnT>
                    <a:lnB>
                      <a:noFill/>
                    </a:lnB>
                    <a:solidFill>
                      <a:schemeClr val="tx2">
                        <a:lumMod val="20000"/>
                        <a:lumOff val="80000"/>
                      </a:schemeClr>
                    </a:solidFill>
                  </a:tcPr>
                </a:tc>
                <a:tc>
                  <a:txBody>
                    <a:bodyPr/>
                    <a:lstStyle/>
                    <a:p>
                      <a:pPr algn="ctr" fontAlgn="ctr"/>
                      <a:r>
                        <a:rPr lang="en-US" sz="1000" b="0" i="0" u="none" strike="noStrike" dirty="0">
                          <a:solidFill>
                            <a:srgbClr val="000000"/>
                          </a:solidFill>
                          <a:latin typeface="Arial"/>
                        </a:rPr>
                        <a:t>100.0</a:t>
                      </a:r>
                    </a:p>
                  </a:txBody>
                  <a:tcPr marL="9525" marR="9525" marT="9525" marB="0" anchor="ctr">
                    <a:lnL>
                      <a:noFill/>
                    </a:lnL>
                    <a:lnR>
                      <a:noFill/>
                    </a:lnR>
                    <a:lnT>
                      <a:noFill/>
                    </a:lnT>
                    <a:lnB>
                      <a:noFill/>
                    </a:lnB>
                    <a:solidFill>
                      <a:schemeClr val="tx2">
                        <a:lumMod val="20000"/>
                        <a:lumOff val="80000"/>
                      </a:schemeClr>
                    </a:solidFill>
                  </a:tcPr>
                </a:tc>
              </a:tr>
              <a:tr h="207971">
                <a:tc>
                  <a:txBody>
                    <a:bodyPr/>
                    <a:lstStyle/>
                    <a:p>
                      <a:pPr algn="l" fontAlgn="b"/>
                      <a:r>
                        <a:rPr lang="ru-RU" sz="1000" b="0" i="0" u="none" strike="noStrike">
                          <a:solidFill>
                            <a:srgbClr val="000000"/>
                          </a:solidFill>
                          <a:latin typeface="Arial"/>
                        </a:rPr>
                        <a:t>06.    ЭМ, ТАРИА, ЭМНЭЛГИЙН YЙЛЧИЛГЭЭ</a:t>
                      </a: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ctr"/>
                      <a:r>
                        <a:rPr lang="en-US" sz="1000" b="0" i="0" u="none" strike="noStrike">
                          <a:solidFill>
                            <a:srgbClr val="000000"/>
                          </a:solidFill>
                          <a:latin typeface="Arial"/>
                        </a:rPr>
                        <a:t>105.5</a:t>
                      </a:r>
                    </a:p>
                  </a:txBody>
                  <a:tcPr marL="9525" marR="9525" marT="9525" marB="0" anchor="ctr">
                    <a:lnL>
                      <a:noFill/>
                    </a:lnL>
                    <a:lnR>
                      <a:noFill/>
                    </a:lnR>
                    <a:lnT>
                      <a:noFill/>
                    </a:lnT>
                    <a:lnB>
                      <a:noFill/>
                    </a:lnB>
                    <a:solidFill>
                      <a:schemeClr val="tx2">
                        <a:lumMod val="20000"/>
                        <a:lumOff val="80000"/>
                      </a:schemeClr>
                    </a:solidFill>
                  </a:tcPr>
                </a:tc>
                <a:tc>
                  <a:txBody>
                    <a:bodyPr/>
                    <a:lstStyle/>
                    <a:p>
                      <a:pPr algn="ctr" fontAlgn="ctr"/>
                      <a:r>
                        <a:rPr lang="en-US" sz="1000" b="0" i="0" u="none" strike="noStrike">
                          <a:solidFill>
                            <a:srgbClr val="000000"/>
                          </a:solidFill>
                          <a:latin typeface="Arial"/>
                        </a:rPr>
                        <a:t>105.6</a:t>
                      </a:r>
                    </a:p>
                  </a:txBody>
                  <a:tcPr marL="9525" marR="9525" marT="9525" marB="0" anchor="ctr">
                    <a:lnL>
                      <a:noFill/>
                    </a:lnL>
                    <a:lnR>
                      <a:noFill/>
                    </a:lnR>
                    <a:lnT>
                      <a:noFill/>
                    </a:lnT>
                    <a:lnB>
                      <a:noFill/>
                    </a:lnB>
                    <a:solidFill>
                      <a:schemeClr val="tx2">
                        <a:lumMod val="20000"/>
                        <a:lumOff val="80000"/>
                      </a:schemeClr>
                    </a:solidFill>
                  </a:tcPr>
                </a:tc>
                <a:tc>
                  <a:txBody>
                    <a:bodyPr/>
                    <a:lstStyle/>
                    <a:p>
                      <a:pPr algn="ctr" fontAlgn="ctr"/>
                      <a:r>
                        <a:rPr lang="en-US" sz="1000" b="0" i="0" u="none" strike="noStrike">
                          <a:solidFill>
                            <a:srgbClr val="000000"/>
                          </a:solidFill>
                          <a:latin typeface="Arial"/>
                        </a:rPr>
                        <a:t>105.6</a:t>
                      </a:r>
                    </a:p>
                  </a:txBody>
                  <a:tcPr marL="9525" marR="9525" marT="9525" marB="0" anchor="ctr">
                    <a:lnL>
                      <a:noFill/>
                    </a:lnL>
                    <a:lnR>
                      <a:noFill/>
                    </a:lnR>
                    <a:lnT>
                      <a:noFill/>
                    </a:lnT>
                    <a:lnB>
                      <a:noFill/>
                    </a:lnB>
                    <a:solidFill>
                      <a:schemeClr val="tx2">
                        <a:lumMod val="20000"/>
                        <a:lumOff val="80000"/>
                      </a:schemeClr>
                    </a:solidFill>
                  </a:tcPr>
                </a:tc>
                <a:tc>
                  <a:txBody>
                    <a:bodyPr/>
                    <a:lstStyle/>
                    <a:p>
                      <a:pPr algn="ctr" fontAlgn="ctr"/>
                      <a:r>
                        <a:rPr lang="en-US" sz="1000" b="0" i="0" u="none" strike="noStrike" dirty="0">
                          <a:solidFill>
                            <a:srgbClr val="000000"/>
                          </a:solidFill>
                          <a:latin typeface="Arial"/>
                        </a:rPr>
                        <a:t>100.0</a:t>
                      </a:r>
                    </a:p>
                  </a:txBody>
                  <a:tcPr marL="9525" marR="9525" marT="9525" marB="0" anchor="ctr">
                    <a:lnL>
                      <a:noFill/>
                    </a:lnL>
                    <a:lnR>
                      <a:noFill/>
                    </a:lnR>
                    <a:lnT>
                      <a:noFill/>
                    </a:lnT>
                    <a:lnB>
                      <a:noFill/>
                    </a:lnB>
                    <a:solidFill>
                      <a:schemeClr val="tx2">
                        <a:lumMod val="20000"/>
                        <a:lumOff val="80000"/>
                      </a:schemeClr>
                    </a:solidFill>
                  </a:tcPr>
                </a:tc>
              </a:tr>
              <a:tr h="207971">
                <a:tc>
                  <a:txBody>
                    <a:bodyPr/>
                    <a:lstStyle/>
                    <a:p>
                      <a:pPr algn="l" fontAlgn="b"/>
                      <a:r>
                        <a:rPr lang="mn-MN" sz="1000" b="0" i="0" u="none" strike="noStrike">
                          <a:solidFill>
                            <a:srgbClr val="000000"/>
                          </a:solidFill>
                          <a:latin typeface="Arial"/>
                        </a:rPr>
                        <a:t>07.    ТЭЭВЭР</a:t>
                      </a: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ctr"/>
                      <a:r>
                        <a:rPr lang="en-US" sz="1000" b="0" i="0" u="none" strike="noStrike">
                          <a:solidFill>
                            <a:srgbClr val="000000"/>
                          </a:solidFill>
                          <a:latin typeface="Arial"/>
                        </a:rPr>
                        <a:t>101.4</a:t>
                      </a:r>
                    </a:p>
                  </a:txBody>
                  <a:tcPr marL="9525" marR="9525" marT="9525" marB="0" anchor="ctr">
                    <a:lnL>
                      <a:noFill/>
                    </a:lnL>
                    <a:lnR>
                      <a:noFill/>
                    </a:lnR>
                    <a:lnT>
                      <a:noFill/>
                    </a:lnT>
                    <a:lnB>
                      <a:noFill/>
                    </a:lnB>
                    <a:solidFill>
                      <a:schemeClr val="tx2">
                        <a:lumMod val="20000"/>
                        <a:lumOff val="80000"/>
                      </a:schemeClr>
                    </a:solidFill>
                  </a:tcPr>
                </a:tc>
                <a:tc>
                  <a:txBody>
                    <a:bodyPr/>
                    <a:lstStyle/>
                    <a:p>
                      <a:pPr algn="ctr" fontAlgn="ctr"/>
                      <a:r>
                        <a:rPr lang="en-US" sz="1000" b="0" i="0" u="none" strike="noStrike">
                          <a:solidFill>
                            <a:srgbClr val="000000"/>
                          </a:solidFill>
                          <a:latin typeface="Arial"/>
                        </a:rPr>
                        <a:t>105.3</a:t>
                      </a:r>
                    </a:p>
                  </a:txBody>
                  <a:tcPr marL="9525" marR="9525" marT="9525" marB="0" anchor="ctr">
                    <a:lnL>
                      <a:noFill/>
                    </a:lnL>
                    <a:lnR>
                      <a:noFill/>
                    </a:lnR>
                    <a:lnT>
                      <a:noFill/>
                    </a:lnT>
                    <a:lnB>
                      <a:noFill/>
                    </a:lnB>
                    <a:solidFill>
                      <a:schemeClr val="tx2">
                        <a:lumMod val="20000"/>
                        <a:lumOff val="80000"/>
                      </a:schemeClr>
                    </a:solidFill>
                  </a:tcPr>
                </a:tc>
                <a:tc>
                  <a:txBody>
                    <a:bodyPr/>
                    <a:lstStyle/>
                    <a:p>
                      <a:pPr algn="ctr" fontAlgn="ctr"/>
                      <a:r>
                        <a:rPr lang="en-US" sz="1000" b="0" i="0" u="none" strike="noStrike">
                          <a:solidFill>
                            <a:srgbClr val="000000"/>
                          </a:solidFill>
                          <a:latin typeface="Arial"/>
                        </a:rPr>
                        <a:t>105.3</a:t>
                      </a:r>
                    </a:p>
                  </a:txBody>
                  <a:tcPr marL="9525" marR="9525" marT="9525" marB="0" anchor="ctr">
                    <a:lnL>
                      <a:noFill/>
                    </a:lnL>
                    <a:lnR>
                      <a:noFill/>
                    </a:lnR>
                    <a:lnT>
                      <a:noFill/>
                    </a:lnT>
                    <a:lnB>
                      <a:noFill/>
                    </a:lnB>
                    <a:solidFill>
                      <a:schemeClr val="tx2">
                        <a:lumMod val="20000"/>
                        <a:lumOff val="80000"/>
                      </a:schemeClr>
                    </a:solidFill>
                  </a:tcPr>
                </a:tc>
                <a:tc>
                  <a:txBody>
                    <a:bodyPr/>
                    <a:lstStyle/>
                    <a:p>
                      <a:pPr algn="ctr" fontAlgn="ctr"/>
                      <a:r>
                        <a:rPr lang="en-US" sz="1000" b="0" i="0" u="none" strike="noStrike" dirty="0">
                          <a:solidFill>
                            <a:srgbClr val="000000"/>
                          </a:solidFill>
                          <a:latin typeface="Arial"/>
                        </a:rPr>
                        <a:t>100.2</a:t>
                      </a:r>
                    </a:p>
                  </a:txBody>
                  <a:tcPr marL="9525" marR="9525" marT="9525" marB="0" anchor="ctr">
                    <a:lnL>
                      <a:noFill/>
                    </a:lnL>
                    <a:lnR>
                      <a:noFill/>
                    </a:lnR>
                    <a:lnT>
                      <a:noFill/>
                    </a:lnT>
                    <a:lnB>
                      <a:noFill/>
                    </a:lnB>
                    <a:solidFill>
                      <a:schemeClr val="tx2">
                        <a:lumMod val="20000"/>
                        <a:lumOff val="80000"/>
                      </a:schemeClr>
                    </a:solidFill>
                  </a:tcPr>
                </a:tc>
              </a:tr>
              <a:tr h="361213">
                <a:tc>
                  <a:txBody>
                    <a:bodyPr/>
                    <a:lstStyle/>
                    <a:p>
                      <a:pPr algn="l" fontAlgn="b"/>
                      <a:r>
                        <a:rPr lang="mn-MN" sz="1000" b="0" i="0" u="none" strike="noStrike">
                          <a:solidFill>
                            <a:srgbClr val="000000"/>
                          </a:solidFill>
                          <a:latin typeface="Arial"/>
                        </a:rPr>
                        <a:t>08.    ХОЛБООНЫ ХЭРЭГСЭЛ, ШУУДАНГИЙН </a:t>
                      </a:r>
                      <a:r>
                        <a:rPr lang="en-US" sz="1000" b="0" i="0" u="none" strike="noStrike">
                          <a:solidFill>
                            <a:srgbClr val="000000"/>
                          </a:solidFill>
                          <a:latin typeface="Arial"/>
                        </a:rPr>
                        <a:t>Y</a:t>
                      </a:r>
                      <a:r>
                        <a:rPr lang="mn-MN" sz="1000" b="0" i="0" u="none" strike="noStrike">
                          <a:solidFill>
                            <a:srgbClr val="000000"/>
                          </a:solidFill>
                          <a:latin typeface="Arial"/>
                        </a:rPr>
                        <a:t>ЙЛЧИЛГЭЭ</a:t>
                      </a: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ctr"/>
                      <a:r>
                        <a:rPr lang="en-US" sz="1000" b="0" i="0" u="none" strike="noStrike">
                          <a:solidFill>
                            <a:srgbClr val="000000"/>
                          </a:solidFill>
                          <a:latin typeface="Arial"/>
                        </a:rPr>
                        <a:t>98.4</a:t>
                      </a:r>
                    </a:p>
                  </a:txBody>
                  <a:tcPr marL="9525" marR="9525" marT="9525" marB="0" anchor="ctr">
                    <a:lnL>
                      <a:noFill/>
                    </a:lnL>
                    <a:lnR>
                      <a:noFill/>
                    </a:lnR>
                    <a:lnT>
                      <a:noFill/>
                    </a:lnT>
                    <a:lnB>
                      <a:noFill/>
                    </a:lnB>
                    <a:solidFill>
                      <a:schemeClr val="tx2">
                        <a:lumMod val="20000"/>
                        <a:lumOff val="80000"/>
                      </a:schemeClr>
                    </a:solidFill>
                  </a:tcPr>
                </a:tc>
                <a:tc>
                  <a:txBody>
                    <a:bodyPr/>
                    <a:lstStyle/>
                    <a:p>
                      <a:pPr algn="ctr" fontAlgn="ctr"/>
                      <a:r>
                        <a:rPr lang="en-US" sz="1000" b="0" i="0" u="none" strike="noStrike">
                          <a:solidFill>
                            <a:srgbClr val="000000"/>
                          </a:solidFill>
                          <a:latin typeface="Arial"/>
                        </a:rPr>
                        <a:t>100.0</a:t>
                      </a:r>
                    </a:p>
                  </a:txBody>
                  <a:tcPr marL="9525" marR="9525" marT="9525" marB="0" anchor="ctr">
                    <a:lnL>
                      <a:noFill/>
                    </a:lnL>
                    <a:lnR>
                      <a:noFill/>
                    </a:lnR>
                    <a:lnT>
                      <a:noFill/>
                    </a:lnT>
                    <a:lnB>
                      <a:noFill/>
                    </a:lnB>
                    <a:solidFill>
                      <a:schemeClr val="tx2">
                        <a:lumMod val="20000"/>
                        <a:lumOff val="80000"/>
                      </a:schemeClr>
                    </a:solidFill>
                  </a:tcPr>
                </a:tc>
                <a:tc>
                  <a:txBody>
                    <a:bodyPr/>
                    <a:lstStyle/>
                    <a:p>
                      <a:pPr algn="ctr" fontAlgn="ctr"/>
                      <a:r>
                        <a:rPr lang="en-US" sz="1000" b="0" i="0" u="none" strike="noStrike">
                          <a:solidFill>
                            <a:srgbClr val="000000"/>
                          </a:solidFill>
                          <a:latin typeface="Arial"/>
                        </a:rPr>
                        <a:t>100.0</a:t>
                      </a:r>
                    </a:p>
                  </a:txBody>
                  <a:tcPr marL="9525" marR="9525" marT="9525" marB="0" anchor="ctr">
                    <a:lnL>
                      <a:noFill/>
                    </a:lnL>
                    <a:lnR>
                      <a:noFill/>
                    </a:lnR>
                    <a:lnT>
                      <a:noFill/>
                    </a:lnT>
                    <a:lnB>
                      <a:noFill/>
                    </a:lnB>
                    <a:solidFill>
                      <a:schemeClr val="tx2">
                        <a:lumMod val="20000"/>
                        <a:lumOff val="80000"/>
                      </a:schemeClr>
                    </a:solidFill>
                  </a:tcPr>
                </a:tc>
                <a:tc>
                  <a:txBody>
                    <a:bodyPr/>
                    <a:lstStyle/>
                    <a:p>
                      <a:pPr algn="ctr" fontAlgn="ctr"/>
                      <a:r>
                        <a:rPr lang="en-US" sz="1000" b="0" i="0" u="none" strike="noStrike" dirty="0">
                          <a:solidFill>
                            <a:srgbClr val="000000"/>
                          </a:solidFill>
                          <a:latin typeface="Arial"/>
                        </a:rPr>
                        <a:t>100.0</a:t>
                      </a:r>
                    </a:p>
                  </a:txBody>
                  <a:tcPr marL="9525" marR="9525" marT="9525" marB="0" anchor="ctr">
                    <a:lnL>
                      <a:noFill/>
                    </a:lnL>
                    <a:lnR>
                      <a:noFill/>
                    </a:lnR>
                    <a:lnT>
                      <a:noFill/>
                    </a:lnT>
                    <a:lnB>
                      <a:noFill/>
                    </a:lnB>
                    <a:solidFill>
                      <a:schemeClr val="tx2">
                        <a:lumMod val="20000"/>
                        <a:lumOff val="80000"/>
                      </a:schemeClr>
                    </a:solidFill>
                  </a:tcPr>
                </a:tc>
              </a:tr>
              <a:tr h="361213">
                <a:tc>
                  <a:txBody>
                    <a:bodyPr/>
                    <a:lstStyle/>
                    <a:p>
                      <a:pPr algn="l" fontAlgn="b"/>
                      <a:r>
                        <a:rPr lang="mn-MN" sz="1000" b="0" i="0" u="none" strike="noStrike" dirty="0">
                          <a:solidFill>
                            <a:srgbClr val="000000"/>
                          </a:solidFill>
                          <a:latin typeface="Arial"/>
                        </a:rPr>
                        <a:t>09.    АМРАЛТ, ЧӨЛӨӨТ ЦАГ, СОЁЛЫН БАРАА, </a:t>
                      </a:r>
                      <a:r>
                        <a:rPr lang="en-US" sz="1000" b="0" i="0" u="none" strike="noStrike" dirty="0">
                          <a:solidFill>
                            <a:srgbClr val="000000"/>
                          </a:solidFill>
                          <a:latin typeface="Arial"/>
                        </a:rPr>
                        <a:t>Y</a:t>
                      </a:r>
                      <a:r>
                        <a:rPr lang="mn-MN" sz="1000" b="0" i="0" u="none" strike="noStrike" dirty="0">
                          <a:solidFill>
                            <a:srgbClr val="000000"/>
                          </a:solidFill>
                          <a:latin typeface="Arial"/>
                        </a:rPr>
                        <a:t>ЙЛЧИЛГЭЭ</a:t>
                      </a:r>
                    </a:p>
                  </a:txBody>
                  <a:tcPr marL="9525" marR="9525" marT="9525" marB="0" anchor="b">
                    <a:lnL>
                      <a:noFill/>
                    </a:lnL>
                    <a:lnR>
                      <a:noFill/>
                    </a:lnR>
                    <a:lnT>
                      <a:noFill/>
                    </a:lnT>
                    <a:lnB>
                      <a:noFill/>
                    </a:lnB>
                    <a:solidFill>
                      <a:schemeClr val="tx2">
                        <a:lumMod val="20000"/>
                        <a:lumOff val="80000"/>
                      </a:schemeClr>
                    </a:solidFill>
                  </a:tcPr>
                </a:tc>
                <a:tc>
                  <a:txBody>
                    <a:bodyPr/>
                    <a:lstStyle/>
                    <a:p>
                      <a:pPr algn="ctr" fontAlgn="ctr"/>
                      <a:r>
                        <a:rPr lang="en-US" sz="1000" b="0" i="0" u="none" strike="noStrike">
                          <a:solidFill>
                            <a:srgbClr val="000000"/>
                          </a:solidFill>
                          <a:latin typeface="Arial"/>
                        </a:rPr>
                        <a:t>103.9</a:t>
                      </a:r>
                    </a:p>
                  </a:txBody>
                  <a:tcPr marL="9525" marR="9525" marT="9525" marB="0" anchor="ctr">
                    <a:lnL>
                      <a:noFill/>
                    </a:lnL>
                    <a:lnR>
                      <a:noFill/>
                    </a:lnR>
                    <a:lnT>
                      <a:noFill/>
                    </a:lnT>
                    <a:lnB>
                      <a:noFill/>
                    </a:lnB>
                    <a:solidFill>
                      <a:schemeClr val="tx2">
                        <a:lumMod val="20000"/>
                        <a:lumOff val="80000"/>
                      </a:schemeClr>
                    </a:solidFill>
                  </a:tcPr>
                </a:tc>
                <a:tc>
                  <a:txBody>
                    <a:bodyPr/>
                    <a:lstStyle/>
                    <a:p>
                      <a:pPr algn="ctr" fontAlgn="ctr"/>
                      <a:r>
                        <a:rPr lang="en-US" sz="1000" b="0" i="0" u="none" strike="noStrike">
                          <a:solidFill>
                            <a:srgbClr val="000000"/>
                          </a:solidFill>
                          <a:latin typeface="Arial"/>
                        </a:rPr>
                        <a:t>101.5</a:t>
                      </a:r>
                    </a:p>
                  </a:txBody>
                  <a:tcPr marL="9525" marR="9525" marT="9525" marB="0" anchor="ctr">
                    <a:lnL>
                      <a:noFill/>
                    </a:lnL>
                    <a:lnR>
                      <a:noFill/>
                    </a:lnR>
                    <a:lnT>
                      <a:noFill/>
                    </a:lnT>
                    <a:lnB>
                      <a:noFill/>
                    </a:lnB>
                    <a:solidFill>
                      <a:schemeClr val="tx2">
                        <a:lumMod val="20000"/>
                        <a:lumOff val="80000"/>
                      </a:schemeClr>
                    </a:solidFill>
                  </a:tcPr>
                </a:tc>
                <a:tc>
                  <a:txBody>
                    <a:bodyPr/>
                    <a:lstStyle/>
                    <a:p>
                      <a:pPr algn="ctr" fontAlgn="ctr"/>
                      <a:r>
                        <a:rPr lang="en-US" sz="1000" b="0" i="0" u="none" strike="noStrike">
                          <a:solidFill>
                            <a:srgbClr val="000000"/>
                          </a:solidFill>
                          <a:latin typeface="Arial"/>
                        </a:rPr>
                        <a:t>101.5</a:t>
                      </a:r>
                    </a:p>
                  </a:txBody>
                  <a:tcPr marL="9525" marR="9525" marT="9525" marB="0" anchor="ctr">
                    <a:lnL>
                      <a:noFill/>
                    </a:lnL>
                    <a:lnR>
                      <a:noFill/>
                    </a:lnR>
                    <a:lnT>
                      <a:noFill/>
                    </a:lnT>
                    <a:lnB>
                      <a:noFill/>
                    </a:lnB>
                    <a:solidFill>
                      <a:schemeClr val="tx2">
                        <a:lumMod val="20000"/>
                        <a:lumOff val="80000"/>
                      </a:schemeClr>
                    </a:solidFill>
                  </a:tcPr>
                </a:tc>
                <a:tc>
                  <a:txBody>
                    <a:bodyPr/>
                    <a:lstStyle/>
                    <a:p>
                      <a:pPr algn="ctr" fontAlgn="ctr"/>
                      <a:r>
                        <a:rPr lang="en-US" sz="1000" b="0" i="0" u="none" strike="noStrike" dirty="0">
                          <a:solidFill>
                            <a:srgbClr val="000000"/>
                          </a:solidFill>
                          <a:latin typeface="Arial"/>
                        </a:rPr>
                        <a:t>100.0</a:t>
                      </a:r>
                    </a:p>
                  </a:txBody>
                  <a:tcPr marL="9525" marR="9525" marT="9525" marB="0" anchor="ctr">
                    <a:lnL>
                      <a:noFill/>
                    </a:lnL>
                    <a:lnR>
                      <a:noFill/>
                    </a:lnR>
                    <a:lnT>
                      <a:noFill/>
                    </a:lnT>
                    <a:lnB>
                      <a:noFill/>
                    </a:lnB>
                    <a:solidFill>
                      <a:schemeClr val="tx2">
                        <a:lumMod val="20000"/>
                        <a:lumOff val="80000"/>
                      </a:schemeClr>
                    </a:solidFill>
                  </a:tcPr>
                </a:tc>
              </a:tr>
              <a:tr h="207971">
                <a:tc>
                  <a:txBody>
                    <a:bodyPr/>
                    <a:lstStyle/>
                    <a:p>
                      <a:pPr algn="l" fontAlgn="b"/>
                      <a:r>
                        <a:rPr lang="mn-MN" sz="1000" b="0" i="0" u="none" strike="noStrike">
                          <a:solidFill>
                            <a:srgbClr val="000000"/>
                          </a:solidFill>
                          <a:latin typeface="Arial"/>
                        </a:rPr>
                        <a:t>10.    БОЛОВСРОЛЫН </a:t>
                      </a:r>
                      <a:r>
                        <a:rPr lang="en-US" sz="1000" b="0" i="0" u="none" strike="noStrike">
                          <a:solidFill>
                            <a:srgbClr val="000000"/>
                          </a:solidFill>
                          <a:latin typeface="Arial"/>
                        </a:rPr>
                        <a:t>Y</a:t>
                      </a:r>
                      <a:r>
                        <a:rPr lang="mn-MN" sz="1000" b="0" i="0" u="none" strike="noStrike">
                          <a:solidFill>
                            <a:srgbClr val="000000"/>
                          </a:solidFill>
                          <a:latin typeface="Arial"/>
                        </a:rPr>
                        <a:t>ЙЛЧИЛГЭЭ</a:t>
                      </a:r>
                    </a:p>
                  </a:txBody>
                  <a:tcPr marL="9525" marR="9525" marT="9525" marB="0" anchor="b">
                    <a:lnL>
                      <a:noFill/>
                    </a:lnL>
                    <a:lnR>
                      <a:noFill/>
                    </a:lnR>
                    <a:lnT>
                      <a:noFill/>
                    </a:lnT>
                    <a:lnB>
                      <a:noFill/>
                    </a:lnB>
                  </a:tcPr>
                </a:tc>
                <a:tc>
                  <a:txBody>
                    <a:bodyPr/>
                    <a:lstStyle/>
                    <a:p>
                      <a:pPr algn="ctr" fontAlgn="ctr"/>
                      <a:r>
                        <a:rPr lang="en-US" sz="1000" b="0" i="0" u="none" strike="noStrike">
                          <a:solidFill>
                            <a:srgbClr val="000000"/>
                          </a:solidFill>
                          <a:latin typeface="Arial"/>
                        </a:rPr>
                        <a:t>125.5</a:t>
                      </a:r>
                    </a:p>
                  </a:txBody>
                  <a:tcPr marL="9525" marR="9525" marT="9525" marB="0" anchor="ctr">
                    <a:lnL>
                      <a:noFill/>
                    </a:lnL>
                    <a:lnR>
                      <a:noFill/>
                    </a:lnR>
                    <a:lnT>
                      <a:noFill/>
                    </a:lnT>
                    <a:lnB>
                      <a:noFill/>
                    </a:lnB>
                  </a:tcPr>
                </a:tc>
                <a:tc>
                  <a:txBody>
                    <a:bodyPr/>
                    <a:lstStyle/>
                    <a:p>
                      <a:pPr algn="ctr" fontAlgn="ctr"/>
                      <a:r>
                        <a:rPr lang="en-US" sz="1000" b="0" i="0" u="none" strike="noStrike">
                          <a:solidFill>
                            <a:srgbClr val="000000"/>
                          </a:solidFill>
                          <a:latin typeface="Arial"/>
                        </a:rPr>
                        <a:t>110.0</a:t>
                      </a:r>
                    </a:p>
                  </a:txBody>
                  <a:tcPr marL="9525" marR="9525" marT="9525" marB="0" anchor="ctr">
                    <a:lnL>
                      <a:noFill/>
                    </a:lnL>
                    <a:lnR>
                      <a:noFill/>
                    </a:lnR>
                    <a:lnT>
                      <a:noFill/>
                    </a:lnT>
                    <a:lnB>
                      <a:noFill/>
                    </a:lnB>
                  </a:tcPr>
                </a:tc>
                <a:tc>
                  <a:txBody>
                    <a:bodyPr/>
                    <a:lstStyle/>
                    <a:p>
                      <a:pPr algn="ctr" fontAlgn="ctr"/>
                      <a:r>
                        <a:rPr lang="en-US" sz="1000" b="0" i="0" u="none" strike="noStrike">
                          <a:solidFill>
                            <a:srgbClr val="000000"/>
                          </a:solidFill>
                          <a:latin typeface="Arial"/>
                        </a:rPr>
                        <a:t>110.0</a:t>
                      </a:r>
                    </a:p>
                  </a:txBody>
                  <a:tcPr marL="9525" marR="9525" marT="9525" marB="0" anchor="ctr">
                    <a:lnL>
                      <a:noFill/>
                    </a:lnL>
                    <a:lnR>
                      <a:noFill/>
                    </a:lnR>
                    <a:lnT>
                      <a:noFill/>
                    </a:lnT>
                    <a:lnB>
                      <a:noFill/>
                    </a:lnB>
                  </a:tcPr>
                </a:tc>
                <a:tc>
                  <a:txBody>
                    <a:bodyPr/>
                    <a:lstStyle/>
                    <a:p>
                      <a:pPr algn="ctr" fontAlgn="ctr"/>
                      <a:r>
                        <a:rPr lang="en-US" sz="1000" b="0" i="0" u="none" strike="noStrike" dirty="0">
                          <a:solidFill>
                            <a:srgbClr val="000000"/>
                          </a:solidFill>
                          <a:latin typeface="Arial"/>
                        </a:rPr>
                        <a:t>100.0</a:t>
                      </a:r>
                    </a:p>
                  </a:txBody>
                  <a:tcPr marL="9525" marR="9525" marT="9525" marB="0" anchor="ctr">
                    <a:lnL>
                      <a:noFill/>
                    </a:lnL>
                    <a:lnR>
                      <a:noFill/>
                    </a:lnR>
                    <a:lnT>
                      <a:noFill/>
                    </a:lnT>
                    <a:lnB>
                      <a:noFill/>
                    </a:lnB>
                  </a:tcPr>
                </a:tc>
              </a:tr>
              <a:tr h="361213">
                <a:tc>
                  <a:txBody>
                    <a:bodyPr/>
                    <a:lstStyle/>
                    <a:p>
                      <a:pPr algn="l" fontAlgn="b"/>
                      <a:r>
                        <a:rPr lang="mn-MN" sz="1000" b="0" i="0" u="none" strike="noStrike">
                          <a:solidFill>
                            <a:srgbClr val="000000"/>
                          </a:solidFill>
                          <a:latin typeface="Arial"/>
                        </a:rPr>
                        <a:t>11.    ЗОЧИД БУУДАЛ, НИЙТИЙН ХООЛ, ДОТУУР БАЙРНЫ </a:t>
                      </a:r>
                      <a:r>
                        <a:rPr lang="en-US" sz="1000" b="0" i="0" u="none" strike="noStrike">
                          <a:solidFill>
                            <a:srgbClr val="000000"/>
                          </a:solidFill>
                          <a:latin typeface="Arial"/>
                        </a:rPr>
                        <a:t>Y</a:t>
                      </a:r>
                      <a:r>
                        <a:rPr lang="mn-MN" sz="1000" b="0" i="0" u="none" strike="noStrike">
                          <a:solidFill>
                            <a:srgbClr val="000000"/>
                          </a:solidFill>
                          <a:latin typeface="Arial"/>
                        </a:rPr>
                        <a:t>ЙЛЧИЛГЭЭ</a:t>
                      </a:r>
                    </a:p>
                  </a:txBody>
                  <a:tcPr marL="9525" marR="9525" marT="9525" marB="0" anchor="b">
                    <a:lnL>
                      <a:noFill/>
                    </a:lnL>
                    <a:lnR>
                      <a:noFill/>
                    </a:lnR>
                    <a:lnT>
                      <a:noFill/>
                    </a:lnT>
                    <a:lnB>
                      <a:noFill/>
                    </a:lnB>
                  </a:tcPr>
                </a:tc>
                <a:tc>
                  <a:txBody>
                    <a:bodyPr/>
                    <a:lstStyle/>
                    <a:p>
                      <a:pPr algn="ctr" fontAlgn="ctr"/>
                      <a:r>
                        <a:rPr lang="en-US" sz="1000" b="0" i="0" u="none" strike="noStrike">
                          <a:solidFill>
                            <a:srgbClr val="000000"/>
                          </a:solidFill>
                          <a:latin typeface="Arial"/>
                        </a:rPr>
                        <a:t>105.5</a:t>
                      </a:r>
                    </a:p>
                  </a:txBody>
                  <a:tcPr marL="9525" marR="9525" marT="9525" marB="0" anchor="ctr">
                    <a:lnL>
                      <a:noFill/>
                    </a:lnL>
                    <a:lnR>
                      <a:noFill/>
                    </a:lnR>
                    <a:lnT>
                      <a:noFill/>
                    </a:lnT>
                    <a:lnB>
                      <a:noFill/>
                    </a:lnB>
                  </a:tcPr>
                </a:tc>
                <a:tc>
                  <a:txBody>
                    <a:bodyPr/>
                    <a:lstStyle/>
                    <a:p>
                      <a:pPr algn="ctr" fontAlgn="ctr"/>
                      <a:r>
                        <a:rPr lang="en-US" sz="1000" b="0" i="0" u="none" strike="noStrike">
                          <a:solidFill>
                            <a:srgbClr val="000000"/>
                          </a:solidFill>
                          <a:latin typeface="Arial"/>
                        </a:rPr>
                        <a:t>105.8</a:t>
                      </a:r>
                    </a:p>
                  </a:txBody>
                  <a:tcPr marL="9525" marR="9525" marT="9525" marB="0" anchor="ctr">
                    <a:lnL>
                      <a:noFill/>
                    </a:lnL>
                    <a:lnR>
                      <a:noFill/>
                    </a:lnR>
                    <a:lnT>
                      <a:noFill/>
                    </a:lnT>
                    <a:lnB>
                      <a:noFill/>
                    </a:lnB>
                  </a:tcPr>
                </a:tc>
                <a:tc>
                  <a:txBody>
                    <a:bodyPr/>
                    <a:lstStyle/>
                    <a:p>
                      <a:pPr algn="ctr" fontAlgn="ctr"/>
                      <a:r>
                        <a:rPr lang="en-US" sz="1000" b="0" i="0" u="none" strike="noStrike">
                          <a:solidFill>
                            <a:srgbClr val="000000"/>
                          </a:solidFill>
                          <a:latin typeface="Arial"/>
                        </a:rPr>
                        <a:t>105.8</a:t>
                      </a:r>
                    </a:p>
                  </a:txBody>
                  <a:tcPr marL="9525" marR="9525" marT="9525" marB="0" anchor="ctr">
                    <a:lnL>
                      <a:noFill/>
                    </a:lnL>
                    <a:lnR>
                      <a:noFill/>
                    </a:lnR>
                    <a:lnT>
                      <a:noFill/>
                    </a:lnT>
                    <a:lnB>
                      <a:noFill/>
                    </a:lnB>
                  </a:tcPr>
                </a:tc>
                <a:tc>
                  <a:txBody>
                    <a:bodyPr/>
                    <a:lstStyle/>
                    <a:p>
                      <a:pPr algn="ctr" fontAlgn="ctr"/>
                      <a:r>
                        <a:rPr lang="en-US" sz="1000" b="0" i="0" u="none" strike="noStrike" dirty="0">
                          <a:solidFill>
                            <a:srgbClr val="000000"/>
                          </a:solidFill>
                          <a:latin typeface="Arial"/>
                        </a:rPr>
                        <a:t>103.3</a:t>
                      </a:r>
                    </a:p>
                  </a:txBody>
                  <a:tcPr marL="9525" marR="9525" marT="9525" marB="0" anchor="ctr">
                    <a:lnL>
                      <a:noFill/>
                    </a:lnL>
                    <a:lnR>
                      <a:noFill/>
                    </a:lnR>
                    <a:lnT>
                      <a:noFill/>
                    </a:lnT>
                    <a:lnB>
                      <a:noFill/>
                    </a:lnB>
                  </a:tcPr>
                </a:tc>
              </a:tr>
              <a:tr h="207971">
                <a:tc>
                  <a:txBody>
                    <a:bodyPr/>
                    <a:lstStyle/>
                    <a:p>
                      <a:pPr algn="l" fontAlgn="b"/>
                      <a:r>
                        <a:rPr lang="mn-MN" sz="1000" b="0" i="0" u="none" strike="noStrike">
                          <a:solidFill>
                            <a:srgbClr val="000000"/>
                          </a:solidFill>
                          <a:latin typeface="Arial"/>
                        </a:rPr>
                        <a:t>12.    БУСАД БАРАА, </a:t>
                      </a:r>
                      <a:r>
                        <a:rPr lang="en-US" sz="1000" b="0" i="0" u="none" strike="noStrike">
                          <a:solidFill>
                            <a:srgbClr val="000000"/>
                          </a:solidFill>
                          <a:latin typeface="Arial"/>
                        </a:rPr>
                        <a:t>Y</a:t>
                      </a:r>
                      <a:r>
                        <a:rPr lang="mn-MN" sz="1000" b="0" i="0" u="none" strike="noStrike">
                          <a:solidFill>
                            <a:srgbClr val="000000"/>
                          </a:solidFill>
                          <a:latin typeface="Arial"/>
                        </a:rPr>
                        <a:t>ЙЛЧИЛГЭЭ</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109.4</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105.6</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Arial"/>
                        </a:rPr>
                        <a:t>105.6</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Arial"/>
                        </a:rPr>
                        <a:t>100.0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r>
            </a:tbl>
          </a:graphicData>
        </a:graphic>
      </p:graphicFrame>
      <p:pic>
        <p:nvPicPr>
          <p:cNvPr id="6145" name="Picture 1"/>
          <p:cNvPicPr>
            <a:picLocks noChangeAspect="1" noChangeArrowheads="1"/>
          </p:cNvPicPr>
          <p:nvPr/>
        </p:nvPicPr>
        <p:blipFill>
          <a:blip r:embed="rId3" cstate="print"/>
          <a:srcRect/>
          <a:stretch>
            <a:fillRect/>
          </a:stretch>
        </p:blipFill>
        <p:spPr bwMode="auto">
          <a:xfrm>
            <a:off x="1143000" y="990600"/>
            <a:ext cx="3609975"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ChangeArrowheads="1"/>
          </p:cNvSpPr>
          <p:nvPr/>
        </p:nvSpPr>
        <p:spPr bwMode="auto">
          <a:xfrm>
            <a:off x="1136650" y="300335"/>
            <a:ext cx="9912350" cy="461665"/>
          </a:xfrm>
          <a:prstGeom prst="rect">
            <a:avLst/>
          </a:prstGeom>
          <a:solidFill>
            <a:srgbClr val="00329B"/>
          </a:solidFill>
          <a:ln w="9525">
            <a:no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МАКРО ЭДИЙН ЗАСГИЙН ҮЗҮҮЛЭЛТ- </a:t>
            </a:r>
            <a:r>
              <a:rPr lang="mn-MN" sz="2200" b="1" dirty="0" smtClean="0">
                <a:solidFill>
                  <a:schemeClr val="bg1"/>
                </a:solidFill>
                <a:latin typeface="Arial" pitchFamily="34" charset="0"/>
                <a:cs typeface="Arial" pitchFamily="34" charset="0"/>
              </a:rPr>
              <a:t>Мөнгө зээл, татварын орлого </a:t>
            </a:r>
            <a:endParaRPr lang="mn-MN" sz="2200" b="1" dirty="0">
              <a:solidFill>
                <a:schemeClr val="bg1"/>
              </a:solidFill>
              <a:latin typeface="Arial" pitchFamily="34" charset="0"/>
              <a:cs typeface="Arial" pitchFamily="34" charset="0"/>
            </a:endParaRPr>
          </a:p>
        </p:txBody>
      </p:sp>
      <p:pic>
        <p:nvPicPr>
          <p:cNvPr id="3" name="Picture 6"/>
          <p:cNvPicPr>
            <a:picLocks noChangeAspect="1"/>
          </p:cNvPicPr>
          <p:nvPr/>
        </p:nvPicPr>
        <p:blipFill>
          <a:blip r:embed="rId2" cstate="print"/>
          <a:srcRect/>
          <a:stretch>
            <a:fillRect/>
          </a:stretch>
        </p:blipFill>
        <p:spPr bwMode="auto">
          <a:xfrm>
            <a:off x="2295525" y="914400"/>
            <a:ext cx="1676400" cy="1116013"/>
          </a:xfrm>
          <a:prstGeom prst="rect">
            <a:avLst/>
          </a:prstGeom>
          <a:noFill/>
          <a:ln w="9525">
            <a:noFill/>
            <a:miter lim="800000"/>
            <a:headEnd/>
            <a:tailEnd/>
          </a:ln>
        </p:spPr>
      </p:pic>
      <p:sp>
        <p:nvSpPr>
          <p:cNvPr id="4" name="Rectangle 3"/>
          <p:cNvSpPr/>
          <p:nvPr/>
        </p:nvSpPr>
        <p:spPr>
          <a:xfrm>
            <a:off x="3941762" y="1319213"/>
            <a:ext cx="5638800" cy="307975"/>
          </a:xfrm>
          <a:prstGeom prst="rect">
            <a:avLst/>
          </a:prstGeom>
        </p:spPr>
        <p:txBody>
          <a:bodyPr>
            <a:spAutoFit/>
          </a:bodyPr>
          <a:lstStyle/>
          <a:p>
            <a:pPr algn="ctr" fontAlgn="b">
              <a:defRPr/>
            </a:pPr>
            <a:r>
              <a:rPr lang="mn-MN" altLang="en-US" sz="1400" b="1" dirty="0" smtClean="0">
                <a:solidFill>
                  <a:schemeClr val="tx1">
                    <a:lumMod val="95000"/>
                    <a:lumOff val="5000"/>
                  </a:schemeClr>
                </a:solidFill>
                <a:latin typeface="Arial" panose="020B0604020202020204" pitchFamily="34" charset="0"/>
                <a:cs typeface="Arial" panose="020B0604020202020204" pitchFamily="34" charset="0"/>
              </a:rPr>
              <a:t>МОНГОЛ БАНКНЫ МЭДЭЭ, </a:t>
            </a:r>
            <a:r>
              <a:rPr lang="mn-MN" altLang="en-US" sz="1400" dirty="0" smtClean="0">
                <a:solidFill>
                  <a:schemeClr val="tx1">
                    <a:lumMod val="95000"/>
                    <a:lumOff val="5000"/>
                  </a:schemeClr>
                </a:solidFill>
                <a:latin typeface="Arial" panose="020B0604020202020204" pitchFamily="34" charset="0"/>
                <a:cs typeface="Arial" panose="020B0604020202020204" pitchFamily="34" charset="0"/>
              </a:rPr>
              <a:t>жилийн </a:t>
            </a:r>
            <a:r>
              <a:rPr lang="mn-MN" altLang="en-US" sz="1400" dirty="0" smtClean="0">
                <a:solidFill>
                  <a:schemeClr val="tx1">
                    <a:lumMod val="95000"/>
                    <a:lumOff val="5000"/>
                  </a:schemeClr>
                </a:solidFill>
                <a:latin typeface="Arial" panose="020B0604020202020204" pitchFamily="34" charset="0"/>
                <a:cs typeface="Arial" panose="020B0604020202020204" pitchFamily="34" charset="0"/>
              </a:rPr>
              <a:t>эцэст</a:t>
            </a:r>
            <a:endParaRPr lang="mn-MN" altLang="en-US" sz="1400" dirty="0">
              <a:solidFill>
                <a:schemeClr val="tx1">
                  <a:lumMod val="95000"/>
                  <a:lumOff val="5000"/>
                </a:schemeClr>
              </a:solidFill>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nvGraphicFramePr>
        <p:xfrm>
          <a:off x="1371600" y="2203450"/>
          <a:ext cx="8559800" cy="1103630"/>
        </p:xfrm>
        <a:graphic>
          <a:graphicData uri="http://schemas.openxmlformats.org/drawingml/2006/table">
            <a:tbl>
              <a:tblPr/>
              <a:tblGrid>
                <a:gridCol w="4256122"/>
                <a:gridCol w="1521743"/>
                <a:gridCol w="1355302"/>
                <a:gridCol w="1426633"/>
              </a:tblGrid>
              <a:tr h="311150">
                <a:tc>
                  <a:txBody>
                    <a:bodyPr/>
                    <a:lstStyle/>
                    <a:p>
                      <a:pPr algn="l" fontAlgn="b"/>
                      <a:r>
                        <a:rPr lang="mn-MN" sz="1800" b="0" i="0" u="none" strike="noStrike" dirty="0" smtClean="0">
                          <a:solidFill>
                            <a:srgbClr val="003399"/>
                          </a:solidFill>
                          <a:effectLst/>
                          <a:latin typeface="Arial" panose="020B0604020202020204" pitchFamily="34" charset="0"/>
                        </a:rPr>
                        <a:t>Гүйлгээнд</a:t>
                      </a:r>
                      <a:r>
                        <a:rPr lang="mn-MN" sz="1800" b="0" i="0" u="none" strike="noStrike" baseline="0" dirty="0" smtClean="0">
                          <a:solidFill>
                            <a:srgbClr val="003399"/>
                          </a:solidFill>
                          <a:effectLst/>
                          <a:latin typeface="Arial" panose="020B0604020202020204" pitchFamily="34" charset="0"/>
                        </a:rPr>
                        <a:t> байгаа бэлэн мөнгө </a:t>
                      </a:r>
                      <a:r>
                        <a:rPr lang="mn-MN" sz="1400" b="0" i="0" u="none" strike="noStrike" baseline="0" dirty="0" smtClean="0">
                          <a:solidFill>
                            <a:srgbClr val="003399"/>
                          </a:solidFill>
                          <a:effectLst/>
                          <a:latin typeface="Arial" panose="020B0604020202020204" pitchFamily="34" charset="0"/>
                        </a:rPr>
                        <a:t>/сая.төг/</a:t>
                      </a:r>
                      <a:endParaRPr lang="mn-MN" sz="1400" b="0" i="0" u="none" strike="noStrike" dirty="0">
                        <a:solidFill>
                          <a:srgbClr val="003399"/>
                        </a:solidFill>
                        <a:effectLst/>
                        <a:latin typeface="Arial" panose="020B0604020202020204" pitchFamily="34" charset="0"/>
                      </a:endParaRPr>
                    </a:p>
                  </a:txBody>
                  <a:tcPr marL="0" marR="0" marT="0" marB="0" anchor="b">
                    <a:lnL w="6350" cap="flat" cmpd="sng" algn="ctr">
                      <a:solidFill>
                        <a:srgbClr val="538DD5"/>
                      </a:solidFill>
                      <a:prstDash val="dashDot"/>
                      <a:round/>
                      <a:headEnd type="none" w="med" len="med"/>
                      <a:tailEnd type="none" w="med" len="med"/>
                    </a:lnL>
                    <a:lnR w="6350" cap="flat" cmpd="sng" algn="ctr">
                      <a:solidFill>
                        <a:srgbClr val="538DD5"/>
                      </a:solidFill>
                      <a:prstDash val="dashDot"/>
                      <a:round/>
                      <a:headEnd type="none" w="med" len="med"/>
                      <a:tailEnd type="none" w="med" len="med"/>
                    </a:lnR>
                    <a:lnT w="6350" cap="flat" cmpd="sng" algn="ctr">
                      <a:solidFill>
                        <a:srgbClr val="538DD5"/>
                      </a:solidFill>
                      <a:prstDash val="dashDot"/>
                      <a:round/>
                      <a:headEnd type="none" w="med" len="med"/>
                      <a:tailEnd type="none" w="med" len="med"/>
                    </a:lnT>
                    <a:lnB w="6350" cap="flat" cmpd="sng" algn="ctr">
                      <a:solidFill>
                        <a:srgbClr val="538DD5"/>
                      </a:solidFill>
                      <a:prstDash val="dashDot"/>
                      <a:round/>
                      <a:headEnd type="none" w="med" len="med"/>
                      <a:tailEnd type="none" w="med" len="med"/>
                    </a:lnB>
                  </a:tcPr>
                </a:tc>
                <a:tc>
                  <a:txBody>
                    <a:bodyPr/>
                    <a:lstStyle/>
                    <a:p>
                      <a:pPr algn="r" fontAlgn="b"/>
                      <a:r>
                        <a:rPr lang="mn-MN" sz="2000" b="0" i="0" u="none" strike="noStrike" dirty="0" smtClean="0">
                          <a:solidFill>
                            <a:srgbClr val="003399"/>
                          </a:solidFill>
                          <a:effectLst/>
                          <a:latin typeface="Arial" panose="020B0604020202020204" pitchFamily="34" charset="0"/>
                        </a:rPr>
                        <a:t>8234.0</a:t>
                      </a:r>
                      <a:r>
                        <a:rPr lang="en-US" sz="2000" b="0" i="0" u="none" strike="noStrike" dirty="0" smtClean="0">
                          <a:solidFill>
                            <a:srgbClr val="003399"/>
                          </a:solidFill>
                          <a:effectLst/>
                          <a:latin typeface="Arial" panose="020B0604020202020204" pitchFamily="34" charset="0"/>
                        </a:rPr>
                        <a:t>  </a:t>
                      </a:r>
                      <a:endParaRPr lang="en-US" sz="2000" b="0" i="0" u="none" strike="noStrike" dirty="0">
                        <a:solidFill>
                          <a:srgbClr val="003399"/>
                        </a:solidFill>
                        <a:effectLst/>
                        <a:latin typeface="Arial" panose="020B0604020202020204" pitchFamily="34" charset="0"/>
                      </a:endParaRPr>
                    </a:p>
                  </a:txBody>
                  <a:tcPr marL="0" marR="0" marT="0" marB="0" anchor="b">
                    <a:lnL w="6350" cap="flat" cmpd="sng" algn="ctr">
                      <a:solidFill>
                        <a:srgbClr val="538DD5"/>
                      </a:solidFill>
                      <a:prstDash val="dashDot"/>
                      <a:round/>
                      <a:headEnd type="none" w="med" len="med"/>
                      <a:tailEnd type="none" w="med" len="med"/>
                    </a:lnL>
                    <a:lnR w="6350" cap="flat" cmpd="sng" algn="ctr">
                      <a:solidFill>
                        <a:srgbClr val="538DD5"/>
                      </a:solidFill>
                      <a:prstDash val="dashDot"/>
                      <a:round/>
                      <a:headEnd type="none" w="med" len="med"/>
                      <a:tailEnd type="none" w="med" len="med"/>
                    </a:lnR>
                    <a:lnT w="6350" cap="flat" cmpd="sng" algn="ctr">
                      <a:solidFill>
                        <a:srgbClr val="538DD5"/>
                      </a:solidFill>
                      <a:prstDash val="dashDot"/>
                      <a:round/>
                      <a:headEnd type="none" w="med" len="med"/>
                      <a:tailEnd type="none" w="med" len="med"/>
                    </a:lnT>
                    <a:lnB w="6350" cap="flat" cmpd="sng" algn="ctr">
                      <a:solidFill>
                        <a:srgbClr val="538DD5"/>
                      </a:solidFill>
                      <a:prstDash val="dashDot"/>
                      <a:round/>
                      <a:headEnd type="none" w="med" len="med"/>
                      <a:tailEnd type="none" w="med" len="med"/>
                    </a:lnB>
                  </a:tcPr>
                </a:tc>
                <a:tc>
                  <a:txBody>
                    <a:bodyPr/>
                    <a:lstStyle/>
                    <a:p>
                      <a:pPr algn="r" fontAlgn="b"/>
                      <a:r>
                        <a:rPr lang="en-US" sz="2000" b="0" i="0" u="none" strike="noStrike" dirty="0">
                          <a:solidFill>
                            <a:srgbClr val="003399"/>
                          </a:solidFill>
                          <a:effectLst/>
                          <a:latin typeface="Arial" panose="020B0604020202020204" pitchFamily="34" charset="0"/>
                        </a:rPr>
                        <a:t> </a:t>
                      </a:r>
                      <a:r>
                        <a:rPr lang="mn-MN" sz="2000" b="0" i="0" u="none" strike="noStrike" dirty="0" smtClean="0">
                          <a:solidFill>
                            <a:srgbClr val="003399"/>
                          </a:solidFill>
                          <a:effectLst/>
                          <a:latin typeface="Arial" panose="020B0604020202020204" pitchFamily="34" charset="0"/>
                        </a:rPr>
                        <a:t>6187.0</a:t>
                      </a:r>
                      <a:endParaRPr lang="en-US" sz="2000" b="0" i="0" u="none" strike="noStrike" dirty="0">
                        <a:solidFill>
                          <a:srgbClr val="003399"/>
                        </a:solidFill>
                        <a:effectLst/>
                        <a:latin typeface="Arial" panose="020B0604020202020204" pitchFamily="34" charset="0"/>
                      </a:endParaRPr>
                    </a:p>
                  </a:txBody>
                  <a:tcPr marL="0" marR="0" marT="0" marB="0" anchor="b">
                    <a:lnL w="6350" cap="flat" cmpd="sng" algn="ctr">
                      <a:solidFill>
                        <a:srgbClr val="538DD5"/>
                      </a:solidFill>
                      <a:prstDash val="dashDot"/>
                      <a:round/>
                      <a:headEnd type="none" w="med" len="med"/>
                      <a:tailEnd type="none" w="med" len="med"/>
                    </a:lnL>
                    <a:lnR w="6350" cap="flat" cmpd="sng" algn="ctr">
                      <a:solidFill>
                        <a:srgbClr val="538DD5"/>
                      </a:solidFill>
                      <a:prstDash val="dashDot"/>
                      <a:round/>
                      <a:headEnd type="none" w="med" len="med"/>
                      <a:tailEnd type="none" w="med" len="med"/>
                    </a:lnR>
                    <a:lnT w="6350" cap="flat" cmpd="sng" algn="ctr">
                      <a:solidFill>
                        <a:srgbClr val="538DD5"/>
                      </a:solidFill>
                      <a:prstDash val="dashDot"/>
                      <a:round/>
                      <a:headEnd type="none" w="med" len="med"/>
                      <a:tailEnd type="none" w="med" len="med"/>
                    </a:lnT>
                    <a:lnB w="6350" cap="flat" cmpd="sng" algn="ctr">
                      <a:solidFill>
                        <a:srgbClr val="538DD5"/>
                      </a:solidFill>
                      <a:prstDash val="dashDot"/>
                      <a:round/>
                      <a:headEnd type="none" w="med" len="med"/>
                      <a:tailEnd type="none" w="med" len="med"/>
                    </a:lnB>
                  </a:tcPr>
                </a:tc>
                <a:tc>
                  <a:txBody>
                    <a:bodyPr/>
                    <a:lstStyle/>
                    <a:p>
                      <a:pPr algn="r" fontAlgn="b"/>
                      <a:r>
                        <a:rPr lang="mn-MN" sz="2000" b="0" i="0" u="none" strike="noStrike" dirty="0" smtClean="0">
                          <a:solidFill>
                            <a:srgbClr val="003399"/>
                          </a:solidFill>
                          <a:effectLst/>
                          <a:latin typeface="Arial" panose="020B0604020202020204" pitchFamily="34" charset="0"/>
                        </a:rPr>
                        <a:t>4889.4</a:t>
                      </a:r>
                      <a:endParaRPr lang="en-US" sz="2000" b="0" i="0" u="none" strike="noStrike" dirty="0">
                        <a:solidFill>
                          <a:srgbClr val="003399"/>
                        </a:solidFill>
                        <a:effectLst/>
                        <a:latin typeface="Arial" panose="020B0604020202020204" pitchFamily="34" charset="0"/>
                      </a:endParaRPr>
                    </a:p>
                  </a:txBody>
                  <a:tcPr marL="0" marR="0" marT="0" marB="0" anchor="b">
                    <a:lnL w="6350" cap="flat" cmpd="sng" algn="ctr">
                      <a:solidFill>
                        <a:srgbClr val="538DD5"/>
                      </a:solidFill>
                      <a:prstDash val="dashDot"/>
                      <a:round/>
                      <a:headEnd type="none" w="med" len="med"/>
                      <a:tailEnd type="none" w="med" len="med"/>
                    </a:lnL>
                    <a:lnR w="6350" cap="flat" cmpd="sng" algn="ctr">
                      <a:solidFill>
                        <a:srgbClr val="538DD5"/>
                      </a:solidFill>
                      <a:prstDash val="dashDot"/>
                      <a:round/>
                      <a:headEnd type="none" w="med" len="med"/>
                      <a:tailEnd type="none" w="med" len="med"/>
                    </a:lnR>
                    <a:lnT w="6350" cap="flat" cmpd="sng" algn="ctr">
                      <a:solidFill>
                        <a:srgbClr val="538DD5"/>
                      </a:solidFill>
                      <a:prstDash val="dashDot"/>
                      <a:round/>
                      <a:headEnd type="none" w="med" len="med"/>
                      <a:tailEnd type="none" w="med" len="med"/>
                    </a:lnT>
                    <a:lnB w="6350" cap="flat" cmpd="sng" algn="ctr">
                      <a:solidFill>
                        <a:srgbClr val="538DD5"/>
                      </a:solidFill>
                      <a:prstDash val="dashDot"/>
                      <a:round/>
                      <a:headEnd type="none" w="med" len="med"/>
                      <a:tailEnd type="none" w="med" len="med"/>
                    </a:lnB>
                  </a:tcPr>
                </a:tc>
              </a:tr>
              <a:tr h="304800">
                <a:tc>
                  <a:txBody>
                    <a:bodyPr/>
                    <a:lstStyle/>
                    <a:p>
                      <a:pPr lvl="1" algn="l" fontAlgn="b"/>
                      <a:r>
                        <a:rPr lang="mn-MN" sz="1800" b="0" i="0" u="none" strike="noStrike" dirty="0" smtClean="0">
                          <a:solidFill>
                            <a:srgbClr val="003399"/>
                          </a:solidFill>
                          <a:effectLst/>
                          <a:latin typeface="Arial" panose="020B0604020202020204" pitchFamily="34" charset="0"/>
                        </a:rPr>
                        <a:t>Иргэдийн мөнгөн хадгаламж </a:t>
                      </a:r>
                      <a:r>
                        <a:rPr lang="mn-MN" sz="1400" b="0" i="0" u="none" strike="noStrike" dirty="0" smtClean="0">
                          <a:solidFill>
                            <a:srgbClr val="003399"/>
                          </a:solidFill>
                          <a:effectLst/>
                          <a:latin typeface="Arial" panose="020B0604020202020204" pitchFamily="34" charset="0"/>
                        </a:rPr>
                        <a:t>/тэрбум.төг/</a:t>
                      </a:r>
                      <a:endParaRPr lang="mn-MN" sz="1400" b="0" i="0" u="none" strike="noStrike" dirty="0">
                        <a:solidFill>
                          <a:srgbClr val="003399"/>
                        </a:solidFill>
                        <a:effectLst/>
                        <a:latin typeface="Arial" panose="020B0604020202020204" pitchFamily="34" charset="0"/>
                      </a:endParaRPr>
                    </a:p>
                  </a:txBody>
                  <a:tcPr marL="0" marR="0" marT="0" marB="0" anchor="b">
                    <a:lnL w="6350" cap="flat" cmpd="sng" algn="ctr">
                      <a:solidFill>
                        <a:srgbClr val="538DD5"/>
                      </a:solidFill>
                      <a:prstDash val="dashDot"/>
                      <a:round/>
                      <a:headEnd type="none" w="med" len="med"/>
                      <a:tailEnd type="none" w="med" len="med"/>
                    </a:lnL>
                    <a:lnR w="6350" cap="flat" cmpd="sng" algn="ctr">
                      <a:solidFill>
                        <a:srgbClr val="538DD5"/>
                      </a:solidFill>
                      <a:prstDash val="dashDot"/>
                      <a:round/>
                      <a:headEnd type="none" w="med" len="med"/>
                      <a:tailEnd type="none" w="med" len="med"/>
                    </a:lnR>
                    <a:lnT w="6350" cap="flat" cmpd="sng" algn="ctr">
                      <a:solidFill>
                        <a:srgbClr val="538DD5"/>
                      </a:solidFill>
                      <a:prstDash val="dashDot"/>
                      <a:round/>
                      <a:headEnd type="none" w="med" len="med"/>
                      <a:tailEnd type="none" w="med" len="med"/>
                    </a:lnT>
                    <a:lnB w="6350" cap="flat" cmpd="sng" algn="ctr">
                      <a:solidFill>
                        <a:srgbClr val="538DD5"/>
                      </a:solidFill>
                      <a:prstDash val="dashDot"/>
                      <a:round/>
                      <a:headEnd type="none" w="med" len="med"/>
                      <a:tailEnd type="none" w="med" len="med"/>
                    </a:lnB>
                  </a:tcPr>
                </a:tc>
                <a:tc>
                  <a:txBody>
                    <a:bodyPr/>
                    <a:lstStyle/>
                    <a:p>
                      <a:pPr algn="r" fontAlgn="b"/>
                      <a:r>
                        <a:rPr lang="en-US" sz="2000" b="0" i="0" u="none" strike="noStrike" dirty="0">
                          <a:solidFill>
                            <a:srgbClr val="003399"/>
                          </a:solidFill>
                          <a:effectLst/>
                          <a:latin typeface="Arial" panose="020B0604020202020204" pitchFamily="34" charset="0"/>
                        </a:rPr>
                        <a:t>  </a:t>
                      </a:r>
                      <a:r>
                        <a:rPr lang="mn-MN" sz="2000" b="0" i="0" u="none" strike="noStrike" dirty="0" smtClean="0">
                          <a:solidFill>
                            <a:srgbClr val="003399"/>
                          </a:solidFill>
                          <a:effectLst/>
                          <a:latin typeface="Arial" panose="020B0604020202020204" pitchFamily="34" charset="0"/>
                        </a:rPr>
                        <a:t>58.4</a:t>
                      </a:r>
                      <a:endParaRPr lang="en-US" sz="2000" b="0" i="0" u="none" strike="noStrike" dirty="0">
                        <a:solidFill>
                          <a:srgbClr val="003399"/>
                        </a:solidFill>
                        <a:effectLst/>
                        <a:latin typeface="Arial" panose="020B0604020202020204" pitchFamily="34" charset="0"/>
                      </a:endParaRPr>
                    </a:p>
                  </a:txBody>
                  <a:tcPr marL="0" marR="0" marT="0" marB="0" anchor="b">
                    <a:lnL w="6350" cap="flat" cmpd="sng" algn="ctr">
                      <a:solidFill>
                        <a:srgbClr val="538DD5"/>
                      </a:solidFill>
                      <a:prstDash val="dashDot"/>
                      <a:round/>
                      <a:headEnd type="none" w="med" len="med"/>
                      <a:tailEnd type="none" w="med" len="med"/>
                    </a:lnL>
                    <a:lnR w="6350" cap="flat" cmpd="sng" algn="ctr">
                      <a:solidFill>
                        <a:srgbClr val="538DD5"/>
                      </a:solidFill>
                      <a:prstDash val="dashDot"/>
                      <a:round/>
                      <a:headEnd type="none" w="med" len="med"/>
                      <a:tailEnd type="none" w="med" len="med"/>
                    </a:lnR>
                    <a:lnT w="6350" cap="flat" cmpd="sng" algn="ctr">
                      <a:solidFill>
                        <a:srgbClr val="538DD5"/>
                      </a:solidFill>
                      <a:prstDash val="dashDot"/>
                      <a:round/>
                      <a:headEnd type="none" w="med" len="med"/>
                      <a:tailEnd type="none" w="med" len="med"/>
                    </a:lnT>
                    <a:lnB w="6350" cap="flat" cmpd="sng" algn="ctr">
                      <a:solidFill>
                        <a:srgbClr val="538DD5"/>
                      </a:solidFill>
                      <a:prstDash val="dashDot"/>
                      <a:round/>
                      <a:headEnd type="none" w="med" len="med"/>
                      <a:tailEnd type="none" w="med" len="med"/>
                    </a:lnB>
                  </a:tcPr>
                </a:tc>
                <a:tc>
                  <a:txBody>
                    <a:bodyPr/>
                    <a:lstStyle/>
                    <a:p>
                      <a:pPr algn="r" fontAlgn="b"/>
                      <a:r>
                        <a:rPr lang="en-US" sz="2000" b="0" i="0" u="none" strike="noStrike" dirty="0">
                          <a:solidFill>
                            <a:srgbClr val="003399"/>
                          </a:solidFill>
                          <a:effectLst/>
                          <a:latin typeface="Arial" panose="020B0604020202020204" pitchFamily="34" charset="0"/>
                        </a:rPr>
                        <a:t>  </a:t>
                      </a:r>
                      <a:r>
                        <a:rPr lang="mn-MN" sz="2000" b="0" i="0" u="none" strike="noStrike" dirty="0" smtClean="0">
                          <a:solidFill>
                            <a:srgbClr val="003399"/>
                          </a:solidFill>
                          <a:effectLst/>
                          <a:latin typeface="Arial" panose="020B0604020202020204" pitchFamily="34" charset="0"/>
                        </a:rPr>
                        <a:t>65.1</a:t>
                      </a:r>
                      <a:endParaRPr lang="en-US" sz="2000" b="0" i="0" u="none" strike="noStrike" dirty="0">
                        <a:solidFill>
                          <a:srgbClr val="003399"/>
                        </a:solidFill>
                        <a:effectLst/>
                        <a:latin typeface="Arial" panose="020B0604020202020204" pitchFamily="34" charset="0"/>
                      </a:endParaRPr>
                    </a:p>
                  </a:txBody>
                  <a:tcPr marL="0" marR="0" marT="0" marB="0" anchor="b">
                    <a:lnL w="6350" cap="flat" cmpd="sng" algn="ctr">
                      <a:solidFill>
                        <a:srgbClr val="538DD5"/>
                      </a:solidFill>
                      <a:prstDash val="dashDot"/>
                      <a:round/>
                      <a:headEnd type="none" w="med" len="med"/>
                      <a:tailEnd type="none" w="med" len="med"/>
                    </a:lnL>
                    <a:lnR w="6350" cap="flat" cmpd="sng" algn="ctr">
                      <a:solidFill>
                        <a:srgbClr val="538DD5"/>
                      </a:solidFill>
                      <a:prstDash val="dashDot"/>
                      <a:round/>
                      <a:headEnd type="none" w="med" len="med"/>
                      <a:tailEnd type="none" w="med" len="med"/>
                    </a:lnR>
                    <a:lnT w="6350" cap="flat" cmpd="sng" algn="ctr">
                      <a:solidFill>
                        <a:srgbClr val="538DD5"/>
                      </a:solidFill>
                      <a:prstDash val="dashDot"/>
                      <a:round/>
                      <a:headEnd type="none" w="med" len="med"/>
                      <a:tailEnd type="none" w="med" len="med"/>
                    </a:lnT>
                    <a:lnB w="6350" cap="flat" cmpd="sng" algn="ctr">
                      <a:solidFill>
                        <a:srgbClr val="538DD5"/>
                      </a:solidFill>
                      <a:prstDash val="dashDot"/>
                      <a:round/>
                      <a:headEnd type="none" w="med" len="med"/>
                      <a:tailEnd type="none" w="med" len="med"/>
                    </a:lnB>
                  </a:tcPr>
                </a:tc>
                <a:tc>
                  <a:txBody>
                    <a:bodyPr/>
                    <a:lstStyle/>
                    <a:p>
                      <a:pPr algn="r" fontAlgn="b"/>
                      <a:r>
                        <a:rPr lang="mn-MN" sz="2000" b="0" i="0" u="none" strike="noStrike" dirty="0" smtClean="0">
                          <a:solidFill>
                            <a:srgbClr val="003399"/>
                          </a:solidFill>
                          <a:effectLst/>
                          <a:latin typeface="Arial" panose="020B0604020202020204" pitchFamily="34" charset="0"/>
                        </a:rPr>
                        <a:t>72.4</a:t>
                      </a:r>
                      <a:endParaRPr lang="en-US" sz="2000" b="0" i="0" u="none" strike="noStrike" dirty="0">
                        <a:solidFill>
                          <a:srgbClr val="003399"/>
                        </a:solidFill>
                        <a:effectLst/>
                        <a:latin typeface="Arial" panose="020B0604020202020204" pitchFamily="34" charset="0"/>
                      </a:endParaRPr>
                    </a:p>
                  </a:txBody>
                  <a:tcPr marL="0" marR="0" marT="0" marB="0" anchor="b">
                    <a:lnL w="6350" cap="flat" cmpd="sng" algn="ctr">
                      <a:solidFill>
                        <a:srgbClr val="538DD5"/>
                      </a:solidFill>
                      <a:prstDash val="dashDot"/>
                      <a:round/>
                      <a:headEnd type="none" w="med" len="med"/>
                      <a:tailEnd type="none" w="med" len="med"/>
                    </a:lnL>
                    <a:lnR w="6350" cap="flat" cmpd="sng" algn="ctr">
                      <a:solidFill>
                        <a:srgbClr val="538DD5"/>
                      </a:solidFill>
                      <a:prstDash val="dashDot"/>
                      <a:round/>
                      <a:headEnd type="none" w="med" len="med"/>
                      <a:tailEnd type="none" w="med" len="med"/>
                    </a:lnR>
                    <a:lnT w="6350" cap="flat" cmpd="sng" algn="ctr">
                      <a:solidFill>
                        <a:srgbClr val="538DD5"/>
                      </a:solidFill>
                      <a:prstDash val="dashDot"/>
                      <a:round/>
                      <a:headEnd type="none" w="med" len="med"/>
                      <a:tailEnd type="none" w="med" len="med"/>
                    </a:lnT>
                    <a:lnB w="6350" cap="flat" cmpd="sng" algn="ctr">
                      <a:solidFill>
                        <a:srgbClr val="538DD5"/>
                      </a:solidFill>
                      <a:prstDash val="dashDot"/>
                      <a:round/>
                      <a:headEnd type="none" w="med" len="med"/>
                      <a:tailEnd type="none" w="med" len="med"/>
                    </a:lnB>
                  </a:tcPr>
                </a:tc>
              </a:tr>
              <a:tr h="304800">
                <a:tc>
                  <a:txBody>
                    <a:bodyPr/>
                    <a:lstStyle/>
                    <a:p>
                      <a:pPr lvl="1" algn="l" fontAlgn="b"/>
                      <a:r>
                        <a:rPr lang="mn-MN" sz="1800" b="0" i="0" u="none" strike="noStrike" dirty="0" smtClean="0">
                          <a:solidFill>
                            <a:srgbClr val="003399"/>
                          </a:solidFill>
                          <a:effectLst/>
                          <a:latin typeface="Arial" panose="020B0604020202020204" pitchFamily="34" charset="0"/>
                        </a:rPr>
                        <a:t>Олгосон зээл </a:t>
                      </a:r>
                      <a:r>
                        <a:rPr lang="mn-MN" sz="1400" b="0" i="0" u="none" strike="noStrike" dirty="0" smtClean="0">
                          <a:solidFill>
                            <a:srgbClr val="003399"/>
                          </a:solidFill>
                          <a:effectLst/>
                          <a:latin typeface="Arial" panose="020B0604020202020204" pitchFamily="34" charset="0"/>
                        </a:rPr>
                        <a:t>/тэрбум.төг/</a:t>
                      </a:r>
                      <a:endParaRPr lang="mn-MN" sz="1400" b="0" i="0" u="none" strike="noStrike" dirty="0">
                        <a:solidFill>
                          <a:srgbClr val="003399"/>
                        </a:solidFill>
                        <a:effectLst/>
                        <a:latin typeface="Arial" panose="020B0604020202020204" pitchFamily="34" charset="0"/>
                      </a:endParaRPr>
                    </a:p>
                  </a:txBody>
                  <a:tcPr marL="0" marR="0" marT="0" marB="0" anchor="b">
                    <a:lnL w="6350" cap="flat" cmpd="sng" algn="ctr">
                      <a:solidFill>
                        <a:srgbClr val="538DD5"/>
                      </a:solidFill>
                      <a:prstDash val="dashDot"/>
                      <a:round/>
                      <a:headEnd type="none" w="med" len="med"/>
                      <a:tailEnd type="none" w="med" len="med"/>
                    </a:lnL>
                    <a:lnR w="6350" cap="flat" cmpd="sng" algn="ctr">
                      <a:solidFill>
                        <a:srgbClr val="538DD5"/>
                      </a:solidFill>
                      <a:prstDash val="dashDot"/>
                      <a:round/>
                      <a:headEnd type="none" w="med" len="med"/>
                      <a:tailEnd type="none" w="med" len="med"/>
                    </a:lnR>
                    <a:lnT w="6350" cap="flat" cmpd="sng" algn="ctr">
                      <a:solidFill>
                        <a:srgbClr val="538DD5"/>
                      </a:solidFill>
                      <a:prstDash val="dashDot"/>
                      <a:round/>
                      <a:headEnd type="none" w="med" len="med"/>
                      <a:tailEnd type="none" w="med" len="med"/>
                    </a:lnT>
                    <a:lnB w="6350" cap="flat" cmpd="sng" algn="ctr">
                      <a:solidFill>
                        <a:srgbClr val="538DD5"/>
                      </a:solidFill>
                      <a:prstDash val="dashDot"/>
                      <a:round/>
                      <a:headEnd type="none" w="med" len="med"/>
                      <a:tailEnd type="none" w="med" len="med"/>
                    </a:lnB>
                  </a:tcPr>
                </a:tc>
                <a:tc>
                  <a:txBody>
                    <a:bodyPr/>
                    <a:lstStyle/>
                    <a:p>
                      <a:pPr algn="r" fontAlgn="b"/>
                      <a:r>
                        <a:rPr lang="mn-MN" sz="2000" b="0" i="0" u="none" strike="noStrike" dirty="0" smtClean="0">
                          <a:solidFill>
                            <a:srgbClr val="003399"/>
                          </a:solidFill>
                          <a:effectLst/>
                          <a:latin typeface="Arial" panose="020B0604020202020204" pitchFamily="34" charset="0"/>
                        </a:rPr>
                        <a:t>105.3</a:t>
                      </a:r>
                      <a:r>
                        <a:rPr lang="en-US" sz="2000" b="0" i="0" u="none" strike="noStrike" dirty="0" smtClean="0">
                          <a:solidFill>
                            <a:srgbClr val="003399"/>
                          </a:solidFill>
                          <a:effectLst/>
                          <a:latin typeface="Arial" panose="020B0604020202020204" pitchFamily="34" charset="0"/>
                        </a:rPr>
                        <a:t>  </a:t>
                      </a:r>
                      <a:endParaRPr lang="en-US" sz="2000" b="0" i="0" u="none" strike="noStrike" dirty="0">
                        <a:solidFill>
                          <a:srgbClr val="003399"/>
                        </a:solidFill>
                        <a:effectLst/>
                        <a:latin typeface="Arial" panose="020B0604020202020204" pitchFamily="34" charset="0"/>
                      </a:endParaRPr>
                    </a:p>
                  </a:txBody>
                  <a:tcPr marL="0" marR="0" marT="0" marB="0" anchor="b">
                    <a:lnL w="6350" cap="flat" cmpd="sng" algn="ctr">
                      <a:solidFill>
                        <a:srgbClr val="538DD5"/>
                      </a:solidFill>
                      <a:prstDash val="dashDot"/>
                      <a:round/>
                      <a:headEnd type="none" w="med" len="med"/>
                      <a:tailEnd type="none" w="med" len="med"/>
                    </a:lnL>
                    <a:lnR w="6350" cap="flat" cmpd="sng" algn="ctr">
                      <a:solidFill>
                        <a:srgbClr val="538DD5"/>
                      </a:solidFill>
                      <a:prstDash val="dashDot"/>
                      <a:round/>
                      <a:headEnd type="none" w="med" len="med"/>
                      <a:tailEnd type="none" w="med" len="med"/>
                    </a:lnR>
                    <a:lnT w="6350" cap="flat" cmpd="sng" algn="ctr">
                      <a:solidFill>
                        <a:srgbClr val="538DD5"/>
                      </a:solidFill>
                      <a:prstDash val="dashDot"/>
                      <a:round/>
                      <a:headEnd type="none" w="med" len="med"/>
                      <a:tailEnd type="none" w="med" len="med"/>
                    </a:lnT>
                    <a:lnB w="6350" cap="flat" cmpd="sng" algn="ctr">
                      <a:solidFill>
                        <a:srgbClr val="538DD5"/>
                      </a:solidFill>
                      <a:prstDash val="dashDot"/>
                      <a:round/>
                      <a:headEnd type="none" w="med" len="med"/>
                      <a:tailEnd type="none" w="med" len="med"/>
                    </a:lnB>
                  </a:tcPr>
                </a:tc>
                <a:tc>
                  <a:txBody>
                    <a:bodyPr/>
                    <a:lstStyle/>
                    <a:p>
                      <a:pPr algn="r" fontAlgn="b"/>
                      <a:r>
                        <a:rPr lang="en-US" sz="2000" b="0" i="0" u="none" strike="noStrike" dirty="0">
                          <a:solidFill>
                            <a:srgbClr val="003399"/>
                          </a:solidFill>
                          <a:effectLst/>
                          <a:latin typeface="Arial" panose="020B0604020202020204" pitchFamily="34" charset="0"/>
                        </a:rPr>
                        <a:t>  </a:t>
                      </a:r>
                      <a:r>
                        <a:rPr lang="mn-MN" sz="2000" b="0" i="0" u="none" strike="noStrike" dirty="0" smtClean="0">
                          <a:solidFill>
                            <a:srgbClr val="003399"/>
                          </a:solidFill>
                          <a:effectLst/>
                          <a:latin typeface="Arial" panose="020B0604020202020204" pitchFamily="34" charset="0"/>
                        </a:rPr>
                        <a:t>110.7</a:t>
                      </a:r>
                      <a:endParaRPr lang="en-US" sz="2000" b="0" i="0" u="none" strike="noStrike" dirty="0">
                        <a:solidFill>
                          <a:srgbClr val="003399"/>
                        </a:solidFill>
                        <a:effectLst/>
                        <a:latin typeface="Arial" panose="020B0604020202020204" pitchFamily="34" charset="0"/>
                      </a:endParaRPr>
                    </a:p>
                  </a:txBody>
                  <a:tcPr marL="0" marR="0" marT="0" marB="0" anchor="b">
                    <a:lnL w="6350" cap="flat" cmpd="sng" algn="ctr">
                      <a:solidFill>
                        <a:srgbClr val="538DD5"/>
                      </a:solidFill>
                      <a:prstDash val="dashDot"/>
                      <a:round/>
                      <a:headEnd type="none" w="med" len="med"/>
                      <a:tailEnd type="none" w="med" len="med"/>
                    </a:lnL>
                    <a:lnR w="6350" cap="flat" cmpd="sng" algn="ctr">
                      <a:solidFill>
                        <a:srgbClr val="538DD5"/>
                      </a:solidFill>
                      <a:prstDash val="dashDot"/>
                      <a:round/>
                      <a:headEnd type="none" w="med" len="med"/>
                      <a:tailEnd type="none" w="med" len="med"/>
                    </a:lnR>
                    <a:lnT w="6350" cap="flat" cmpd="sng" algn="ctr">
                      <a:solidFill>
                        <a:srgbClr val="538DD5"/>
                      </a:solidFill>
                      <a:prstDash val="dashDot"/>
                      <a:round/>
                      <a:headEnd type="none" w="med" len="med"/>
                      <a:tailEnd type="none" w="med" len="med"/>
                    </a:lnT>
                    <a:lnB w="6350" cap="flat" cmpd="sng" algn="ctr">
                      <a:solidFill>
                        <a:srgbClr val="538DD5"/>
                      </a:solidFill>
                      <a:prstDash val="dashDot"/>
                      <a:round/>
                      <a:headEnd type="none" w="med" len="med"/>
                      <a:tailEnd type="none" w="med" len="med"/>
                    </a:lnB>
                  </a:tcPr>
                </a:tc>
                <a:tc>
                  <a:txBody>
                    <a:bodyPr/>
                    <a:lstStyle/>
                    <a:p>
                      <a:pPr algn="r" fontAlgn="b"/>
                      <a:r>
                        <a:rPr lang="mn-MN" sz="2000" b="0" i="0" u="none" strike="noStrike" dirty="0" smtClean="0">
                          <a:solidFill>
                            <a:srgbClr val="003399"/>
                          </a:solidFill>
                          <a:effectLst/>
                          <a:latin typeface="Arial" panose="020B0604020202020204" pitchFamily="34" charset="0"/>
                        </a:rPr>
                        <a:t>120.7</a:t>
                      </a:r>
                      <a:endParaRPr lang="en-US" sz="2000" b="0" i="0" u="none" strike="noStrike" dirty="0">
                        <a:solidFill>
                          <a:srgbClr val="003399"/>
                        </a:solidFill>
                        <a:effectLst/>
                        <a:latin typeface="Arial" panose="020B0604020202020204" pitchFamily="34" charset="0"/>
                      </a:endParaRPr>
                    </a:p>
                  </a:txBody>
                  <a:tcPr marL="0" marR="0" marT="0" marB="0" anchor="b">
                    <a:lnL w="6350" cap="flat" cmpd="sng" algn="ctr">
                      <a:solidFill>
                        <a:srgbClr val="538DD5"/>
                      </a:solidFill>
                      <a:prstDash val="dashDot"/>
                      <a:round/>
                      <a:headEnd type="none" w="med" len="med"/>
                      <a:tailEnd type="none" w="med" len="med"/>
                    </a:lnL>
                    <a:lnR w="6350" cap="flat" cmpd="sng" algn="ctr">
                      <a:solidFill>
                        <a:srgbClr val="538DD5"/>
                      </a:solidFill>
                      <a:prstDash val="dashDot"/>
                      <a:round/>
                      <a:headEnd type="none" w="med" len="med"/>
                      <a:tailEnd type="none" w="med" len="med"/>
                    </a:lnR>
                    <a:lnT w="6350" cap="flat" cmpd="sng" algn="ctr">
                      <a:solidFill>
                        <a:srgbClr val="538DD5"/>
                      </a:solidFill>
                      <a:prstDash val="dashDot"/>
                      <a:round/>
                      <a:headEnd type="none" w="med" len="med"/>
                      <a:tailEnd type="none" w="med" len="med"/>
                    </a:lnT>
                    <a:lnB w="6350" cap="flat" cmpd="sng" algn="ctr">
                      <a:solidFill>
                        <a:srgbClr val="538DD5"/>
                      </a:solidFill>
                      <a:prstDash val="dashDot"/>
                      <a:round/>
                      <a:headEnd type="none" w="med" len="med"/>
                      <a:tailEnd type="none" w="med" len="med"/>
                    </a:lnB>
                  </a:tcPr>
                </a:tc>
              </a:tr>
            </a:tbl>
          </a:graphicData>
        </a:graphic>
      </p:graphicFrame>
      <p:sp>
        <p:nvSpPr>
          <p:cNvPr id="12" name="Rounded Rectangle 11"/>
          <p:cNvSpPr/>
          <p:nvPr/>
        </p:nvSpPr>
        <p:spPr>
          <a:xfrm>
            <a:off x="6251575" y="1739900"/>
            <a:ext cx="1104900" cy="317500"/>
          </a:xfrm>
          <a:prstGeom prst="round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ounded Rectangle 12"/>
          <p:cNvSpPr/>
          <p:nvPr/>
        </p:nvSpPr>
        <p:spPr>
          <a:xfrm>
            <a:off x="7516812" y="1736725"/>
            <a:ext cx="1104900" cy="317500"/>
          </a:xfrm>
          <a:prstGeom prst="round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ounded Rectangle 13"/>
          <p:cNvSpPr/>
          <p:nvPr/>
        </p:nvSpPr>
        <p:spPr>
          <a:xfrm>
            <a:off x="8801100" y="1736725"/>
            <a:ext cx="1104900" cy="317500"/>
          </a:xfrm>
          <a:prstGeom prst="round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3"/>
          <p:cNvSpPr>
            <a:spLocks noChangeArrowheads="1"/>
          </p:cNvSpPr>
          <p:nvPr/>
        </p:nvSpPr>
        <p:spPr bwMode="auto">
          <a:xfrm>
            <a:off x="6265862" y="1717675"/>
            <a:ext cx="1011238" cy="338554"/>
          </a:xfrm>
          <a:prstGeom prst="rect">
            <a:avLst/>
          </a:prstGeom>
          <a:noFill/>
          <a:ln w="9525">
            <a:noFill/>
            <a:miter lim="800000"/>
            <a:headEnd/>
            <a:tailEnd/>
          </a:ln>
        </p:spPr>
        <p:txBody>
          <a:bodyPr>
            <a:spAutoFit/>
          </a:bodyPr>
          <a:lstStyle/>
          <a:p>
            <a:pPr algn="ctr" fontAlgn="b"/>
            <a:r>
              <a:rPr lang="en-US" altLang="en-US" sz="1600" b="1" dirty="0" smtClean="0">
                <a:solidFill>
                  <a:schemeClr val="bg1"/>
                </a:solidFill>
                <a:latin typeface="Arial" charset="0"/>
              </a:rPr>
              <a:t>201</a:t>
            </a:r>
            <a:r>
              <a:rPr lang="mn-MN" altLang="en-US" sz="1600" b="1" dirty="0" smtClean="0">
                <a:solidFill>
                  <a:schemeClr val="bg1"/>
                </a:solidFill>
                <a:latin typeface="Arial" charset="0"/>
              </a:rPr>
              <a:t>5 </a:t>
            </a:r>
            <a:endParaRPr lang="mn-MN" altLang="en-US" sz="1600" b="1" dirty="0">
              <a:solidFill>
                <a:schemeClr val="bg1"/>
              </a:solidFill>
              <a:latin typeface="Arial" charset="0"/>
            </a:endParaRPr>
          </a:p>
        </p:txBody>
      </p:sp>
      <p:sp>
        <p:nvSpPr>
          <p:cNvPr id="17" name="Rectangle 13"/>
          <p:cNvSpPr>
            <a:spLocks noChangeArrowheads="1"/>
          </p:cNvSpPr>
          <p:nvPr/>
        </p:nvSpPr>
        <p:spPr bwMode="auto">
          <a:xfrm>
            <a:off x="7527925" y="1717675"/>
            <a:ext cx="1017587" cy="338138"/>
          </a:xfrm>
          <a:prstGeom prst="rect">
            <a:avLst/>
          </a:prstGeom>
          <a:noFill/>
          <a:ln w="9525">
            <a:noFill/>
            <a:miter lim="800000"/>
            <a:headEnd/>
            <a:tailEnd/>
          </a:ln>
        </p:spPr>
        <p:txBody>
          <a:bodyPr>
            <a:spAutoFit/>
          </a:bodyPr>
          <a:lstStyle/>
          <a:p>
            <a:pPr algn="ctr" fontAlgn="b"/>
            <a:r>
              <a:rPr lang="en-US" altLang="en-US" sz="1600" b="1" dirty="0" smtClean="0">
                <a:solidFill>
                  <a:schemeClr val="bg1"/>
                </a:solidFill>
                <a:latin typeface="Arial" charset="0"/>
              </a:rPr>
              <a:t>201</a:t>
            </a:r>
            <a:r>
              <a:rPr lang="mn-MN" altLang="en-US" sz="1600" b="1" dirty="0" smtClean="0">
                <a:solidFill>
                  <a:schemeClr val="bg1"/>
                </a:solidFill>
                <a:latin typeface="Arial" charset="0"/>
              </a:rPr>
              <a:t>6 </a:t>
            </a:r>
            <a:endParaRPr lang="mn-MN" altLang="en-US" sz="1600" b="1" dirty="0">
              <a:solidFill>
                <a:schemeClr val="bg1"/>
              </a:solidFill>
              <a:latin typeface="Arial" charset="0"/>
            </a:endParaRPr>
          </a:p>
        </p:txBody>
      </p:sp>
      <p:sp>
        <p:nvSpPr>
          <p:cNvPr id="18" name="Rectangle 13"/>
          <p:cNvSpPr>
            <a:spLocks noChangeArrowheads="1"/>
          </p:cNvSpPr>
          <p:nvPr/>
        </p:nvSpPr>
        <p:spPr bwMode="auto">
          <a:xfrm>
            <a:off x="8839200" y="1719262"/>
            <a:ext cx="1041400" cy="338138"/>
          </a:xfrm>
          <a:prstGeom prst="rect">
            <a:avLst/>
          </a:prstGeom>
          <a:noFill/>
          <a:ln w="9525">
            <a:noFill/>
            <a:miter lim="800000"/>
            <a:headEnd/>
            <a:tailEnd/>
          </a:ln>
        </p:spPr>
        <p:txBody>
          <a:bodyPr>
            <a:spAutoFit/>
          </a:bodyPr>
          <a:lstStyle/>
          <a:p>
            <a:pPr algn="ctr" fontAlgn="b"/>
            <a:r>
              <a:rPr lang="en-US" altLang="en-US" sz="1600" b="1" dirty="0" smtClean="0">
                <a:solidFill>
                  <a:schemeClr val="bg1"/>
                </a:solidFill>
                <a:latin typeface="Arial" charset="0"/>
              </a:rPr>
              <a:t>201</a:t>
            </a:r>
            <a:r>
              <a:rPr lang="mn-MN" altLang="en-US" sz="1600" b="1" dirty="0" smtClean="0">
                <a:solidFill>
                  <a:schemeClr val="bg1"/>
                </a:solidFill>
                <a:latin typeface="Arial" charset="0"/>
              </a:rPr>
              <a:t>7 </a:t>
            </a:r>
            <a:endParaRPr lang="mn-MN" altLang="en-US" sz="1600" b="1" dirty="0">
              <a:solidFill>
                <a:schemeClr val="bg1"/>
              </a:solidFill>
              <a:latin typeface="Arial" charset="0"/>
            </a:endParaRPr>
          </a:p>
        </p:txBody>
      </p:sp>
      <p:sp>
        <p:nvSpPr>
          <p:cNvPr id="19" name="Rectangle 18"/>
          <p:cNvSpPr/>
          <p:nvPr/>
        </p:nvSpPr>
        <p:spPr>
          <a:xfrm>
            <a:off x="4495800" y="3429000"/>
            <a:ext cx="6096000" cy="3139321"/>
          </a:xfrm>
          <a:prstGeom prst="rect">
            <a:avLst/>
          </a:prstGeom>
        </p:spPr>
        <p:txBody>
          <a:bodyPr>
            <a:spAutoFit/>
          </a:bodyPr>
          <a:lstStyle/>
          <a:p>
            <a:pPr algn="just"/>
            <a:r>
              <a:rPr lang="mn-MN" dirty="0" smtClean="0">
                <a:latin typeface="Arial" pitchFamily="34" charset="0"/>
                <a:cs typeface="Arial" pitchFamily="34" charset="0"/>
              </a:rPr>
              <a:t>           Монгол </a:t>
            </a:r>
            <a:r>
              <a:rPr lang="mn-MN" dirty="0" smtClean="0">
                <a:latin typeface="Arial" pitchFamily="34" charset="0"/>
                <a:cs typeface="Arial" pitchFamily="34" charset="0"/>
              </a:rPr>
              <a:t>банкны мэдээгээр оны эхнээс өссөн дүнгээр гүйлгээнд 4 тэрбум 889.4 сая төгрөг, иргэдийн мөнгөн хадгаламжинд 64.5 мянган иргэний 72.4 тэрбум төгрөг байгаа нь иргэдийн мөнгөн хадгаламж өнгөрсөн оны мөн үеэс 7.3 тэрбум төгрөгөөр өссөн байна. Аймгийн дүнгээр 120.7 тэрбум төгрөгийн зээл олгосон нь өнгөрсөн оны мөн үеэс 9.0 хувь буюу 10 тэрбум төгрөгөөр өссөн байна. Зээлийн сарын хүүг арилжааны банкуудаар авч үзвэл дунджаар ХААН банк 1.82%, Хас банк 0.58-2.0%, Төрийн банк 1.66%, Капитал банк 1.5% байна. </a:t>
            </a:r>
            <a:endParaRPr lang="en-US" dirty="0"/>
          </a:p>
        </p:txBody>
      </p:sp>
      <p:pic>
        <p:nvPicPr>
          <p:cNvPr id="20" name="Picture 19" descr="Хорин_мянган_төгрөг_нүүрэн_тал.jpg"/>
          <p:cNvPicPr>
            <a:picLocks noChangeAspect="1"/>
          </p:cNvPicPr>
          <p:nvPr/>
        </p:nvPicPr>
        <p:blipFill>
          <a:blip r:embed="rId3" cstate="print"/>
          <a:stretch>
            <a:fillRect/>
          </a:stretch>
        </p:blipFill>
        <p:spPr>
          <a:xfrm>
            <a:off x="1184252" y="3657600"/>
            <a:ext cx="3254263" cy="15240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19200" y="341895"/>
            <a:ext cx="9677400" cy="461665"/>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r>
              <a:rPr lang="mn-MN" sz="2400" b="1" cap="all" dirty="0" smtClean="0">
                <a:solidFill>
                  <a:srgbClr val="002060"/>
                </a:solidFill>
                <a:latin typeface="Tahoma" charset="0"/>
              </a:rPr>
              <a:t>ТӨСӨВ</a:t>
            </a:r>
            <a:endParaRPr lang="en-US" sz="2400" dirty="0">
              <a:solidFill>
                <a:srgbClr val="002060"/>
              </a:solidFill>
            </a:endParaRPr>
          </a:p>
        </p:txBody>
      </p:sp>
      <p:pic>
        <p:nvPicPr>
          <p:cNvPr id="10" name="Picture 9"/>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371600" y="990600"/>
            <a:ext cx="1447800" cy="754063"/>
          </a:xfrm>
          <a:prstGeom prst="rect">
            <a:avLst/>
          </a:prstGeom>
        </p:spPr>
      </p:pic>
      <p:sp>
        <p:nvSpPr>
          <p:cNvPr id="11" name="Rectangle 10"/>
          <p:cNvSpPr/>
          <p:nvPr/>
        </p:nvSpPr>
        <p:spPr>
          <a:xfrm>
            <a:off x="1600200" y="1828800"/>
            <a:ext cx="4470400" cy="2031325"/>
          </a:xfrm>
          <a:prstGeom prst="rect">
            <a:avLst/>
          </a:prstGeom>
        </p:spPr>
        <p:txBody>
          <a:bodyPr wrap="square">
            <a:spAutoFit/>
          </a:bodyPr>
          <a:lstStyle/>
          <a:p>
            <a:pPr algn="just"/>
            <a:r>
              <a:rPr lang="mn-MN" dirty="0" smtClean="0">
                <a:latin typeface="Arial" pitchFamily="34" charset="0"/>
                <a:cs typeface="Arial" pitchFamily="34" charset="0"/>
              </a:rPr>
              <a:t>         </a:t>
            </a:r>
            <a:r>
              <a:rPr lang="mn-MN" b="1" dirty="0" smtClean="0">
                <a:latin typeface="Arial" pitchFamily="34" charset="0"/>
                <a:cs typeface="Arial" pitchFamily="34" charset="0"/>
              </a:rPr>
              <a:t>ТӨСВИЙН ЗАРЛАГА</a:t>
            </a:r>
            <a:endParaRPr lang="mn-MN" b="1" dirty="0" smtClean="0">
              <a:latin typeface="Arial" pitchFamily="34" charset="0"/>
              <a:cs typeface="Arial" pitchFamily="34" charset="0"/>
            </a:endParaRPr>
          </a:p>
          <a:p>
            <a:pPr algn="just"/>
            <a:r>
              <a:rPr lang="mn-MN" dirty="0" smtClean="0">
                <a:latin typeface="Arial" pitchFamily="34" charset="0"/>
                <a:cs typeface="Arial" pitchFamily="34" charset="0"/>
              </a:rPr>
              <a:t>Аймгийн </a:t>
            </a:r>
            <a:r>
              <a:rPr lang="mn-MN" dirty="0">
                <a:latin typeface="Arial" pitchFamily="34" charset="0"/>
                <a:cs typeface="Arial" pitchFamily="34" charset="0"/>
              </a:rPr>
              <a:t>хэмжээгээр 2017 онд төсөвлөгдсөнөөр 63 тэрбум 887.5 сая төгрөг, зарлага 62 тэрбум 45.8 сая төгрөгт хүрсэн байна. Энэ нь өнгөрсөн оны мөн үеэс 10.6 хувь буюу 5 тэрбум 968.6 сая төгрөгөөр өссөн байна. </a:t>
            </a:r>
            <a:endParaRPr lang="en-US" dirty="0">
              <a:effectLst/>
              <a:latin typeface="Arial" pitchFamily="34" charset="0"/>
              <a:ea typeface="Tahoma" panose="020B0604030504040204" pitchFamily="34" charset="0"/>
              <a:cs typeface="Arial" pitchFamily="34" charset="0"/>
            </a:endParaRPr>
          </a:p>
        </p:txBody>
      </p:sp>
      <p:sp>
        <p:nvSpPr>
          <p:cNvPr id="7" name="Rectangle 6"/>
          <p:cNvSpPr/>
          <p:nvPr/>
        </p:nvSpPr>
        <p:spPr>
          <a:xfrm>
            <a:off x="1143000" y="4191000"/>
            <a:ext cx="5334000" cy="2308324"/>
          </a:xfrm>
          <a:prstGeom prst="rect">
            <a:avLst/>
          </a:prstGeom>
        </p:spPr>
        <p:txBody>
          <a:bodyPr wrap="square">
            <a:spAutoFit/>
          </a:bodyPr>
          <a:lstStyle/>
          <a:p>
            <a:pPr algn="ctr"/>
            <a:r>
              <a:rPr lang="mn-MN" b="1" dirty="0">
                <a:latin typeface="Arial" pitchFamily="34" charset="0"/>
                <a:cs typeface="Arial" pitchFamily="34" charset="0"/>
              </a:rPr>
              <a:t>ТАТВАРЫН ОРЛОГО </a:t>
            </a:r>
          </a:p>
          <a:p>
            <a:pPr algn="just"/>
            <a:r>
              <a:rPr lang="mn-MN" dirty="0">
                <a:latin typeface="Arial" pitchFamily="34" charset="0"/>
                <a:cs typeface="Arial" pitchFamily="34" charset="0"/>
              </a:rPr>
              <a:t>Татварын орлогын төлөвлөгөө аймгийн дүнгээр 128.8 хувийн биелэлттэй, 12 тэр бум 743.1 сая төгрөгийн орлого оруулсаны цалин хөлс, түүнтэй адилтгах орлого 42.2 хувь, нэмэгдсэн өртгийн албан татвар 3.9 хувь, ашигт малтмал ашигласаны төлбөр 20.4 хувь, бусад нэр төрөл 33.5 хувийг тус тус эзэлж байна. </a:t>
            </a:r>
            <a:endParaRPr lang="en-US" dirty="0">
              <a:latin typeface="Arial" pitchFamily="34" charset="0"/>
              <a:cs typeface="Arial" pitchFamily="34" charset="0"/>
            </a:endParaRPr>
          </a:p>
        </p:txBody>
      </p:sp>
      <p:graphicFrame>
        <p:nvGraphicFramePr>
          <p:cNvPr id="8" name="Chart 7"/>
          <p:cNvGraphicFramePr/>
          <p:nvPr/>
        </p:nvGraphicFramePr>
        <p:xfrm>
          <a:off x="7086600" y="1066800"/>
          <a:ext cx="4724400" cy="2590800"/>
        </p:xfrm>
        <a:graphic>
          <a:graphicData uri="http://schemas.openxmlformats.org/drawingml/2006/chart">
            <c:chart xmlns:c="http://schemas.openxmlformats.org/drawingml/2006/chart" xmlns:r="http://schemas.openxmlformats.org/officeDocument/2006/relationships" r:id="rId3"/>
          </a:graphicData>
        </a:graphic>
      </p:graphicFrame>
      <p:cxnSp>
        <p:nvCxnSpPr>
          <p:cNvPr id="12" name="Straight Connector 11"/>
          <p:cNvCxnSpPr/>
          <p:nvPr/>
        </p:nvCxnSpPr>
        <p:spPr>
          <a:xfrm>
            <a:off x="1066800" y="3962400"/>
            <a:ext cx="10820400"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477000" y="685800"/>
            <a:ext cx="0" cy="571500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6" name="Chart 15"/>
          <p:cNvGraphicFramePr/>
          <p:nvPr/>
        </p:nvGraphicFramePr>
        <p:xfrm>
          <a:off x="6858000" y="4267200"/>
          <a:ext cx="5029200" cy="19812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mc:AlternateContent xmlns:mc="http://schemas.openxmlformats.org/markup-compatibility/2006">
    <mc:Choice xmlns="" xmlns:p14="http://schemas.microsoft.com/office/powerpoint/2010/main" Requires="p14">
      <p:transition spd="slow" p14:dur="2000" advTm="20000"/>
    </mc:Choice>
    <mc:Fallback>
      <p:transition spd="slow" advTm="20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629400" y="914399"/>
            <a:ext cx="5181600" cy="304801"/>
          </a:xfrm>
        </p:spPr>
        <p:txBody>
          <a:bodyPr>
            <a:noAutofit/>
          </a:bodyPr>
          <a:lstStyle/>
          <a:p>
            <a:r>
              <a:rPr lang="mn-MN" sz="1600" b="1" dirty="0" smtClean="0">
                <a:latin typeface="Arial" pitchFamily="34" charset="0"/>
                <a:cs typeface="Arial" pitchFamily="34" charset="0"/>
              </a:rPr>
              <a:t>МАЛЫН ТОО, </a:t>
            </a:r>
            <a:r>
              <a:rPr lang="mn-MN" sz="1600" dirty="0" smtClean="0">
                <a:latin typeface="Arial" pitchFamily="34" charset="0"/>
                <a:cs typeface="Arial" pitchFamily="34" charset="0"/>
              </a:rPr>
              <a:t>төрлөөр, аймгийн дүнгээр, жил бүрийн эцэст, мянган толгой </a:t>
            </a:r>
            <a:r>
              <a:rPr lang="en-US" sz="1600" dirty="0" smtClean="0">
                <a:latin typeface="Arial" pitchFamily="34" charset="0"/>
                <a:cs typeface="Arial" pitchFamily="34" charset="0"/>
              </a:rPr>
              <a:t/>
            </a:r>
            <a:br>
              <a:rPr lang="en-US" sz="1600" dirty="0" smtClean="0">
                <a:latin typeface="Arial" pitchFamily="34" charset="0"/>
                <a:cs typeface="Arial" pitchFamily="34" charset="0"/>
              </a:rPr>
            </a:br>
            <a:endParaRPr lang="en-US" sz="1600" dirty="0"/>
          </a:p>
        </p:txBody>
      </p:sp>
      <p:graphicFrame>
        <p:nvGraphicFramePr>
          <p:cNvPr id="5" name="Content Placeholder 4"/>
          <p:cNvGraphicFramePr>
            <a:graphicFrameLocks noGrp="1"/>
          </p:cNvGraphicFramePr>
          <p:nvPr>
            <p:ph sz="half" idx="4294967295"/>
          </p:nvPr>
        </p:nvGraphicFramePr>
        <p:xfrm>
          <a:off x="6477002" y="1295400"/>
          <a:ext cx="5486400" cy="2590798"/>
        </p:xfrm>
        <a:graphic>
          <a:graphicData uri="http://schemas.openxmlformats.org/drawingml/2006/table">
            <a:tbl>
              <a:tblPr firstRow="1" bandRow="1">
                <a:tableStyleId>{5C22544A-7EE6-4342-B048-85BDC9FD1C3A}</a:tableStyleId>
              </a:tblPr>
              <a:tblGrid>
                <a:gridCol w="914400"/>
                <a:gridCol w="914400"/>
                <a:gridCol w="914400"/>
                <a:gridCol w="914400"/>
                <a:gridCol w="914400"/>
                <a:gridCol w="914400"/>
              </a:tblGrid>
              <a:tr h="370114">
                <a:tc>
                  <a:txBody>
                    <a:bodyPr/>
                    <a:lstStyle/>
                    <a:p>
                      <a:pPr>
                        <a:spcAft>
                          <a:spcPts val="0"/>
                        </a:spcAft>
                      </a:pPr>
                      <a:r>
                        <a:rPr lang="en-US" sz="1200" dirty="0">
                          <a:latin typeface="Arial" pitchFamily="34" charset="0"/>
                          <a:ea typeface="Times New Roman"/>
                          <a:cs typeface="Arial" pitchFamily="34" charset="0"/>
                        </a:rPr>
                        <a:t> </a:t>
                      </a:r>
                    </a:p>
                    <a:p>
                      <a:pPr>
                        <a:spcAft>
                          <a:spcPts val="0"/>
                        </a:spcAft>
                      </a:pPr>
                      <a:r>
                        <a:rPr lang="en-US" sz="1200" dirty="0">
                          <a:latin typeface="Arial" pitchFamily="34" charset="0"/>
                          <a:ea typeface="Times New Roman"/>
                          <a:cs typeface="Arial" pitchFamily="34" charset="0"/>
                        </a:rPr>
                        <a:t> </a:t>
                      </a:r>
                    </a:p>
                  </a:txBody>
                  <a:tcPr marL="83557" marR="83557" marT="0" marB="0" anchor="b"/>
                </a:tc>
                <a:tc>
                  <a:txBody>
                    <a:bodyPr/>
                    <a:lstStyle/>
                    <a:p>
                      <a:pPr algn="ctr">
                        <a:spcAft>
                          <a:spcPts val="0"/>
                        </a:spcAft>
                      </a:pPr>
                      <a:r>
                        <a:rPr lang="en-US" sz="1200" dirty="0">
                          <a:latin typeface="Arial" pitchFamily="34" charset="0"/>
                          <a:ea typeface="Times New Roman"/>
                          <a:cs typeface="Arial" pitchFamily="34" charset="0"/>
                        </a:rPr>
                        <a:t>2013</a:t>
                      </a:r>
                    </a:p>
                  </a:txBody>
                  <a:tcPr marL="83557" marR="83557" marT="0" marB="0" anchor="ctr"/>
                </a:tc>
                <a:tc>
                  <a:txBody>
                    <a:bodyPr/>
                    <a:lstStyle/>
                    <a:p>
                      <a:pPr algn="ctr">
                        <a:spcAft>
                          <a:spcPts val="0"/>
                        </a:spcAft>
                      </a:pPr>
                      <a:r>
                        <a:rPr lang="mn-MN" sz="1200">
                          <a:latin typeface="Arial" pitchFamily="34" charset="0"/>
                          <a:ea typeface="Times New Roman"/>
                          <a:cs typeface="Arial" pitchFamily="34" charset="0"/>
                        </a:rPr>
                        <a:t>2014</a:t>
                      </a:r>
                      <a:endParaRPr lang="en-US" sz="1200">
                        <a:latin typeface="Arial" pitchFamily="34" charset="0"/>
                        <a:ea typeface="Times New Roman"/>
                        <a:cs typeface="Arial" pitchFamily="34" charset="0"/>
                      </a:endParaRPr>
                    </a:p>
                  </a:txBody>
                  <a:tcPr marL="83557" marR="83557" marT="0" marB="0" anchor="ctr"/>
                </a:tc>
                <a:tc>
                  <a:txBody>
                    <a:bodyPr/>
                    <a:lstStyle/>
                    <a:p>
                      <a:pPr algn="ctr">
                        <a:spcAft>
                          <a:spcPts val="0"/>
                        </a:spcAft>
                      </a:pPr>
                      <a:r>
                        <a:rPr lang="en-US" sz="1200">
                          <a:latin typeface="Arial" pitchFamily="34" charset="0"/>
                          <a:ea typeface="Times New Roman"/>
                          <a:cs typeface="Arial" pitchFamily="34" charset="0"/>
                        </a:rPr>
                        <a:t>2015</a:t>
                      </a:r>
                    </a:p>
                  </a:txBody>
                  <a:tcPr marL="83557" marR="83557" marT="0" marB="0" anchor="ctr"/>
                </a:tc>
                <a:tc>
                  <a:txBody>
                    <a:bodyPr/>
                    <a:lstStyle/>
                    <a:p>
                      <a:pPr algn="ctr">
                        <a:spcAft>
                          <a:spcPts val="0"/>
                        </a:spcAft>
                      </a:pPr>
                      <a:r>
                        <a:rPr lang="mn-MN" sz="1200">
                          <a:latin typeface="Arial" pitchFamily="34" charset="0"/>
                          <a:ea typeface="Times New Roman"/>
                          <a:cs typeface="Arial" pitchFamily="34" charset="0"/>
                        </a:rPr>
                        <a:t>2016</a:t>
                      </a:r>
                      <a:endParaRPr lang="en-US" sz="1200">
                        <a:latin typeface="Arial" pitchFamily="34" charset="0"/>
                        <a:ea typeface="Times New Roman"/>
                        <a:cs typeface="Arial" pitchFamily="34" charset="0"/>
                      </a:endParaRPr>
                    </a:p>
                  </a:txBody>
                  <a:tcPr marL="83557" marR="83557" marT="0" marB="0" anchor="ctr"/>
                </a:tc>
                <a:tc>
                  <a:txBody>
                    <a:bodyPr/>
                    <a:lstStyle/>
                    <a:p>
                      <a:pPr algn="ctr">
                        <a:spcAft>
                          <a:spcPts val="0"/>
                        </a:spcAft>
                      </a:pPr>
                      <a:r>
                        <a:rPr lang="mn-MN" sz="1200">
                          <a:latin typeface="Arial" pitchFamily="34" charset="0"/>
                          <a:ea typeface="Times New Roman"/>
                          <a:cs typeface="Arial" pitchFamily="34" charset="0"/>
                        </a:rPr>
                        <a:t>2017</a:t>
                      </a:r>
                      <a:endParaRPr lang="en-US" sz="1200">
                        <a:latin typeface="Arial" pitchFamily="34" charset="0"/>
                        <a:ea typeface="Times New Roman"/>
                        <a:cs typeface="Arial" pitchFamily="34" charset="0"/>
                      </a:endParaRPr>
                    </a:p>
                  </a:txBody>
                  <a:tcPr marL="83557" marR="83557" marT="0" marB="0" anchor="ctr"/>
                </a:tc>
              </a:tr>
              <a:tr h="370114">
                <a:tc>
                  <a:txBody>
                    <a:bodyPr/>
                    <a:lstStyle/>
                    <a:p>
                      <a:pPr algn="ctr">
                        <a:lnSpc>
                          <a:spcPct val="115000"/>
                        </a:lnSpc>
                        <a:spcAft>
                          <a:spcPts val="0"/>
                        </a:spcAft>
                      </a:pPr>
                      <a:r>
                        <a:rPr lang="en-US" sz="1200" dirty="0" err="1">
                          <a:latin typeface="Arial" pitchFamily="34" charset="0"/>
                          <a:ea typeface="Times New Roman"/>
                          <a:cs typeface="Arial" pitchFamily="34" charset="0"/>
                        </a:rPr>
                        <a:t>Адуу</a:t>
                      </a:r>
                      <a:endParaRPr lang="en-US" sz="1200" dirty="0">
                        <a:latin typeface="Arial" pitchFamily="34" charset="0"/>
                        <a:ea typeface="Times New Roman"/>
                        <a:cs typeface="Arial" pitchFamily="34" charset="0"/>
                      </a:endParaRPr>
                    </a:p>
                  </a:txBody>
                  <a:tcPr marL="83557" marR="83557" marT="0" marB="0" anchor="ctr"/>
                </a:tc>
                <a:tc>
                  <a:txBody>
                    <a:bodyPr/>
                    <a:lstStyle/>
                    <a:p>
                      <a:pPr algn="ctr">
                        <a:lnSpc>
                          <a:spcPct val="115000"/>
                        </a:lnSpc>
                        <a:spcAft>
                          <a:spcPts val="0"/>
                        </a:spcAft>
                      </a:pPr>
                      <a:r>
                        <a:rPr lang="en-US" sz="1200" dirty="0">
                          <a:latin typeface="Arial" pitchFamily="34" charset="0"/>
                          <a:ea typeface="Times New Roman"/>
                          <a:cs typeface="Arial" pitchFamily="34" charset="0"/>
                        </a:rPr>
                        <a:t>130.1</a:t>
                      </a:r>
                    </a:p>
                  </a:txBody>
                  <a:tcPr marL="83557" marR="83557" marT="0" marB="0" anchor="ctr"/>
                </a:tc>
                <a:tc>
                  <a:txBody>
                    <a:bodyPr/>
                    <a:lstStyle/>
                    <a:p>
                      <a:pPr algn="ctr">
                        <a:lnSpc>
                          <a:spcPct val="115000"/>
                        </a:lnSpc>
                        <a:spcAft>
                          <a:spcPts val="0"/>
                        </a:spcAft>
                      </a:pPr>
                      <a:r>
                        <a:rPr lang="mn-MN" sz="1200" dirty="0">
                          <a:latin typeface="Arial" pitchFamily="34" charset="0"/>
                          <a:ea typeface="Times New Roman"/>
                          <a:cs typeface="Arial" pitchFamily="34" charset="0"/>
                        </a:rPr>
                        <a:t>147.4</a:t>
                      </a:r>
                      <a:endParaRPr lang="en-US" sz="1200" dirty="0">
                        <a:latin typeface="Arial" pitchFamily="34" charset="0"/>
                        <a:ea typeface="Times New Roman"/>
                        <a:cs typeface="Arial" pitchFamily="34" charset="0"/>
                      </a:endParaRPr>
                    </a:p>
                  </a:txBody>
                  <a:tcPr marL="83557" marR="83557" marT="0" marB="0" anchor="ctr"/>
                </a:tc>
                <a:tc>
                  <a:txBody>
                    <a:bodyPr/>
                    <a:lstStyle/>
                    <a:p>
                      <a:pPr algn="ctr">
                        <a:lnSpc>
                          <a:spcPct val="115000"/>
                        </a:lnSpc>
                        <a:spcAft>
                          <a:spcPts val="0"/>
                        </a:spcAft>
                      </a:pPr>
                      <a:r>
                        <a:rPr lang="en-US" sz="1200" dirty="0">
                          <a:latin typeface="Arial" pitchFamily="34" charset="0"/>
                          <a:ea typeface="Times New Roman"/>
                          <a:cs typeface="Arial" pitchFamily="34" charset="0"/>
                        </a:rPr>
                        <a:t>163.1</a:t>
                      </a:r>
                    </a:p>
                  </a:txBody>
                  <a:tcPr marL="83557" marR="83557" marT="0" marB="0" anchor="ctr"/>
                </a:tc>
                <a:tc>
                  <a:txBody>
                    <a:bodyPr/>
                    <a:lstStyle/>
                    <a:p>
                      <a:pPr algn="ctr">
                        <a:lnSpc>
                          <a:spcPct val="115000"/>
                        </a:lnSpc>
                        <a:spcAft>
                          <a:spcPts val="0"/>
                        </a:spcAft>
                      </a:pPr>
                      <a:r>
                        <a:rPr lang="en-US" sz="1200" dirty="0">
                          <a:latin typeface="Arial" pitchFamily="34" charset="0"/>
                          <a:ea typeface="Times New Roman"/>
                          <a:cs typeface="Arial" pitchFamily="34" charset="0"/>
                        </a:rPr>
                        <a:t>186.2</a:t>
                      </a:r>
                    </a:p>
                  </a:txBody>
                  <a:tcPr marL="83557" marR="83557" marT="0" marB="0" anchor="ctr"/>
                </a:tc>
                <a:tc>
                  <a:txBody>
                    <a:bodyPr/>
                    <a:lstStyle/>
                    <a:p>
                      <a:pPr algn="ctr">
                        <a:lnSpc>
                          <a:spcPct val="115000"/>
                        </a:lnSpc>
                        <a:spcAft>
                          <a:spcPts val="0"/>
                        </a:spcAft>
                      </a:pPr>
                      <a:r>
                        <a:rPr lang="en-US" sz="1200" dirty="0">
                          <a:latin typeface="Arial" pitchFamily="34" charset="0"/>
                          <a:ea typeface="Times New Roman"/>
                          <a:cs typeface="Arial" pitchFamily="34" charset="0"/>
                        </a:rPr>
                        <a:t>207.4</a:t>
                      </a:r>
                    </a:p>
                  </a:txBody>
                  <a:tcPr marL="83557" marR="83557" marT="0" marB="0" anchor="ctr"/>
                </a:tc>
              </a:tr>
              <a:tr h="370114">
                <a:tc>
                  <a:txBody>
                    <a:bodyPr/>
                    <a:lstStyle/>
                    <a:p>
                      <a:pPr algn="ctr">
                        <a:lnSpc>
                          <a:spcPct val="115000"/>
                        </a:lnSpc>
                        <a:spcAft>
                          <a:spcPts val="0"/>
                        </a:spcAft>
                      </a:pPr>
                      <a:r>
                        <a:rPr lang="en-US" sz="1200" dirty="0" err="1">
                          <a:latin typeface="Arial" pitchFamily="34" charset="0"/>
                          <a:ea typeface="Times New Roman"/>
                          <a:cs typeface="Arial" pitchFamily="34" charset="0"/>
                        </a:rPr>
                        <a:t>Yхэр</a:t>
                      </a:r>
                      <a:endParaRPr lang="en-US" sz="1200" dirty="0">
                        <a:latin typeface="Arial" pitchFamily="34" charset="0"/>
                        <a:ea typeface="Times New Roman"/>
                        <a:cs typeface="Arial" pitchFamily="34" charset="0"/>
                      </a:endParaRPr>
                    </a:p>
                  </a:txBody>
                  <a:tcPr marL="83557" marR="83557" marT="0" marB="0" anchor="ctr"/>
                </a:tc>
                <a:tc>
                  <a:txBody>
                    <a:bodyPr/>
                    <a:lstStyle/>
                    <a:p>
                      <a:pPr algn="ctr">
                        <a:lnSpc>
                          <a:spcPct val="115000"/>
                        </a:lnSpc>
                        <a:spcAft>
                          <a:spcPts val="0"/>
                        </a:spcAft>
                      </a:pPr>
                      <a:r>
                        <a:rPr lang="en-US" sz="1200" dirty="0">
                          <a:latin typeface="Arial" pitchFamily="34" charset="0"/>
                          <a:ea typeface="Times New Roman"/>
                          <a:cs typeface="Arial" pitchFamily="34" charset="0"/>
                        </a:rPr>
                        <a:t>115.3</a:t>
                      </a:r>
                    </a:p>
                  </a:txBody>
                  <a:tcPr marL="83557" marR="83557" marT="0" marB="0" anchor="ctr"/>
                </a:tc>
                <a:tc>
                  <a:txBody>
                    <a:bodyPr/>
                    <a:lstStyle/>
                    <a:p>
                      <a:pPr algn="ctr">
                        <a:lnSpc>
                          <a:spcPct val="115000"/>
                        </a:lnSpc>
                        <a:spcAft>
                          <a:spcPts val="0"/>
                        </a:spcAft>
                      </a:pPr>
                      <a:r>
                        <a:rPr lang="mn-MN" sz="1200" dirty="0">
                          <a:latin typeface="Arial" pitchFamily="34" charset="0"/>
                          <a:ea typeface="Times New Roman"/>
                          <a:cs typeface="Arial" pitchFamily="34" charset="0"/>
                        </a:rPr>
                        <a:t>138.9</a:t>
                      </a:r>
                      <a:endParaRPr lang="en-US" sz="1200" dirty="0">
                        <a:latin typeface="Arial" pitchFamily="34" charset="0"/>
                        <a:ea typeface="Times New Roman"/>
                        <a:cs typeface="Arial" pitchFamily="34" charset="0"/>
                      </a:endParaRPr>
                    </a:p>
                  </a:txBody>
                  <a:tcPr marL="83557" marR="83557" marT="0" marB="0" anchor="ctr"/>
                </a:tc>
                <a:tc>
                  <a:txBody>
                    <a:bodyPr/>
                    <a:lstStyle/>
                    <a:p>
                      <a:pPr algn="ctr">
                        <a:lnSpc>
                          <a:spcPct val="115000"/>
                        </a:lnSpc>
                        <a:spcAft>
                          <a:spcPts val="0"/>
                        </a:spcAft>
                      </a:pPr>
                      <a:r>
                        <a:rPr lang="en-US" sz="1200" dirty="0">
                          <a:latin typeface="Arial" pitchFamily="34" charset="0"/>
                          <a:ea typeface="Times New Roman"/>
                          <a:cs typeface="Arial" pitchFamily="34" charset="0"/>
                        </a:rPr>
                        <a:t>158.9</a:t>
                      </a:r>
                    </a:p>
                  </a:txBody>
                  <a:tcPr marL="83557" marR="83557" marT="0" marB="0" anchor="ctr"/>
                </a:tc>
                <a:tc>
                  <a:txBody>
                    <a:bodyPr/>
                    <a:lstStyle/>
                    <a:p>
                      <a:pPr algn="ctr">
                        <a:lnSpc>
                          <a:spcPct val="115000"/>
                        </a:lnSpc>
                        <a:spcAft>
                          <a:spcPts val="0"/>
                        </a:spcAft>
                      </a:pPr>
                      <a:r>
                        <a:rPr lang="en-US" sz="1200" dirty="0">
                          <a:latin typeface="Arial" pitchFamily="34" charset="0"/>
                          <a:ea typeface="Times New Roman"/>
                          <a:cs typeface="Arial" pitchFamily="34" charset="0"/>
                        </a:rPr>
                        <a:t>172.4</a:t>
                      </a:r>
                    </a:p>
                  </a:txBody>
                  <a:tcPr marL="83557" marR="83557" marT="0" marB="0" anchor="ctr"/>
                </a:tc>
                <a:tc>
                  <a:txBody>
                    <a:bodyPr/>
                    <a:lstStyle/>
                    <a:p>
                      <a:pPr algn="ctr">
                        <a:lnSpc>
                          <a:spcPct val="115000"/>
                        </a:lnSpc>
                        <a:spcAft>
                          <a:spcPts val="0"/>
                        </a:spcAft>
                      </a:pPr>
                      <a:r>
                        <a:rPr lang="en-US" sz="1200" dirty="0">
                          <a:latin typeface="Arial" pitchFamily="34" charset="0"/>
                          <a:ea typeface="Times New Roman"/>
                          <a:cs typeface="Arial" pitchFamily="34" charset="0"/>
                        </a:rPr>
                        <a:t>192.2</a:t>
                      </a:r>
                    </a:p>
                  </a:txBody>
                  <a:tcPr marL="83557" marR="83557" marT="0" marB="0" anchor="ctr"/>
                </a:tc>
              </a:tr>
              <a:tr h="370114">
                <a:tc>
                  <a:txBody>
                    <a:bodyPr/>
                    <a:lstStyle/>
                    <a:p>
                      <a:pPr algn="ctr">
                        <a:lnSpc>
                          <a:spcPct val="115000"/>
                        </a:lnSpc>
                        <a:spcAft>
                          <a:spcPts val="0"/>
                        </a:spcAft>
                      </a:pPr>
                      <a:r>
                        <a:rPr lang="en-US" sz="1200" dirty="0" err="1">
                          <a:latin typeface="Arial" pitchFamily="34" charset="0"/>
                          <a:ea typeface="Times New Roman"/>
                          <a:cs typeface="Arial" pitchFamily="34" charset="0"/>
                        </a:rPr>
                        <a:t>Тэмээ</a:t>
                      </a:r>
                      <a:endParaRPr lang="en-US" sz="1200" dirty="0">
                        <a:latin typeface="Arial" pitchFamily="34" charset="0"/>
                        <a:ea typeface="Times New Roman"/>
                        <a:cs typeface="Arial" pitchFamily="34" charset="0"/>
                      </a:endParaRPr>
                    </a:p>
                  </a:txBody>
                  <a:tcPr marL="83557" marR="83557" marT="0" marB="0" anchor="ctr"/>
                </a:tc>
                <a:tc>
                  <a:txBody>
                    <a:bodyPr/>
                    <a:lstStyle/>
                    <a:p>
                      <a:pPr algn="ctr">
                        <a:lnSpc>
                          <a:spcPct val="115000"/>
                        </a:lnSpc>
                        <a:spcAft>
                          <a:spcPts val="0"/>
                        </a:spcAft>
                      </a:pPr>
                      <a:r>
                        <a:rPr lang="en-US" sz="1200" dirty="0">
                          <a:latin typeface="Arial" pitchFamily="34" charset="0"/>
                          <a:ea typeface="Times New Roman"/>
                          <a:cs typeface="Arial" pitchFamily="34" charset="0"/>
                        </a:rPr>
                        <a:t>6.3</a:t>
                      </a:r>
                    </a:p>
                  </a:txBody>
                  <a:tcPr marL="83557" marR="83557" marT="0" marB="0" anchor="ctr"/>
                </a:tc>
                <a:tc>
                  <a:txBody>
                    <a:bodyPr/>
                    <a:lstStyle/>
                    <a:p>
                      <a:pPr algn="ctr">
                        <a:lnSpc>
                          <a:spcPct val="115000"/>
                        </a:lnSpc>
                        <a:spcAft>
                          <a:spcPts val="0"/>
                        </a:spcAft>
                      </a:pPr>
                      <a:r>
                        <a:rPr lang="mn-MN" sz="1200" dirty="0">
                          <a:latin typeface="Arial" pitchFamily="34" charset="0"/>
                          <a:ea typeface="Times New Roman"/>
                          <a:cs typeface="Arial" pitchFamily="34" charset="0"/>
                        </a:rPr>
                        <a:t>6.5</a:t>
                      </a:r>
                      <a:endParaRPr lang="en-US" sz="1200" dirty="0">
                        <a:latin typeface="Arial" pitchFamily="34" charset="0"/>
                        <a:ea typeface="Times New Roman"/>
                        <a:cs typeface="Arial" pitchFamily="34" charset="0"/>
                      </a:endParaRPr>
                    </a:p>
                  </a:txBody>
                  <a:tcPr marL="83557" marR="83557" marT="0" marB="0" anchor="ctr"/>
                </a:tc>
                <a:tc>
                  <a:txBody>
                    <a:bodyPr/>
                    <a:lstStyle/>
                    <a:p>
                      <a:pPr algn="ctr">
                        <a:lnSpc>
                          <a:spcPct val="115000"/>
                        </a:lnSpc>
                        <a:spcAft>
                          <a:spcPts val="0"/>
                        </a:spcAft>
                      </a:pPr>
                      <a:r>
                        <a:rPr lang="en-US" sz="1200" dirty="0">
                          <a:latin typeface="Arial" pitchFamily="34" charset="0"/>
                          <a:ea typeface="Times New Roman"/>
                          <a:cs typeface="Arial" pitchFamily="34" charset="0"/>
                        </a:rPr>
                        <a:t>6.7</a:t>
                      </a:r>
                    </a:p>
                  </a:txBody>
                  <a:tcPr marL="83557" marR="83557" marT="0" marB="0" anchor="ctr"/>
                </a:tc>
                <a:tc>
                  <a:txBody>
                    <a:bodyPr/>
                    <a:lstStyle/>
                    <a:p>
                      <a:pPr algn="ctr">
                        <a:lnSpc>
                          <a:spcPct val="115000"/>
                        </a:lnSpc>
                        <a:spcAft>
                          <a:spcPts val="0"/>
                        </a:spcAft>
                      </a:pPr>
                      <a:r>
                        <a:rPr lang="en-US" sz="1200" dirty="0">
                          <a:latin typeface="Arial" pitchFamily="34" charset="0"/>
                          <a:ea typeface="Times New Roman"/>
                          <a:cs typeface="Arial" pitchFamily="34" charset="0"/>
                        </a:rPr>
                        <a:t>6.9</a:t>
                      </a:r>
                    </a:p>
                  </a:txBody>
                  <a:tcPr marL="83557" marR="83557" marT="0" marB="0" anchor="ctr"/>
                </a:tc>
                <a:tc>
                  <a:txBody>
                    <a:bodyPr/>
                    <a:lstStyle/>
                    <a:p>
                      <a:pPr algn="ctr">
                        <a:lnSpc>
                          <a:spcPct val="115000"/>
                        </a:lnSpc>
                        <a:spcAft>
                          <a:spcPts val="0"/>
                        </a:spcAft>
                      </a:pPr>
                      <a:r>
                        <a:rPr lang="mn-MN" sz="1200" dirty="0">
                          <a:latin typeface="Arial" pitchFamily="34" charset="0"/>
                          <a:ea typeface="Times New Roman"/>
                          <a:cs typeface="Arial" pitchFamily="34" charset="0"/>
                        </a:rPr>
                        <a:t>7</a:t>
                      </a:r>
                      <a:r>
                        <a:rPr lang="en-US" sz="1200" dirty="0">
                          <a:latin typeface="Arial" pitchFamily="34" charset="0"/>
                          <a:ea typeface="Times New Roman"/>
                          <a:cs typeface="Arial" pitchFamily="34" charset="0"/>
                        </a:rPr>
                        <a:t>.5</a:t>
                      </a:r>
                    </a:p>
                  </a:txBody>
                  <a:tcPr marL="83557" marR="83557" marT="0" marB="0" anchor="ctr"/>
                </a:tc>
              </a:tr>
              <a:tr h="370114">
                <a:tc>
                  <a:txBody>
                    <a:bodyPr/>
                    <a:lstStyle/>
                    <a:p>
                      <a:pPr algn="ctr">
                        <a:lnSpc>
                          <a:spcPct val="115000"/>
                        </a:lnSpc>
                        <a:spcAft>
                          <a:spcPts val="0"/>
                        </a:spcAft>
                      </a:pPr>
                      <a:r>
                        <a:rPr lang="en-US" sz="1200" dirty="0" err="1">
                          <a:latin typeface="Arial" pitchFamily="34" charset="0"/>
                          <a:ea typeface="Times New Roman"/>
                          <a:cs typeface="Arial" pitchFamily="34" charset="0"/>
                        </a:rPr>
                        <a:t>Хонь</a:t>
                      </a:r>
                      <a:endParaRPr lang="en-US" sz="1200" dirty="0">
                        <a:latin typeface="Arial" pitchFamily="34" charset="0"/>
                        <a:ea typeface="Times New Roman"/>
                        <a:cs typeface="Arial" pitchFamily="34" charset="0"/>
                      </a:endParaRPr>
                    </a:p>
                  </a:txBody>
                  <a:tcPr marL="83557" marR="83557" marT="0" marB="0" anchor="ctr"/>
                </a:tc>
                <a:tc>
                  <a:txBody>
                    <a:bodyPr/>
                    <a:lstStyle/>
                    <a:p>
                      <a:pPr algn="ctr">
                        <a:lnSpc>
                          <a:spcPct val="115000"/>
                        </a:lnSpc>
                        <a:spcAft>
                          <a:spcPts val="0"/>
                        </a:spcAft>
                      </a:pPr>
                      <a:r>
                        <a:rPr lang="en-US" sz="1200">
                          <a:latin typeface="Arial" pitchFamily="34" charset="0"/>
                          <a:ea typeface="Times New Roman"/>
                          <a:cs typeface="Arial" pitchFamily="34" charset="0"/>
                        </a:rPr>
                        <a:t>1280.0</a:t>
                      </a:r>
                    </a:p>
                  </a:txBody>
                  <a:tcPr marL="83557" marR="83557" marT="0" marB="0" anchor="ctr"/>
                </a:tc>
                <a:tc>
                  <a:txBody>
                    <a:bodyPr/>
                    <a:lstStyle/>
                    <a:p>
                      <a:pPr algn="ctr">
                        <a:lnSpc>
                          <a:spcPct val="115000"/>
                        </a:lnSpc>
                        <a:spcAft>
                          <a:spcPts val="0"/>
                        </a:spcAft>
                      </a:pPr>
                      <a:r>
                        <a:rPr lang="mn-MN" sz="1200" dirty="0">
                          <a:latin typeface="Arial" pitchFamily="34" charset="0"/>
                          <a:ea typeface="Times New Roman"/>
                          <a:cs typeface="Arial" pitchFamily="34" charset="0"/>
                        </a:rPr>
                        <a:t>1464.4</a:t>
                      </a:r>
                      <a:endParaRPr lang="en-US" sz="1200" dirty="0">
                        <a:latin typeface="Arial" pitchFamily="34" charset="0"/>
                        <a:ea typeface="Times New Roman"/>
                        <a:cs typeface="Arial" pitchFamily="34" charset="0"/>
                      </a:endParaRPr>
                    </a:p>
                  </a:txBody>
                  <a:tcPr marL="83557" marR="83557" marT="0" marB="0" anchor="ctr"/>
                </a:tc>
                <a:tc>
                  <a:txBody>
                    <a:bodyPr/>
                    <a:lstStyle/>
                    <a:p>
                      <a:pPr algn="ctr">
                        <a:lnSpc>
                          <a:spcPct val="115000"/>
                        </a:lnSpc>
                        <a:spcAft>
                          <a:spcPts val="0"/>
                        </a:spcAft>
                      </a:pPr>
                      <a:r>
                        <a:rPr lang="en-US" sz="1200" dirty="0">
                          <a:latin typeface="Arial" pitchFamily="34" charset="0"/>
                          <a:ea typeface="Times New Roman"/>
                          <a:cs typeface="Arial" pitchFamily="34" charset="0"/>
                        </a:rPr>
                        <a:t>1562.6</a:t>
                      </a:r>
                    </a:p>
                  </a:txBody>
                  <a:tcPr marL="83557" marR="83557" marT="0" marB="0" anchor="ctr"/>
                </a:tc>
                <a:tc>
                  <a:txBody>
                    <a:bodyPr/>
                    <a:lstStyle/>
                    <a:p>
                      <a:pPr algn="ctr">
                        <a:lnSpc>
                          <a:spcPct val="115000"/>
                        </a:lnSpc>
                        <a:spcAft>
                          <a:spcPts val="0"/>
                        </a:spcAft>
                      </a:pPr>
                      <a:r>
                        <a:rPr lang="en-US" sz="1200" dirty="0">
                          <a:latin typeface="Arial" pitchFamily="34" charset="0"/>
                          <a:ea typeface="Times New Roman"/>
                          <a:cs typeface="Arial" pitchFamily="34" charset="0"/>
                        </a:rPr>
                        <a:t>1730.2</a:t>
                      </a:r>
                    </a:p>
                  </a:txBody>
                  <a:tcPr marL="83557" marR="83557" marT="0" marB="0" anchor="ctr"/>
                </a:tc>
                <a:tc>
                  <a:txBody>
                    <a:bodyPr/>
                    <a:lstStyle/>
                    <a:p>
                      <a:pPr algn="ctr">
                        <a:lnSpc>
                          <a:spcPct val="115000"/>
                        </a:lnSpc>
                        <a:spcAft>
                          <a:spcPts val="0"/>
                        </a:spcAft>
                      </a:pPr>
                      <a:r>
                        <a:rPr lang="en-US" sz="1200" dirty="0">
                          <a:latin typeface="Arial" pitchFamily="34" charset="0"/>
                          <a:ea typeface="Times New Roman"/>
                          <a:cs typeface="Arial" pitchFamily="34" charset="0"/>
                        </a:rPr>
                        <a:t>1837.7</a:t>
                      </a:r>
                    </a:p>
                  </a:txBody>
                  <a:tcPr marL="83557" marR="83557" marT="0" marB="0" anchor="ctr"/>
                </a:tc>
              </a:tr>
              <a:tr h="370114">
                <a:tc>
                  <a:txBody>
                    <a:bodyPr/>
                    <a:lstStyle/>
                    <a:p>
                      <a:pPr algn="ctr">
                        <a:lnSpc>
                          <a:spcPct val="115000"/>
                        </a:lnSpc>
                        <a:spcAft>
                          <a:spcPts val="0"/>
                        </a:spcAft>
                      </a:pPr>
                      <a:r>
                        <a:rPr lang="en-US" sz="1200" dirty="0" err="1">
                          <a:latin typeface="Arial" pitchFamily="34" charset="0"/>
                          <a:ea typeface="Times New Roman"/>
                          <a:cs typeface="Arial" pitchFamily="34" charset="0"/>
                        </a:rPr>
                        <a:t>Ямаа</a:t>
                      </a:r>
                      <a:endParaRPr lang="en-US" sz="1200" dirty="0">
                        <a:latin typeface="Arial" pitchFamily="34" charset="0"/>
                        <a:ea typeface="Times New Roman"/>
                        <a:cs typeface="Arial" pitchFamily="34" charset="0"/>
                      </a:endParaRPr>
                    </a:p>
                  </a:txBody>
                  <a:tcPr marL="83557" marR="83557" marT="0" marB="0" anchor="ctr"/>
                </a:tc>
                <a:tc>
                  <a:txBody>
                    <a:bodyPr/>
                    <a:lstStyle/>
                    <a:p>
                      <a:pPr algn="ctr">
                        <a:lnSpc>
                          <a:spcPct val="115000"/>
                        </a:lnSpc>
                        <a:spcAft>
                          <a:spcPts val="0"/>
                        </a:spcAft>
                      </a:pPr>
                      <a:r>
                        <a:rPr lang="en-US" sz="1200">
                          <a:latin typeface="Arial" pitchFamily="34" charset="0"/>
                          <a:ea typeface="Times New Roman"/>
                          <a:cs typeface="Arial" pitchFamily="34" charset="0"/>
                        </a:rPr>
                        <a:t>1007.3</a:t>
                      </a:r>
                    </a:p>
                  </a:txBody>
                  <a:tcPr marL="83557" marR="83557" marT="0" marB="0" anchor="ctr"/>
                </a:tc>
                <a:tc>
                  <a:txBody>
                    <a:bodyPr/>
                    <a:lstStyle/>
                    <a:p>
                      <a:pPr algn="ctr">
                        <a:lnSpc>
                          <a:spcPct val="115000"/>
                        </a:lnSpc>
                        <a:spcAft>
                          <a:spcPts val="0"/>
                        </a:spcAft>
                      </a:pPr>
                      <a:r>
                        <a:rPr lang="mn-MN" sz="1200">
                          <a:latin typeface="Arial" pitchFamily="34" charset="0"/>
                          <a:ea typeface="Times New Roman"/>
                          <a:cs typeface="Arial" pitchFamily="34" charset="0"/>
                        </a:rPr>
                        <a:t>1138.6</a:t>
                      </a:r>
                      <a:endParaRPr lang="en-US" sz="1200">
                        <a:latin typeface="Arial" pitchFamily="34" charset="0"/>
                        <a:ea typeface="Times New Roman"/>
                        <a:cs typeface="Arial" pitchFamily="34" charset="0"/>
                      </a:endParaRPr>
                    </a:p>
                  </a:txBody>
                  <a:tcPr marL="83557" marR="83557" marT="0" marB="0" anchor="ctr"/>
                </a:tc>
                <a:tc>
                  <a:txBody>
                    <a:bodyPr/>
                    <a:lstStyle/>
                    <a:p>
                      <a:pPr algn="ctr">
                        <a:lnSpc>
                          <a:spcPct val="115000"/>
                        </a:lnSpc>
                        <a:spcAft>
                          <a:spcPts val="0"/>
                        </a:spcAft>
                      </a:pPr>
                      <a:r>
                        <a:rPr lang="en-US" sz="1200" dirty="0">
                          <a:latin typeface="Arial" pitchFamily="34" charset="0"/>
                          <a:ea typeface="Times New Roman"/>
                          <a:cs typeface="Arial" pitchFamily="34" charset="0"/>
                        </a:rPr>
                        <a:t>1241.7</a:t>
                      </a:r>
                    </a:p>
                  </a:txBody>
                  <a:tcPr marL="83557" marR="83557" marT="0" marB="0" anchor="ctr"/>
                </a:tc>
                <a:tc>
                  <a:txBody>
                    <a:bodyPr/>
                    <a:lstStyle/>
                    <a:p>
                      <a:pPr algn="ctr">
                        <a:lnSpc>
                          <a:spcPct val="115000"/>
                        </a:lnSpc>
                        <a:spcAft>
                          <a:spcPts val="0"/>
                        </a:spcAft>
                      </a:pPr>
                      <a:r>
                        <a:rPr lang="en-US" sz="1200" dirty="0">
                          <a:latin typeface="Arial" pitchFamily="34" charset="0"/>
                          <a:ea typeface="Times New Roman"/>
                          <a:cs typeface="Arial" pitchFamily="34" charset="0"/>
                        </a:rPr>
                        <a:t>1310.5</a:t>
                      </a:r>
                    </a:p>
                  </a:txBody>
                  <a:tcPr marL="83557" marR="83557" marT="0" marB="0" anchor="ctr"/>
                </a:tc>
                <a:tc>
                  <a:txBody>
                    <a:bodyPr/>
                    <a:lstStyle/>
                    <a:p>
                      <a:pPr algn="ctr">
                        <a:lnSpc>
                          <a:spcPct val="115000"/>
                        </a:lnSpc>
                        <a:spcAft>
                          <a:spcPts val="0"/>
                        </a:spcAft>
                      </a:pPr>
                      <a:r>
                        <a:rPr lang="en-US" sz="1200" dirty="0">
                          <a:latin typeface="Arial" pitchFamily="34" charset="0"/>
                          <a:ea typeface="Times New Roman"/>
                          <a:cs typeface="Arial" pitchFamily="34" charset="0"/>
                        </a:rPr>
                        <a:t>1352.5</a:t>
                      </a:r>
                    </a:p>
                  </a:txBody>
                  <a:tcPr marL="83557" marR="83557" marT="0" marB="0" anchor="ctr"/>
                </a:tc>
              </a:tr>
              <a:tr h="370114">
                <a:tc>
                  <a:txBody>
                    <a:bodyPr/>
                    <a:lstStyle/>
                    <a:p>
                      <a:pPr algn="ctr">
                        <a:lnSpc>
                          <a:spcPct val="115000"/>
                        </a:lnSpc>
                        <a:spcAft>
                          <a:spcPts val="0"/>
                        </a:spcAft>
                      </a:pPr>
                      <a:r>
                        <a:rPr lang="en-US" sz="1200" b="1" kern="1200" dirty="0" err="1" smtClean="0">
                          <a:solidFill>
                            <a:schemeClr val="dk1"/>
                          </a:solidFill>
                          <a:latin typeface="Arial" pitchFamily="34" charset="0"/>
                          <a:ea typeface="+mn-ea"/>
                          <a:cs typeface="Arial" pitchFamily="34" charset="0"/>
                        </a:rPr>
                        <a:t>Дүн</a:t>
                      </a:r>
                      <a:endParaRPr lang="en-US" sz="1200" dirty="0">
                        <a:latin typeface="Arial" pitchFamily="34" charset="0"/>
                        <a:ea typeface="Times New Roman"/>
                        <a:cs typeface="Arial" pitchFamily="34" charset="0"/>
                      </a:endParaRPr>
                    </a:p>
                  </a:txBody>
                  <a:tcPr marL="83557" marR="83557" marT="0" marB="0" anchor="ctr"/>
                </a:tc>
                <a:tc>
                  <a:txBody>
                    <a:bodyPr/>
                    <a:lstStyle/>
                    <a:p>
                      <a:pPr algn="ctr">
                        <a:spcAft>
                          <a:spcPts val="0"/>
                        </a:spcAft>
                      </a:pPr>
                      <a:r>
                        <a:rPr lang="en-US" sz="1200" b="1">
                          <a:latin typeface="Arial" pitchFamily="34" charset="0"/>
                          <a:ea typeface="Times New Roman"/>
                          <a:cs typeface="Arial" pitchFamily="34" charset="0"/>
                        </a:rPr>
                        <a:t>2539.0</a:t>
                      </a:r>
                      <a:endParaRPr lang="en-US" sz="1200">
                        <a:latin typeface="Arial" pitchFamily="34" charset="0"/>
                        <a:ea typeface="Times New Roman"/>
                        <a:cs typeface="Arial" pitchFamily="34" charset="0"/>
                      </a:endParaRPr>
                    </a:p>
                  </a:txBody>
                  <a:tcPr marL="83557" marR="83557" marT="0" marB="0" anchor="ctr"/>
                </a:tc>
                <a:tc>
                  <a:txBody>
                    <a:bodyPr/>
                    <a:lstStyle/>
                    <a:p>
                      <a:pPr algn="ctr">
                        <a:spcAft>
                          <a:spcPts val="0"/>
                        </a:spcAft>
                      </a:pPr>
                      <a:r>
                        <a:rPr lang="mn-MN" sz="1200" b="1">
                          <a:latin typeface="Arial" pitchFamily="34" charset="0"/>
                          <a:ea typeface="Times New Roman"/>
                          <a:cs typeface="Arial" pitchFamily="34" charset="0"/>
                        </a:rPr>
                        <a:t>2895.9</a:t>
                      </a:r>
                      <a:endParaRPr lang="en-US" sz="1200">
                        <a:latin typeface="Arial" pitchFamily="34" charset="0"/>
                        <a:ea typeface="Times New Roman"/>
                        <a:cs typeface="Arial" pitchFamily="34" charset="0"/>
                      </a:endParaRPr>
                    </a:p>
                  </a:txBody>
                  <a:tcPr marL="83557" marR="83557" marT="0" marB="0" anchor="ctr"/>
                </a:tc>
                <a:tc>
                  <a:txBody>
                    <a:bodyPr/>
                    <a:lstStyle/>
                    <a:p>
                      <a:pPr algn="ctr">
                        <a:spcAft>
                          <a:spcPts val="0"/>
                        </a:spcAft>
                      </a:pPr>
                      <a:r>
                        <a:rPr lang="en-US" sz="1200" b="1">
                          <a:latin typeface="Arial" pitchFamily="34" charset="0"/>
                          <a:ea typeface="Times New Roman"/>
                          <a:cs typeface="Arial" pitchFamily="34" charset="0"/>
                        </a:rPr>
                        <a:t>3133.0</a:t>
                      </a:r>
                      <a:endParaRPr lang="en-US" sz="1200">
                        <a:latin typeface="Arial" pitchFamily="34" charset="0"/>
                        <a:ea typeface="Times New Roman"/>
                        <a:cs typeface="Arial" pitchFamily="34" charset="0"/>
                      </a:endParaRPr>
                    </a:p>
                  </a:txBody>
                  <a:tcPr marL="83557" marR="83557" marT="0" marB="0" anchor="ctr"/>
                </a:tc>
                <a:tc>
                  <a:txBody>
                    <a:bodyPr/>
                    <a:lstStyle/>
                    <a:p>
                      <a:pPr algn="ctr">
                        <a:spcAft>
                          <a:spcPts val="0"/>
                        </a:spcAft>
                      </a:pPr>
                      <a:r>
                        <a:rPr lang="en-US" sz="1200" b="1" dirty="0">
                          <a:latin typeface="Arial" pitchFamily="34" charset="0"/>
                          <a:ea typeface="Times New Roman"/>
                          <a:cs typeface="Arial" pitchFamily="34" charset="0"/>
                        </a:rPr>
                        <a:t>3406.2</a:t>
                      </a:r>
                      <a:endParaRPr lang="en-US" sz="1200" dirty="0">
                        <a:latin typeface="Arial" pitchFamily="34" charset="0"/>
                        <a:ea typeface="Times New Roman"/>
                        <a:cs typeface="Arial" pitchFamily="34" charset="0"/>
                      </a:endParaRPr>
                    </a:p>
                  </a:txBody>
                  <a:tcPr marL="83557" marR="83557" marT="0" marB="0" anchor="ctr"/>
                </a:tc>
                <a:tc>
                  <a:txBody>
                    <a:bodyPr/>
                    <a:lstStyle/>
                    <a:p>
                      <a:pPr algn="ctr">
                        <a:spcAft>
                          <a:spcPts val="0"/>
                        </a:spcAft>
                      </a:pPr>
                      <a:r>
                        <a:rPr lang="en-US" sz="1200" b="1" dirty="0">
                          <a:latin typeface="Arial" pitchFamily="34" charset="0"/>
                          <a:ea typeface="Times New Roman"/>
                          <a:cs typeface="Arial" pitchFamily="34" charset="0"/>
                        </a:rPr>
                        <a:t>3597.3</a:t>
                      </a:r>
                      <a:endParaRPr lang="en-US" sz="1200" dirty="0">
                        <a:latin typeface="Arial" pitchFamily="34" charset="0"/>
                        <a:ea typeface="Times New Roman"/>
                        <a:cs typeface="Arial" pitchFamily="34" charset="0"/>
                      </a:endParaRPr>
                    </a:p>
                  </a:txBody>
                  <a:tcPr marL="83557" marR="83557" marT="0" marB="0" anchor="ctr"/>
                </a:tc>
              </a:tr>
            </a:tbl>
          </a:graphicData>
        </a:graphic>
      </p:graphicFrame>
      <p:sp>
        <p:nvSpPr>
          <p:cNvPr id="9" name="Content Placeholder 8"/>
          <p:cNvSpPr>
            <a:spLocks noGrp="1"/>
          </p:cNvSpPr>
          <p:nvPr>
            <p:ph sz="half" idx="4294967295"/>
          </p:nvPr>
        </p:nvSpPr>
        <p:spPr>
          <a:xfrm>
            <a:off x="1219200" y="914400"/>
            <a:ext cx="5029200" cy="2895600"/>
          </a:xfrm>
        </p:spPr>
        <p:txBody>
          <a:bodyPr>
            <a:normAutofit/>
          </a:bodyPr>
          <a:lstStyle/>
          <a:p>
            <a:pPr algn="ctr">
              <a:buNone/>
            </a:pPr>
            <a:r>
              <a:rPr lang="en-US" sz="1600" dirty="0" smtClean="0">
                <a:latin typeface="Arial" pitchFamily="34" charset="0"/>
                <a:cs typeface="Arial" pitchFamily="34" charset="0"/>
              </a:rPr>
              <a:t>     </a:t>
            </a:r>
            <a:r>
              <a:rPr lang="mn-MN" sz="1600" b="1" dirty="0" smtClean="0">
                <a:latin typeface="Arial" pitchFamily="34" charset="0"/>
                <a:cs typeface="Arial" pitchFamily="34" charset="0"/>
              </a:rPr>
              <a:t>МАЛЫН ТОО</a:t>
            </a:r>
            <a:endParaRPr lang="en-US" sz="1600" b="1" dirty="0" smtClean="0">
              <a:latin typeface="Arial" pitchFamily="34" charset="0"/>
              <a:cs typeface="Arial" pitchFamily="34" charset="0"/>
            </a:endParaRPr>
          </a:p>
          <a:p>
            <a:pPr>
              <a:buNone/>
            </a:pPr>
            <a:r>
              <a:rPr lang="en-US" sz="1600" dirty="0" smtClean="0">
                <a:latin typeface="Arial" pitchFamily="34" charset="0"/>
                <a:cs typeface="Arial" pitchFamily="34" charset="0"/>
              </a:rPr>
              <a:t>      2017 </a:t>
            </a:r>
            <a:r>
              <a:rPr lang="en-US" sz="1600" dirty="0" err="1" smtClean="0">
                <a:latin typeface="Arial" pitchFamily="34" charset="0"/>
                <a:cs typeface="Arial" pitchFamily="34" charset="0"/>
              </a:rPr>
              <a:t>оны</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жилийн</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эцсийн</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мал</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тооллогын</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дүнгээр</a:t>
            </a:r>
            <a:r>
              <a:rPr lang="en-US" sz="1600" dirty="0" smtClean="0">
                <a:latin typeface="Arial" pitchFamily="34" charset="0"/>
                <a:cs typeface="Arial" pitchFamily="34" charset="0"/>
              </a:rPr>
              <a:t> 3597.3 </a:t>
            </a:r>
            <a:r>
              <a:rPr lang="en-US" sz="1600" dirty="0" err="1" smtClean="0">
                <a:latin typeface="Arial" pitchFamily="34" charset="0"/>
                <a:cs typeface="Arial" pitchFamily="34" charset="0"/>
              </a:rPr>
              <a:t>мянган</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толгой</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мал</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үүнээс</a:t>
            </a:r>
            <a:r>
              <a:rPr lang="en-US" sz="1600" dirty="0" smtClean="0">
                <a:latin typeface="Arial" pitchFamily="34" charset="0"/>
                <a:cs typeface="Arial" pitchFamily="34" charset="0"/>
              </a:rPr>
              <a:t> 1444.8 </a:t>
            </a:r>
            <a:r>
              <a:rPr lang="en-US" sz="1600" dirty="0" err="1" smtClean="0">
                <a:latin typeface="Arial" pitchFamily="34" charset="0"/>
                <a:cs typeface="Arial" pitchFamily="34" charset="0"/>
              </a:rPr>
              <a:t>мянган</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хээлтэгч</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тоологдож</a:t>
            </a:r>
            <a:r>
              <a:rPr lang="mn-MN" sz="1600" dirty="0" smtClean="0">
                <a:latin typeface="Arial" pitchFamily="34" charset="0"/>
                <a:cs typeface="Arial" pitchFamily="34" charset="0"/>
              </a:rPr>
              <a:t>,</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өнгөрсөн</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оноос</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нийт</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малын</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тоо</a:t>
            </a:r>
            <a:r>
              <a:rPr lang="en-US" sz="1600" dirty="0" smtClean="0">
                <a:latin typeface="Arial" pitchFamily="34" charset="0"/>
                <a:cs typeface="Arial" pitchFamily="34" charset="0"/>
              </a:rPr>
              <a:t> 191.1 (5.6%) </a:t>
            </a:r>
            <a:r>
              <a:rPr lang="en-US" sz="1600" dirty="0" err="1" smtClean="0">
                <a:latin typeface="Arial" pitchFamily="34" charset="0"/>
                <a:cs typeface="Arial" pitchFamily="34" charset="0"/>
              </a:rPr>
              <a:t>мянга</a:t>
            </a:r>
            <a:r>
              <a:rPr lang="mn-MN" sz="1600" dirty="0" smtClean="0">
                <a:latin typeface="Arial" pitchFamily="34" charset="0"/>
                <a:cs typeface="Arial" pitchFamily="34" charset="0"/>
              </a:rPr>
              <a:t>, тэмээ 0.6 </a:t>
            </a:r>
            <a:r>
              <a:rPr lang="en-US" sz="1600" dirty="0" smtClean="0">
                <a:latin typeface="Arial" pitchFamily="34" charset="0"/>
                <a:cs typeface="Arial" pitchFamily="34" charset="0"/>
              </a:rPr>
              <a:t>(8.2%)</a:t>
            </a:r>
            <a:r>
              <a:rPr lang="mn-MN" sz="1600" dirty="0" smtClean="0">
                <a:latin typeface="Arial" pitchFamily="34" charset="0"/>
                <a:cs typeface="Arial" pitchFamily="34" charset="0"/>
              </a:rPr>
              <a:t> мянга, адуу </a:t>
            </a:r>
            <a:r>
              <a:rPr lang="en-US" sz="1600" dirty="0" smtClean="0">
                <a:latin typeface="Arial" pitchFamily="34" charset="0"/>
                <a:cs typeface="Arial" pitchFamily="34" charset="0"/>
              </a:rPr>
              <a:t>21.3 (11.4%)</a:t>
            </a:r>
            <a:r>
              <a:rPr lang="mn-MN" sz="1600" dirty="0" smtClean="0">
                <a:latin typeface="Arial" pitchFamily="34" charset="0"/>
                <a:cs typeface="Arial" pitchFamily="34" charset="0"/>
              </a:rPr>
              <a:t> мянга, үхэр </a:t>
            </a:r>
            <a:r>
              <a:rPr lang="en-US" sz="1600" dirty="0" smtClean="0">
                <a:latin typeface="Arial" pitchFamily="34" charset="0"/>
                <a:cs typeface="Arial" pitchFamily="34" charset="0"/>
              </a:rPr>
              <a:t>19.8 (11.5%) </a:t>
            </a:r>
            <a:r>
              <a:rPr lang="mn-MN" sz="1600" dirty="0" smtClean="0">
                <a:latin typeface="Arial" pitchFamily="34" charset="0"/>
                <a:cs typeface="Arial" pitchFamily="34" charset="0"/>
              </a:rPr>
              <a:t>мянга, хонь 107.5 </a:t>
            </a:r>
            <a:r>
              <a:rPr lang="en-US" sz="1600" dirty="0" smtClean="0">
                <a:latin typeface="Arial" pitchFamily="34" charset="0"/>
                <a:cs typeface="Arial" pitchFamily="34" charset="0"/>
              </a:rPr>
              <a:t>(6.2%)</a:t>
            </a:r>
            <a:r>
              <a:rPr lang="mn-MN" sz="1600" dirty="0" smtClean="0">
                <a:latin typeface="Arial" pitchFamily="34" charset="0"/>
                <a:cs typeface="Arial" pitchFamily="34" charset="0"/>
              </a:rPr>
              <a:t> мянга, ямаа </a:t>
            </a:r>
            <a:r>
              <a:rPr lang="en-US" sz="1600" dirty="0" smtClean="0">
                <a:latin typeface="Arial" pitchFamily="34" charset="0"/>
                <a:cs typeface="Arial" pitchFamily="34" charset="0"/>
              </a:rPr>
              <a:t>41.9 (3.2%)</a:t>
            </a:r>
            <a:r>
              <a:rPr lang="mn-MN" sz="1600" dirty="0" smtClean="0">
                <a:latin typeface="Arial" pitchFamily="34" charset="0"/>
                <a:cs typeface="Arial" pitchFamily="34" charset="0"/>
              </a:rPr>
              <a:t> мянган толгойгоор тус тус өссөн байна. </a:t>
            </a:r>
            <a:endParaRPr lang="en-US" sz="1600" dirty="0" smtClean="0">
              <a:latin typeface="Arial" pitchFamily="34" charset="0"/>
              <a:cs typeface="Arial" pitchFamily="34" charset="0"/>
            </a:endParaRPr>
          </a:p>
          <a:p>
            <a:endParaRPr lang="en-US" dirty="0"/>
          </a:p>
        </p:txBody>
      </p:sp>
      <p:sp>
        <p:nvSpPr>
          <p:cNvPr id="10" name="Rectangle 12"/>
          <p:cNvSpPr txBox="1">
            <a:spLocks noChangeArrowheads="1"/>
          </p:cNvSpPr>
          <p:nvPr/>
        </p:nvSpPr>
        <p:spPr bwMode="auto">
          <a:xfrm>
            <a:off x="2438400" y="210766"/>
            <a:ext cx="8686800" cy="461665"/>
          </a:xfrm>
          <a:prstGeom prst="rect">
            <a:avLst/>
          </a:prstGeom>
          <a:solidFill>
            <a:srgbClr val="DC7D0F"/>
          </a:solidFill>
          <a:ln w="9525">
            <a:noFill/>
            <a:miter lim="800000"/>
            <a:headEnd/>
            <a:tailEnd/>
          </a:ln>
        </p:spPr>
        <p:txBody>
          <a:bodyPr vert="horz" wrap="square" lIns="91440" tIns="45720" rIns="91440" bIns="45720" rtlCol="0" anchor="ctr">
            <a:spAutoFit/>
          </a:bodyPr>
          <a:lstStyle/>
          <a:p>
            <a:pPr marL="514338" marR="0" lvl="0" indent="-514338" algn="just" defTabSz="914400" rtl="0" eaLnBrk="1" fontAlgn="auto" latinLnBrk="0" hangingPunct="1">
              <a:lnSpc>
                <a:spcPct val="100000"/>
              </a:lnSpc>
              <a:spcBef>
                <a:spcPct val="20000"/>
              </a:spcBef>
              <a:spcAft>
                <a:spcPts val="0"/>
              </a:spcAft>
              <a:buClr>
                <a:schemeClr val="accent6">
                  <a:lumMod val="50000"/>
                </a:schemeClr>
              </a:buClr>
              <a:buSzPct val="80000"/>
              <a:buFontTx/>
              <a:buNone/>
              <a:tabLst/>
              <a:defRPr/>
            </a:pPr>
            <a:r>
              <a:rPr kumimoji="0" lang="mn-MN" sz="2400" b="1"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ЭДИЙН ЗАСГИЙН ҮЗҮҮЛЭЛТ- Хөдөө аж ахуй</a:t>
            </a:r>
            <a:endParaRPr kumimoji="0" lang="mn-MN" sz="2400" b="1"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cxnSp>
        <p:nvCxnSpPr>
          <p:cNvPr id="12" name="Straight Connector 11"/>
          <p:cNvCxnSpPr/>
          <p:nvPr/>
        </p:nvCxnSpPr>
        <p:spPr>
          <a:xfrm>
            <a:off x="1066800" y="3962400"/>
            <a:ext cx="10820400"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172200" y="685800"/>
            <a:ext cx="0" cy="327660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8" name="Chart 17"/>
          <p:cNvGraphicFramePr/>
          <p:nvPr/>
        </p:nvGraphicFramePr>
        <p:xfrm>
          <a:off x="1219201" y="4038600"/>
          <a:ext cx="10515600" cy="2286000"/>
        </p:xfrm>
        <a:graphic>
          <a:graphicData uri="http://schemas.openxmlformats.org/drawingml/2006/chart">
            <c:chart xmlns:c="http://schemas.openxmlformats.org/drawingml/2006/chart" xmlns:r="http://schemas.openxmlformats.org/officeDocument/2006/relationships" r:id="rId2"/>
          </a:graphicData>
        </a:graphic>
      </p:graphicFrame>
      <p:pic>
        <p:nvPicPr>
          <p:cNvPr id="1026" name="Picture 1" descr="C:\Documents and Settings\All Users\Documents\Information logo\18.jpg"/>
          <p:cNvPicPr>
            <a:picLocks noChangeAspect="1" noChangeArrowheads="1"/>
          </p:cNvPicPr>
          <p:nvPr/>
        </p:nvPicPr>
        <p:blipFill>
          <a:blip r:embed="rId3" cstate="print"/>
          <a:srcRect/>
          <a:stretch>
            <a:fillRect/>
          </a:stretch>
        </p:blipFill>
        <p:spPr bwMode="auto">
          <a:xfrm>
            <a:off x="1143000" y="152400"/>
            <a:ext cx="1143000"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
          <p:cNvSpPr>
            <a:spLocks noGrp="1" noChangeArrowheads="1"/>
          </p:cNvSpPr>
          <p:nvPr>
            <p:ph type="title"/>
          </p:nvPr>
        </p:nvSpPr>
        <p:spPr bwMode="auto">
          <a:xfrm>
            <a:off x="2438400" y="210766"/>
            <a:ext cx="8686800" cy="461665"/>
          </a:xfrm>
          <a:prstGeom prst="rect">
            <a:avLst/>
          </a:prstGeom>
          <a:solidFill>
            <a:srgbClr val="DC7D0F"/>
          </a:solidFill>
          <a:ln w="9525">
            <a:no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ЭДИЙН ЗАСГИЙН ҮЗҮҮЛЭЛТ- Хөдөө аж ахуй</a:t>
            </a:r>
            <a:endParaRPr lang="mn-MN" sz="2400" b="1" dirty="0">
              <a:solidFill>
                <a:schemeClr val="bg1"/>
              </a:solidFill>
              <a:latin typeface="Arial" pitchFamily="34" charset="0"/>
              <a:cs typeface="Arial" pitchFamily="34" charset="0"/>
            </a:endParaRPr>
          </a:p>
        </p:txBody>
      </p:sp>
      <p:sp>
        <p:nvSpPr>
          <p:cNvPr id="7" name="Rectangle 6"/>
          <p:cNvSpPr/>
          <p:nvPr/>
        </p:nvSpPr>
        <p:spPr>
          <a:xfrm>
            <a:off x="7010400" y="762000"/>
            <a:ext cx="4495800" cy="553998"/>
          </a:xfrm>
          <a:prstGeom prst="rect">
            <a:avLst/>
          </a:prstGeom>
        </p:spPr>
        <p:txBody>
          <a:bodyPr wrap="square">
            <a:spAutoFit/>
          </a:bodyPr>
          <a:lstStyle/>
          <a:p>
            <a:r>
              <a:rPr lang="mn-MN" sz="1600" b="1" dirty="0" smtClean="0">
                <a:latin typeface="Arial" pitchFamily="34" charset="0"/>
                <a:cs typeface="Arial" pitchFamily="34" charset="0"/>
              </a:rPr>
              <a:t>БОЙЖУУЛСАН ТӨЛ</a:t>
            </a:r>
            <a:r>
              <a:rPr lang="mn-MN" sz="1400" b="1" dirty="0" smtClean="0">
                <a:latin typeface="Arial" pitchFamily="34" charset="0"/>
                <a:cs typeface="Arial" pitchFamily="34" charset="0"/>
              </a:rPr>
              <a:t>, </a:t>
            </a:r>
            <a:r>
              <a:rPr lang="mn-MN" sz="1400" dirty="0" smtClean="0">
                <a:latin typeface="Arial" pitchFamily="34" charset="0"/>
                <a:cs typeface="Arial" pitchFamily="34" charset="0"/>
              </a:rPr>
              <a:t>төрлөөр, аймгийн дүнгээр,</a:t>
            </a:r>
            <a:endParaRPr lang="en-US" sz="1400" dirty="0" smtClean="0">
              <a:latin typeface="Arial" pitchFamily="34" charset="0"/>
              <a:cs typeface="Arial" pitchFamily="34" charset="0"/>
            </a:endParaRPr>
          </a:p>
          <a:p>
            <a:r>
              <a:rPr lang="mn-MN" sz="1400" dirty="0" smtClean="0">
                <a:latin typeface="Arial" pitchFamily="34" charset="0"/>
                <a:cs typeface="Arial" pitchFamily="34" charset="0"/>
              </a:rPr>
              <a:t> </a:t>
            </a:r>
            <a:r>
              <a:rPr lang="en-US" sz="1400" dirty="0" smtClean="0">
                <a:latin typeface="Arial" pitchFamily="34" charset="0"/>
                <a:cs typeface="Arial" pitchFamily="34" charset="0"/>
              </a:rPr>
              <a:t> </a:t>
            </a:r>
            <a:r>
              <a:rPr lang="mn-MN" sz="1400" dirty="0" smtClean="0">
                <a:latin typeface="Arial" pitchFamily="34" charset="0"/>
                <a:cs typeface="Arial" pitchFamily="34" charset="0"/>
              </a:rPr>
              <a:t>жил бүрийн эцэст, толгой </a:t>
            </a:r>
            <a:endParaRPr lang="en-US" sz="1400" dirty="0">
              <a:latin typeface="Arial" pitchFamily="34" charset="0"/>
              <a:cs typeface="Arial" pitchFamily="34" charset="0"/>
            </a:endParaRPr>
          </a:p>
        </p:txBody>
      </p:sp>
      <p:graphicFrame>
        <p:nvGraphicFramePr>
          <p:cNvPr id="9" name="Table 8"/>
          <p:cNvGraphicFramePr>
            <a:graphicFrameLocks noGrp="1"/>
          </p:cNvGraphicFramePr>
          <p:nvPr/>
        </p:nvGraphicFramePr>
        <p:xfrm>
          <a:off x="2362200" y="762000"/>
          <a:ext cx="2895600" cy="253365"/>
        </p:xfrm>
        <a:graphic>
          <a:graphicData uri="http://schemas.openxmlformats.org/drawingml/2006/table">
            <a:tbl>
              <a:tblPr/>
              <a:tblGrid>
                <a:gridCol w="2895600">
                  <a:extLst>
                    <a:ext uri="{9D8B030D-6E8A-4147-A177-3AD203B41FA5}">
                      <a16:colId xmlns="" xmlns:a16="http://schemas.microsoft.com/office/drawing/2014/main" val="20000"/>
                    </a:ext>
                  </a:extLst>
                </a:gridCol>
              </a:tblGrid>
              <a:tr h="228600">
                <a:tc>
                  <a:txBody>
                    <a:bodyPr/>
                    <a:lstStyle/>
                    <a:p>
                      <a:pPr algn="ctr" fontAlgn="b"/>
                      <a:r>
                        <a:rPr lang="mn-MN" sz="1600" b="1" i="0" u="none" strike="noStrike" dirty="0">
                          <a:solidFill>
                            <a:srgbClr val="000000"/>
                          </a:solidFill>
                          <a:latin typeface="Arial"/>
                        </a:rPr>
                        <a:t>МАЛ ТӨЛЛӨЛТ</a:t>
                      </a:r>
                    </a:p>
                  </a:txBody>
                  <a:tcPr marL="9525" marR="9525" marT="9525" marB="0" anchor="b">
                    <a:lnL>
                      <a:noFill/>
                    </a:lnL>
                    <a:lnR>
                      <a:noFill/>
                    </a:lnR>
                    <a:lnT>
                      <a:noFill/>
                    </a:lnT>
                    <a:lnB>
                      <a:noFill/>
                    </a:lnB>
                  </a:tcPr>
                </a:tc>
                <a:extLst>
                  <a:ext uri="{0D108BD9-81ED-4DB2-BD59-A6C34878D82A}">
                    <a16:rowId xmlns="" xmlns:a16="http://schemas.microsoft.com/office/drawing/2014/main" val="10000"/>
                  </a:ext>
                </a:extLst>
              </a:tr>
            </a:tbl>
          </a:graphicData>
        </a:graphic>
      </p:graphicFrame>
      <p:graphicFrame>
        <p:nvGraphicFramePr>
          <p:cNvPr id="8" name="Table 7"/>
          <p:cNvGraphicFramePr>
            <a:graphicFrameLocks noGrp="1"/>
          </p:cNvGraphicFramePr>
          <p:nvPr/>
        </p:nvGraphicFramePr>
        <p:xfrm>
          <a:off x="6858000" y="1371600"/>
          <a:ext cx="4800597" cy="1981199"/>
        </p:xfrm>
        <a:graphic>
          <a:graphicData uri="http://schemas.openxmlformats.org/drawingml/2006/table">
            <a:tbl>
              <a:tblPr/>
              <a:tblGrid>
                <a:gridCol w="685798">
                  <a:extLst>
                    <a:ext uri="{9D8B030D-6E8A-4147-A177-3AD203B41FA5}">
                      <a16:colId xmlns="" xmlns:a16="http://schemas.microsoft.com/office/drawing/2014/main" val="20000"/>
                    </a:ext>
                  </a:extLst>
                </a:gridCol>
                <a:gridCol w="805511">
                  <a:extLst>
                    <a:ext uri="{9D8B030D-6E8A-4147-A177-3AD203B41FA5}">
                      <a16:colId xmlns="" xmlns:a16="http://schemas.microsoft.com/office/drawing/2014/main" val="20001"/>
                    </a:ext>
                  </a:extLst>
                </a:gridCol>
                <a:gridCol w="809568">
                  <a:extLst>
                    <a:ext uri="{9D8B030D-6E8A-4147-A177-3AD203B41FA5}">
                      <a16:colId xmlns="" xmlns:a16="http://schemas.microsoft.com/office/drawing/2014/main" val="20002"/>
                    </a:ext>
                  </a:extLst>
                </a:gridCol>
                <a:gridCol w="809568">
                  <a:extLst>
                    <a:ext uri="{9D8B030D-6E8A-4147-A177-3AD203B41FA5}">
                      <a16:colId xmlns="" xmlns:a16="http://schemas.microsoft.com/office/drawing/2014/main" val="20003"/>
                    </a:ext>
                  </a:extLst>
                </a:gridCol>
                <a:gridCol w="809568">
                  <a:extLst>
                    <a:ext uri="{9D8B030D-6E8A-4147-A177-3AD203B41FA5}">
                      <a16:colId xmlns="" xmlns:a16="http://schemas.microsoft.com/office/drawing/2014/main" val="20004"/>
                    </a:ext>
                  </a:extLst>
                </a:gridCol>
                <a:gridCol w="880584">
                  <a:extLst>
                    <a:ext uri="{9D8B030D-6E8A-4147-A177-3AD203B41FA5}">
                      <a16:colId xmlns="" xmlns:a16="http://schemas.microsoft.com/office/drawing/2014/main" val="20005"/>
                    </a:ext>
                  </a:extLst>
                </a:gridCol>
              </a:tblGrid>
              <a:tr h="281436">
                <a:tc>
                  <a:txBody>
                    <a:bodyPr/>
                    <a:lstStyle/>
                    <a:p>
                      <a:pPr algn="ctr" fontAlgn="b"/>
                      <a:r>
                        <a:rPr lang="en-US" sz="1200" b="0" i="0" u="none" strike="noStrike" dirty="0">
                          <a:solidFill>
                            <a:srgbClr val="000000"/>
                          </a:solidFill>
                          <a:latin typeface="Arial"/>
                        </a:rPr>
                        <a:t> </a:t>
                      </a:r>
                    </a:p>
                  </a:txBody>
                  <a:tcPr marL="9525" marR="9525" marT="9525" marB="0" anchor="ctr">
                    <a:lnL>
                      <a:noFill/>
                    </a:lnL>
                    <a:lnR>
                      <a:noFill/>
                    </a:lnR>
                    <a:lnT>
                      <a:noFill/>
                    </a:lnT>
                    <a:lnB>
                      <a:noFill/>
                    </a:lnB>
                    <a:solidFill>
                      <a:srgbClr val="FAC090"/>
                    </a:solidFill>
                  </a:tcPr>
                </a:tc>
                <a:tc>
                  <a:txBody>
                    <a:bodyPr/>
                    <a:lstStyle/>
                    <a:p>
                      <a:pPr algn="ctr" fontAlgn="b"/>
                      <a:r>
                        <a:rPr lang="en-US" sz="1200" b="0" i="0" u="none" strike="noStrike" dirty="0">
                          <a:solidFill>
                            <a:srgbClr val="000000"/>
                          </a:solidFill>
                          <a:latin typeface="Arial"/>
                        </a:rPr>
                        <a:t>2013 </a:t>
                      </a:r>
                      <a:r>
                        <a:rPr lang="en-US" sz="1200" b="0" i="0" u="none" strike="noStrike" dirty="0" smtClean="0">
                          <a:solidFill>
                            <a:srgbClr val="000000"/>
                          </a:solidFill>
                          <a:latin typeface="Arial"/>
                        </a:rPr>
                        <a:t>I-XII</a:t>
                      </a:r>
                      <a:endParaRPr lang="en-US" sz="1200" b="0" i="0" u="none" strike="noStrike" dirty="0">
                        <a:solidFill>
                          <a:srgbClr val="000000"/>
                        </a:solidFill>
                        <a:latin typeface="Arial"/>
                      </a:endParaRPr>
                    </a:p>
                  </a:txBody>
                  <a:tcPr marL="9525" marR="9525" marT="9525" marB="0" anchor="ctr">
                    <a:lnL>
                      <a:noFill/>
                    </a:lnL>
                    <a:lnR>
                      <a:noFill/>
                    </a:lnR>
                    <a:lnT>
                      <a:noFill/>
                    </a:lnT>
                    <a:lnB>
                      <a:noFill/>
                    </a:lnB>
                    <a:solidFill>
                      <a:srgbClr val="FAC090"/>
                    </a:solidFill>
                  </a:tcPr>
                </a:tc>
                <a:tc>
                  <a:txBody>
                    <a:bodyPr/>
                    <a:lstStyle/>
                    <a:p>
                      <a:pPr algn="ctr" fontAlgn="b"/>
                      <a:r>
                        <a:rPr lang="en-US" sz="1200" b="0" i="0" u="none" strike="noStrike" dirty="0">
                          <a:solidFill>
                            <a:srgbClr val="000000"/>
                          </a:solidFill>
                          <a:latin typeface="Arial"/>
                        </a:rPr>
                        <a:t>2014 </a:t>
                      </a:r>
                      <a:r>
                        <a:rPr lang="en-US" sz="1200" b="0" i="0" u="none" strike="noStrike" dirty="0" smtClean="0">
                          <a:solidFill>
                            <a:srgbClr val="000000"/>
                          </a:solidFill>
                          <a:latin typeface="Arial"/>
                        </a:rPr>
                        <a:t>I-XII</a:t>
                      </a:r>
                      <a:endParaRPr lang="en-US" sz="1200" b="0" i="0" u="none" strike="noStrike" dirty="0">
                        <a:solidFill>
                          <a:srgbClr val="000000"/>
                        </a:solidFill>
                        <a:latin typeface="Arial"/>
                      </a:endParaRPr>
                    </a:p>
                  </a:txBody>
                  <a:tcPr marL="9525" marR="9525" marT="9525" marB="0" anchor="ctr">
                    <a:lnL>
                      <a:noFill/>
                    </a:lnL>
                    <a:lnR>
                      <a:noFill/>
                    </a:lnR>
                    <a:lnT>
                      <a:noFill/>
                    </a:lnT>
                    <a:lnB>
                      <a:noFill/>
                    </a:lnB>
                    <a:solidFill>
                      <a:srgbClr val="FAC090"/>
                    </a:solidFill>
                  </a:tcPr>
                </a:tc>
                <a:tc>
                  <a:txBody>
                    <a:bodyPr/>
                    <a:lstStyle/>
                    <a:p>
                      <a:pPr algn="ctr" fontAlgn="b"/>
                      <a:r>
                        <a:rPr lang="en-US" sz="1200" b="0" i="0" u="none" strike="noStrike" dirty="0">
                          <a:solidFill>
                            <a:srgbClr val="000000"/>
                          </a:solidFill>
                          <a:latin typeface="Arial"/>
                        </a:rPr>
                        <a:t>2015 </a:t>
                      </a:r>
                      <a:r>
                        <a:rPr lang="en-US" sz="1200" b="0" i="0" u="none" strike="noStrike" dirty="0" smtClean="0">
                          <a:solidFill>
                            <a:srgbClr val="000000"/>
                          </a:solidFill>
                          <a:latin typeface="Arial"/>
                        </a:rPr>
                        <a:t>I-XII</a:t>
                      </a:r>
                      <a:endParaRPr lang="en-US" sz="1200" b="0" i="0" u="none" strike="noStrike" dirty="0">
                        <a:solidFill>
                          <a:srgbClr val="000000"/>
                        </a:solidFill>
                        <a:latin typeface="Arial"/>
                      </a:endParaRPr>
                    </a:p>
                  </a:txBody>
                  <a:tcPr marL="9525" marR="9525" marT="9525" marB="0" anchor="ctr">
                    <a:lnL>
                      <a:noFill/>
                    </a:lnL>
                    <a:lnR>
                      <a:noFill/>
                    </a:lnR>
                    <a:lnT>
                      <a:noFill/>
                    </a:lnT>
                    <a:lnB>
                      <a:noFill/>
                    </a:lnB>
                    <a:solidFill>
                      <a:srgbClr val="FAC090"/>
                    </a:solidFill>
                  </a:tcPr>
                </a:tc>
                <a:tc>
                  <a:txBody>
                    <a:bodyPr/>
                    <a:lstStyle/>
                    <a:p>
                      <a:pPr algn="ctr" fontAlgn="b"/>
                      <a:r>
                        <a:rPr lang="en-US" sz="1200" b="0" i="0" u="none" strike="noStrike" dirty="0">
                          <a:solidFill>
                            <a:srgbClr val="000000"/>
                          </a:solidFill>
                          <a:latin typeface="Arial"/>
                        </a:rPr>
                        <a:t>2016 </a:t>
                      </a:r>
                      <a:r>
                        <a:rPr lang="en-US" sz="1200" b="0" i="0" u="none" strike="noStrike" dirty="0" smtClean="0">
                          <a:solidFill>
                            <a:srgbClr val="000000"/>
                          </a:solidFill>
                          <a:latin typeface="Arial"/>
                        </a:rPr>
                        <a:t>I-XII</a:t>
                      </a:r>
                      <a:endParaRPr lang="en-US" sz="1200" b="0" i="0" u="none" strike="noStrike" dirty="0">
                        <a:solidFill>
                          <a:srgbClr val="000000"/>
                        </a:solidFill>
                        <a:latin typeface="Arial"/>
                      </a:endParaRPr>
                    </a:p>
                  </a:txBody>
                  <a:tcPr marL="9525" marR="9525" marT="9525" marB="0" anchor="ctr">
                    <a:lnL>
                      <a:noFill/>
                    </a:lnL>
                    <a:lnR>
                      <a:noFill/>
                    </a:lnR>
                    <a:lnT>
                      <a:noFill/>
                    </a:lnT>
                    <a:lnB>
                      <a:noFill/>
                    </a:lnB>
                    <a:solidFill>
                      <a:srgbClr val="FAC090"/>
                    </a:solidFill>
                  </a:tcPr>
                </a:tc>
                <a:tc>
                  <a:txBody>
                    <a:bodyPr/>
                    <a:lstStyle/>
                    <a:p>
                      <a:pPr algn="ctr" fontAlgn="b"/>
                      <a:r>
                        <a:rPr lang="en-US" sz="1200" b="0" i="0" u="none" strike="noStrike" dirty="0">
                          <a:solidFill>
                            <a:srgbClr val="000000"/>
                          </a:solidFill>
                          <a:latin typeface="Arial"/>
                        </a:rPr>
                        <a:t>2017 </a:t>
                      </a:r>
                      <a:r>
                        <a:rPr lang="en-US" sz="1200" b="0" i="0" u="none" strike="noStrike" dirty="0" smtClean="0">
                          <a:solidFill>
                            <a:srgbClr val="000000"/>
                          </a:solidFill>
                          <a:latin typeface="Arial"/>
                        </a:rPr>
                        <a:t>I-XII</a:t>
                      </a:r>
                      <a:endParaRPr lang="en-US" sz="1200" b="0" i="0" u="none" strike="noStrike" dirty="0">
                        <a:solidFill>
                          <a:srgbClr val="000000"/>
                        </a:solidFill>
                        <a:latin typeface="Arial"/>
                      </a:endParaRPr>
                    </a:p>
                  </a:txBody>
                  <a:tcPr marL="9525" marR="9525" marT="9525" marB="0" anchor="ctr">
                    <a:lnL>
                      <a:noFill/>
                    </a:lnL>
                    <a:lnR>
                      <a:noFill/>
                    </a:lnR>
                    <a:lnT>
                      <a:noFill/>
                    </a:lnT>
                    <a:lnB>
                      <a:noFill/>
                    </a:lnB>
                    <a:solidFill>
                      <a:srgbClr val="FAC090"/>
                    </a:solidFill>
                  </a:tcPr>
                </a:tc>
                <a:extLst>
                  <a:ext uri="{0D108BD9-81ED-4DB2-BD59-A6C34878D82A}">
                    <a16:rowId xmlns="" xmlns:a16="http://schemas.microsoft.com/office/drawing/2014/main" val="10000"/>
                  </a:ext>
                </a:extLst>
              </a:tr>
              <a:tr h="292583">
                <a:tc>
                  <a:txBody>
                    <a:bodyPr/>
                    <a:lstStyle/>
                    <a:p>
                      <a:pPr algn="ctr" fontAlgn="b"/>
                      <a:r>
                        <a:rPr lang="mn-MN" sz="1200" b="1" i="0" u="none" strike="noStrike" dirty="0">
                          <a:solidFill>
                            <a:srgbClr val="000000"/>
                          </a:solidFill>
                          <a:latin typeface="Arial"/>
                        </a:rPr>
                        <a:t>Бүгд</a:t>
                      </a:r>
                    </a:p>
                  </a:txBody>
                  <a:tcPr marL="9525" marR="9525" marT="9525" marB="0" anchor="ctr">
                    <a:lnL>
                      <a:noFill/>
                    </a:lnL>
                    <a:lnR>
                      <a:noFill/>
                    </a:lnR>
                    <a:lnT>
                      <a:noFill/>
                    </a:lnT>
                    <a:lnB>
                      <a:noFill/>
                    </a:lnB>
                  </a:tcPr>
                </a:tc>
                <a:tc>
                  <a:txBody>
                    <a:bodyPr/>
                    <a:lstStyle/>
                    <a:p>
                      <a:pPr algn="ctr" fontAlgn="b"/>
                      <a:r>
                        <a:rPr lang="en-US" sz="1200" b="1" i="0" u="none" strike="noStrike" dirty="0" smtClean="0">
                          <a:solidFill>
                            <a:srgbClr val="000000"/>
                          </a:solidFill>
                          <a:latin typeface="Arial"/>
                        </a:rPr>
                        <a:t>858349</a:t>
                      </a:r>
                      <a:endParaRPr lang="en-US" sz="1200" b="1" i="0" u="none" strike="noStrike" dirty="0">
                        <a:solidFill>
                          <a:srgbClr val="000000"/>
                        </a:solidFill>
                        <a:latin typeface="Arial"/>
                      </a:endParaRPr>
                    </a:p>
                  </a:txBody>
                  <a:tcPr marL="9525" marR="9525" marT="9525" marB="0" anchor="ctr">
                    <a:lnL>
                      <a:noFill/>
                    </a:lnL>
                    <a:lnR>
                      <a:noFill/>
                    </a:lnR>
                    <a:lnT>
                      <a:noFill/>
                    </a:lnT>
                    <a:lnB>
                      <a:noFill/>
                    </a:lnB>
                  </a:tcPr>
                </a:tc>
                <a:tc>
                  <a:txBody>
                    <a:bodyPr/>
                    <a:lstStyle/>
                    <a:p>
                      <a:pPr algn="ctr" fontAlgn="b"/>
                      <a:r>
                        <a:rPr lang="en-US" sz="1200" b="1" i="0" u="none" strike="noStrike" dirty="0" smtClean="0">
                          <a:solidFill>
                            <a:srgbClr val="000000"/>
                          </a:solidFill>
                          <a:latin typeface="Arial"/>
                        </a:rPr>
                        <a:t>978961</a:t>
                      </a:r>
                      <a:endParaRPr lang="en-US" sz="1200" b="1" i="0" u="none" strike="noStrike" dirty="0">
                        <a:solidFill>
                          <a:srgbClr val="000000"/>
                        </a:solidFill>
                        <a:latin typeface="Arial"/>
                      </a:endParaRPr>
                    </a:p>
                  </a:txBody>
                  <a:tcPr marL="9525" marR="9525" marT="9525" marB="0" anchor="ctr">
                    <a:lnL>
                      <a:noFill/>
                    </a:lnL>
                    <a:lnR>
                      <a:noFill/>
                    </a:lnR>
                    <a:lnT>
                      <a:noFill/>
                    </a:lnT>
                    <a:lnB>
                      <a:noFill/>
                    </a:lnB>
                  </a:tcPr>
                </a:tc>
                <a:tc>
                  <a:txBody>
                    <a:bodyPr/>
                    <a:lstStyle/>
                    <a:p>
                      <a:pPr algn="ctr" fontAlgn="b"/>
                      <a:r>
                        <a:rPr lang="en-US" sz="1200" b="1" i="0" u="none" strike="noStrike" dirty="0" smtClean="0">
                          <a:solidFill>
                            <a:srgbClr val="000000"/>
                          </a:solidFill>
                          <a:latin typeface="Arial"/>
                        </a:rPr>
                        <a:t>1074533</a:t>
                      </a:r>
                      <a:endParaRPr lang="en-US" sz="1200" b="1" i="0" u="none" strike="noStrike" dirty="0">
                        <a:solidFill>
                          <a:srgbClr val="000000"/>
                        </a:solidFill>
                        <a:latin typeface="Arial"/>
                      </a:endParaRPr>
                    </a:p>
                  </a:txBody>
                  <a:tcPr marL="9525" marR="9525" marT="9525" marB="0" anchor="ctr">
                    <a:lnL>
                      <a:noFill/>
                    </a:lnL>
                    <a:lnR>
                      <a:noFill/>
                    </a:lnR>
                    <a:lnT>
                      <a:noFill/>
                    </a:lnT>
                    <a:lnB>
                      <a:noFill/>
                    </a:lnB>
                  </a:tcPr>
                </a:tc>
                <a:tc>
                  <a:txBody>
                    <a:bodyPr/>
                    <a:lstStyle/>
                    <a:p>
                      <a:pPr algn="ctr" fontAlgn="b"/>
                      <a:r>
                        <a:rPr lang="en-US" sz="1200" b="1" i="0" u="none" strike="noStrike" dirty="0" smtClean="0">
                          <a:solidFill>
                            <a:srgbClr val="000000"/>
                          </a:solidFill>
                          <a:latin typeface="Arial"/>
                        </a:rPr>
                        <a:t>1049534</a:t>
                      </a:r>
                      <a:endParaRPr lang="en-US" sz="1200" b="1" i="0" u="none" strike="noStrike" dirty="0">
                        <a:solidFill>
                          <a:srgbClr val="000000"/>
                        </a:solidFill>
                        <a:latin typeface="Arial"/>
                      </a:endParaRPr>
                    </a:p>
                  </a:txBody>
                  <a:tcPr marL="9525" marR="9525" marT="9525" marB="0" anchor="ctr">
                    <a:lnL>
                      <a:noFill/>
                    </a:lnL>
                    <a:lnR>
                      <a:noFill/>
                    </a:lnR>
                    <a:lnT>
                      <a:noFill/>
                    </a:lnT>
                    <a:lnB>
                      <a:noFill/>
                    </a:lnB>
                  </a:tcPr>
                </a:tc>
                <a:tc>
                  <a:txBody>
                    <a:bodyPr/>
                    <a:lstStyle/>
                    <a:p>
                      <a:pPr algn="ctr" fontAlgn="b"/>
                      <a:r>
                        <a:rPr lang="en-US" sz="1200" b="1" i="0" u="none" strike="noStrike" dirty="0" smtClean="0">
                          <a:solidFill>
                            <a:srgbClr val="000000"/>
                          </a:solidFill>
                          <a:latin typeface="Arial"/>
                        </a:rPr>
                        <a:t>1235099</a:t>
                      </a:r>
                      <a:endParaRPr lang="en-US" sz="1200" b="1" i="0" u="none" strike="noStrike" dirty="0">
                        <a:solidFill>
                          <a:srgbClr val="000000"/>
                        </a:solidFill>
                        <a:latin typeface="Arial"/>
                      </a:endParaRPr>
                    </a:p>
                  </a:txBody>
                  <a:tcPr marL="9525" marR="9525" marT="9525" marB="0" anchor="ctr">
                    <a:lnL>
                      <a:noFill/>
                    </a:lnL>
                    <a:lnR>
                      <a:noFill/>
                    </a:lnR>
                    <a:lnT>
                      <a:noFill/>
                    </a:lnT>
                    <a:lnB>
                      <a:noFill/>
                    </a:lnB>
                  </a:tcPr>
                </a:tc>
                <a:extLst>
                  <a:ext uri="{0D108BD9-81ED-4DB2-BD59-A6C34878D82A}">
                    <a16:rowId xmlns="" xmlns:a16="http://schemas.microsoft.com/office/drawing/2014/main" val="10001"/>
                  </a:ext>
                </a:extLst>
              </a:tr>
              <a:tr h="281436">
                <a:tc>
                  <a:txBody>
                    <a:bodyPr/>
                    <a:lstStyle/>
                    <a:p>
                      <a:pPr algn="ctr" fontAlgn="b"/>
                      <a:r>
                        <a:rPr lang="mn-MN" sz="1200" b="0" i="0" u="none" strike="noStrike">
                          <a:solidFill>
                            <a:srgbClr val="000000"/>
                          </a:solidFill>
                          <a:latin typeface="Arial"/>
                        </a:rPr>
                        <a:t>Унага</a:t>
                      </a:r>
                    </a:p>
                  </a:txBody>
                  <a:tcPr marL="9525" marR="9525" marT="9525" marB="0" anchor="ctr">
                    <a:lnL>
                      <a:noFill/>
                    </a:lnL>
                    <a:lnR>
                      <a:noFill/>
                    </a:lnR>
                    <a:lnT>
                      <a:noFill/>
                    </a:lnT>
                    <a:lnB>
                      <a:noFill/>
                    </a:lnB>
                    <a:solidFill>
                      <a:srgbClr val="FAC090"/>
                    </a:solidFill>
                  </a:tcPr>
                </a:tc>
                <a:tc>
                  <a:txBody>
                    <a:bodyPr/>
                    <a:lstStyle/>
                    <a:p>
                      <a:pPr algn="ctr" fontAlgn="b"/>
                      <a:r>
                        <a:rPr lang="en-US" sz="1200" b="0" i="0" u="none" strike="noStrike" dirty="0" smtClean="0">
                          <a:solidFill>
                            <a:srgbClr val="000000"/>
                          </a:solidFill>
                          <a:latin typeface="Arial"/>
                        </a:rPr>
                        <a:t>27721</a:t>
                      </a:r>
                      <a:endParaRPr lang="en-US" sz="1200" b="0" i="0" u="none" strike="noStrike" dirty="0">
                        <a:solidFill>
                          <a:srgbClr val="000000"/>
                        </a:solidFill>
                        <a:latin typeface="Arial"/>
                      </a:endParaRPr>
                    </a:p>
                  </a:txBody>
                  <a:tcPr marL="9525" marR="9525" marT="9525" marB="0" anchor="ctr">
                    <a:lnL>
                      <a:noFill/>
                    </a:lnL>
                    <a:lnR>
                      <a:noFill/>
                    </a:lnR>
                    <a:lnT>
                      <a:noFill/>
                    </a:lnT>
                    <a:lnB>
                      <a:noFill/>
                    </a:lnB>
                    <a:solidFill>
                      <a:srgbClr val="FAC090"/>
                    </a:solidFill>
                  </a:tcPr>
                </a:tc>
                <a:tc>
                  <a:txBody>
                    <a:bodyPr/>
                    <a:lstStyle/>
                    <a:p>
                      <a:pPr algn="ctr" fontAlgn="b"/>
                      <a:r>
                        <a:rPr lang="en-US" sz="1200" b="0" i="0" u="none" strike="noStrike" dirty="0" smtClean="0">
                          <a:solidFill>
                            <a:srgbClr val="000000"/>
                          </a:solidFill>
                          <a:latin typeface="Arial"/>
                        </a:rPr>
                        <a:t>31764</a:t>
                      </a:r>
                      <a:endParaRPr lang="en-US" sz="1200" b="0" i="0" u="none" strike="noStrike" dirty="0">
                        <a:solidFill>
                          <a:srgbClr val="000000"/>
                        </a:solidFill>
                        <a:latin typeface="Arial"/>
                      </a:endParaRPr>
                    </a:p>
                  </a:txBody>
                  <a:tcPr marL="9525" marR="9525" marT="9525" marB="0" anchor="ctr">
                    <a:lnL>
                      <a:noFill/>
                    </a:lnL>
                    <a:lnR>
                      <a:noFill/>
                    </a:lnR>
                    <a:lnT>
                      <a:noFill/>
                    </a:lnT>
                    <a:lnB>
                      <a:noFill/>
                    </a:lnB>
                    <a:solidFill>
                      <a:srgbClr val="FAC090"/>
                    </a:solidFill>
                  </a:tcPr>
                </a:tc>
                <a:tc>
                  <a:txBody>
                    <a:bodyPr/>
                    <a:lstStyle/>
                    <a:p>
                      <a:pPr algn="ctr" fontAlgn="b"/>
                      <a:r>
                        <a:rPr lang="en-US" sz="1200" b="0" i="0" u="none" strike="noStrike" dirty="0" smtClean="0">
                          <a:solidFill>
                            <a:srgbClr val="000000"/>
                          </a:solidFill>
                          <a:latin typeface="Arial"/>
                        </a:rPr>
                        <a:t>34887</a:t>
                      </a:r>
                      <a:endParaRPr lang="en-US" sz="1200" b="0" i="0" u="none" strike="noStrike" dirty="0">
                        <a:solidFill>
                          <a:srgbClr val="000000"/>
                        </a:solidFill>
                        <a:latin typeface="Arial"/>
                      </a:endParaRPr>
                    </a:p>
                  </a:txBody>
                  <a:tcPr marL="9525" marR="9525" marT="9525" marB="0" anchor="ctr">
                    <a:lnL>
                      <a:noFill/>
                    </a:lnL>
                    <a:lnR>
                      <a:noFill/>
                    </a:lnR>
                    <a:lnT>
                      <a:noFill/>
                    </a:lnT>
                    <a:lnB>
                      <a:noFill/>
                    </a:lnB>
                    <a:solidFill>
                      <a:srgbClr val="FAC090"/>
                    </a:solidFill>
                  </a:tcPr>
                </a:tc>
                <a:tc>
                  <a:txBody>
                    <a:bodyPr/>
                    <a:lstStyle/>
                    <a:p>
                      <a:pPr algn="ctr" fontAlgn="b"/>
                      <a:r>
                        <a:rPr lang="en-US" sz="1200" b="0" i="0" u="none" strike="noStrike" dirty="0" smtClean="0">
                          <a:solidFill>
                            <a:srgbClr val="000000"/>
                          </a:solidFill>
                          <a:latin typeface="Arial"/>
                        </a:rPr>
                        <a:t>38261</a:t>
                      </a:r>
                      <a:endParaRPr lang="en-US" sz="1200" b="0" i="0" u="none" strike="noStrike" dirty="0">
                        <a:solidFill>
                          <a:srgbClr val="000000"/>
                        </a:solidFill>
                        <a:latin typeface="Arial"/>
                      </a:endParaRPr>
                    </a:p>
                  </a:txBody>
                  <a:tcPr marL="9525" marR="9525" marT="9525" marB="0" anchor="ctr">
                    <a:lnL>
                      <a:noFill/>
                    </a:lnL>
                    <a:lnR>
                      <a:noFill/>
                    </a:lnR>
                    <a:lnT>
                      <a:noFill/>
                    </a:lnT>
                    <a:lnB>
                      <a:noFill/>
                    </a:lnB>
                    <a:solidFill>
                      <a:srgbClr val="FAC090"/>
                    </a:solidFill>
                  </a:tcPr>
                </a:tc>
                <a:tc>
                  <a:txBody>
                    <a:bodyPr/>
                    <a:lstStyle/>
                    <a:p>
                      <a:pPr algn="ctr" fontAlgn="b"/>
                      <a:r>
                        <a:rPr lang="en-US" sz="1200" b="0" i="0" u="none" strike="noStrike" dirty="0" smtClean="0">
                          <a:solidFill>
                            <a:srgbClr val="000000"/>
                          </a:solidFill>
                          <a:latin typeface="Arial"/>
                        </a:rPr>
                        <a:t>44444</a:t>
                      </a:r>
                      <a:endParaRPr lang="en-US" sz="1200" b="0" i="0" u="none" strike="noStrike" dirty="0">
                        <a:solidFill>
                          <a:srgbClr val="000000"/>
                        </a:solidFill>
                        <a:latin typeface="Arial"/>
                      </a:endParaRPr>
                    </a:p>
                  </a:txBody>
                  <a:tcPr marL="9525" marR="9525" marT="9525" marB="0" anchor="ctr">
                    <a:lnL>
                      <a:noFill/>
                    </a:lnL>
                    <a:lnR>
                      <a:noFill/>
                    </a:lnR>
                    <a:lnT>
                      <a:noFill/>
                    </a:lnT>
                    <a:lnB>
                      <a:noFill/>
                    </a:lnB>
                    <a:solidFill>
                      <a:srgbClr val="FAC090"/>
                    </a:solidFill>
                  </a:tcPr>
                </a:tc>
                <a:extLst>
                  <a:ext uri="{0D108BD9-81ED-4DB2-BD59-A6C34878D82A}">
                    <a16:rowId xmlns="" xmlns:a16="http://schemas.microsoft.com/office/drawing/2014/main" val="10002"/>
                  </a:ext>
                </a:extLst>
              </a:tr>
              <a:tr h="281436">
                <a:tc>
                  <a:txBody>
                    <a:bodyPr/>
                    <a:lstStyle/>
                    <a:p>
                      <a:pPr algn="ctr" fontAlgn="b"/>
                      <a:r>
                        <a:rPr lang="mn-MN" sz="1200" b="0" i="0" u="none" strike="noStrike">
                          <a:solidFill>
                            <a:srgbClr val="000000"/>
                          </a:solidFill>
                          <a:latin typeface="Arial"/>
                        </a:rPr>
                        <a:t>Тугал</a:t>
                      </a:r>
                    </a:p>
                  </a:txBody>
                  <a:tcPr marL="9525" marR="9525" marT="9525" marB="0" anchor="ctr">
                    <a:lnL>
                      <a:noFill/>
                    </a:lnL>
                    <a:lnR>
                      <a:noFill/>
                    </a:lnR>
                    <a:lnT>
                      <a:noFill/>
                    </a:lnT>
                    <a:lnB>
                      <a:noFill/>
                    </a:lnB>
                  </a:tcPr>
                </a:tc>
                <a:tc>
                  <a:txBody>
                    <a:bodyPr/>
                    <a:lstStyle/>
                    <a:p>
                      <a:pPr algn="ctr" fontAlgn="b"/>
                      <a:r>
                        <a:rPr lang="en-US" sz="1200" b="0" i="0" u="none" strike="noStrike" dirty="0" smtClean="0">
                          <a:solidFill>
                            <a:srgbClr val="000000"/>
                          </a:solidFill>
                          <a:latin typeface="Arial"/>
                        </a:rPr>
                        <a:t>32595</a:t>
                      </a:r>
                      <a:endParaRPr lang="en-US" sz="1200" b="0" i="0" u="none" strike="noStrike" dirty="0">
                        <a:solidFill>
                          <a:srgbClr val="000000"/>
                        </a:solidFill>
                        <a:latin typeface="Arial"/>
                      </a:endParaRPr>
                    </a:p>
                  </a:txBody>
                  <a:tcPr marL="9525" marR="9525" marT="9525" marB="0" anchor="ctr">
                    <a:lnL>
                      <a:noFill/>
                    </a:lnL>
                    <a:lnR>
                      <a:noFill/>
                    </a:lnR>
                    <a:lnT>
                      <a:noFill/>
                    </a:lnT>
                    <a:lnB>
                      <a:noFill/>
                    </a:lnB>
                  </a:tcPr>
                </a:tc>
                <a:tc>
                  <a:txBody>
                    <a:bodyPr/>
                    <a:lstStyle/>
                    <a:p>
                      <a:pPr algn="ctr" fontAlgn="b"/>
                      <a:r>
                        <a:rPr lang="en-US" sz="1200" b="0" i="0" u="none" strike="noStrike" dirty="0" smtClean="0">
                          <a:solidFill>
                            <a:srgbClr val="000000"/>
                          </a:solidFill>
                          <a:latin typeface="Arial"/>
                        </a:rPr>
                        <a:t>38588</a:t>
                      </a:r>
                      <a:endParaRPr lang="en-US" sz="1200" b="0" i="0" u="none" strike="noStrike" dirty="0">
                        <a:solidFill>
                          <a:srgbClr val="000000"/>
                        </a:solidFill>
                        <a:latin typeface="Arial"/>
                      </a:endParaRPr>
                    </a:p>
                  </a:txBody>
                  <a:tcPr marL="9525" marR="9525" marT="9525" marB="0" anchor="ctr">
                    <a:lnL>
                      <a:noFill/>
                    </a:lnL>
                    <a:lnR>
                      <a:noFill/>
                    </a:lnR>
                    <a:lnT>
                      <a:noFill/>
                    </a:lnT>
                    <a:lnB>
                      <a:noFill/>
                    </a:lnB>
                  </a:tcPr>
                </a:tc>
                <a:tc>
                  <a:txBody>
                    <a:bodyPr/>
                    <a:lstStyle/>
                    <a:p>
                      <a:pPr algn="ctr" fontAlgn="b"/>
                      <a:r>
                        <a:rPr lang="en-US" sz="1200" b="0" i="0" u="none" strike="noStrike" dirty="0" smtClean="0">
                          <a:solidFill>
                            <a:srgbClr val="000000"/>
                          </a:solidFill>
                          <a:latin typeface="Arial"/>
                        </a:rPr>
                        <a:t>45199</a:t>
                      </a:r>
                      <a:endParaRPr lang="en-US" sz="1200" b="0" i="0" u="none" strike="noStrike" dirty="0">
                        <a:solidFill>
                          <a:srgbClr val="000000"/>
                        </a:solidFill>
                        <a:latin typeface="Arial"/>
                      </a:endParaRPr>
                    </a:p>
                  </a:txBody>
                  <a:tcPr marL="9525" marR="9525" marT="9525" marB="0" anchor="ctr">
                    <a:lnL>
                      <a:noFill/>
                    </a:lnL>
                    <a:lnR>
                      <a:noFill/>
                    </a:lnR>
                    <a:lnT>
                      <a:noFill/>
                    </a:lnT>
                    <a:lnB>
                      <a:noFill/>
                    </a:lnB>
                  </a:tcPr>
                </a:tc>
                <a:tc>
                  <a:txBody>
                    <a:bodyPr/>
                    <a:lstStyle/>
                    <a:p>
                      <a:pPr algn="ctr" fontAlgn="b"/>
                      <a:r>
                        <a:rPr lang="en-US" sz="1200" b="0" i="0" u="none" strike="noStrike" dirty="0" smtClean="0">
                          <a:solidFill>
                            <a:srgbClr val="000000"/>
                          </a:solidFill>
                          <a:latin typeface="Arial"/>
                        </a:rPr>
                        <a:t>48217</a:t>
                      </a:r>
                      <a:endParaRPr lang="en-US" sz="1200" b="0" i="0" u="none" strike="noStrike" dirty="0">
                        <a:solidFill>
                          <a:srgbClr val="000000"/>
                        </a:solidFill>
                        <a:latin typeface="Arial"/>
                      </a:endParaRPr>
                    </a:p>
                  </a:txBody>
                  <a:tcPr marL="9525" marR="9525" marT="9525" marB="0" anchor="ctr">
                    <a:lnL>
                      <a:noFill/>
                    </a:lnL>
                    <a:lnR>
                      <a:noFill/>
                    </a:lnR>
                    <a:lnT>
                      <a:noFill/>
                    </a:lnT>
                    <a:lnB>
                      <a:noFill/>
                    </a:lnB>
                  </a:tcPr>
                </a:tc>
                <a:tc>
                  <a:txBody>
                    <a:bodyPr/>
                    <a:lstStyle/>
                    <a:p>
                      <a:pPr algn="ctr" fontAlgn="b"/>
                      <a:r>
                        <a:rPr lang="en-US" sz="1200" b="0" i="0" u="none" strike="noStrike" dirty="0" smtClean="0">
                          <a:solidFill>
                            <a:srgbClr val="000000"/>
                          </a:solidFill>
                          <a:latin typeface="Arial"/>
                        </a:rPr>
                        <a:t>55508</a:t>
                      </a:r>
                      <a:endParaRPr lang="en-US" sz="1200" b="0" i="0" u="none" strike="noStrike" dirty="0">
                        <a:solidFill>
                          <a:srgbClr val="000000"/>
                        </a:solidFill>
                        <a:latin typeface="Arial"/>
                      </a:endParaRPr>
                    </a:p>
                  </a:txBody>
                  <a:tcPr marL="9525" marR="9525" marT="9525" marB="0" anchor="ctr">
                    <a:lnL>
                      <a:noFill/>
                    </a:lnL>
                    <a:lnR>
                      <a:noFill/>
                    </a:lnR>
                    <a:lnT>
                      <a:noFill/>
                    </a:lnT>
                    <a:lnB>
                      <a:noFill/>
                    </a:lnB>
                  </a:tcPr>
                </a:tc>
                <a:extLst>
                  <a:ext uri="{0D108BD9-81ED-4DB2-BD59-A6C34878D82A}">
                    <a16:rowId xmlns="" xmlns:a16="http://schemas.microsoft.com/office/drawing/2014/main" val="10003"/>
                  </a:ext>
                </a:extLst>
              </a:tr>
              <a:tr h="281436">
                <a:tc>
                  <a:txBody>
                    <a:bodyPr/>
                    <a:lstStyle/>
                    <a:p>
                      <a:pPr algn="ctr" fontAlgn="b"/>
                      <a:r>
                        <a:rPr lang="mn-MN" sz="1200" b="0" i="0" u="none" strike="noStrike">
                          <a:solidFill>
                            <a:srgbClr val="000000"/>
                          </a:solidFill>
                          <a:latin typeface="Arial"/>
                        </a:rPr>
                        <a:t>Ботго</a:t>
                      </a:r>
                    </a:p>
                  </a:txBody>
                  <a:tcPr marL="9525" marR="9525" marT="9525" marB="0" anchor="ctr">
                    <a:lnL>
                      <a:noFill/>
                    </a:lnL>
                    <a:lnR>
                      <a:noFill/>
                    </a:lnR>
                    <a:lnT>
                      <a:noFill/>
                    </a:lnT>
                    <a:lnB>
                      <a:noFill/>
                    </a:lnB>
                    <a:solidFill>
                      <a:srgbClr val="FAC090"/>
                    </a:solidFill>
                  </a:tcPr>
                </a:tc>
                <a:tc>
                  <a:txBody>
                    <a:bodyPr/>
                    <a:lstStyle/>
                    <a:p>
                      <a:pPr algn="ctr" fontAlgn="b"/>
                      <a:r>
                        <a:rPr lang="en-US" sz="1200" b="0" i="0" u="none" strike="noStrike" dirty="0" smtClean="0">
                          <a:solidFill>
                            <a:srgbClr val="000000"/>
                          </a:solidFill>
                          <a:latin typeface="Arial"/>
                        </a:rPr>
                        <a:t>973</a:t>
                      </a:r>
                      <a:endParaRPr lang="en-US" sz="1200" b="0" i="0" u="none" strike="noStrike" dirty="0">
                        <a:solidFill>
                          <a:srgbClr val="000000"/>
                        </a:solidFill>
                        <a:latin typeface="Arial"/>
                      </a:endParaRPr>
                    </a:p>
                  </a:txBody>
                  <a:tcPr marL="9525" marR="9525" marT="9525" marB="0" anchor="ctr">
                    <a:lnL>
                      <a:noFill/>
                    </a:lnL>
                    <a:lnR>
                      <a:noFill/>
                    </a:lnR>
                    <a:lnT>
                      <a:noFill/>
                    </a:lnT>
                    <a:lnB>
                      <a:noFill/>
                    </a:lnB>
                    <a:solidFill>
                      <a:srgbClr val="FAC090"/>
                    </a:solidFill>
                  </a:tcPr>
                </a:tc>
                <a:tc>
                  <a:txBody>
                    <a:bodyPr/>
                    <a:lstStyle/>
                    <a:p>
                      <a:pPr algn="ctr" fontAlgn="b"/>
                      <a:r>
                        <a:rPr lang="en-US" sz="1200" b="0" i="0" u="none" strike="noStrike" dirty="0" smtClean="0">
                          <a:solidFill>
                            <a:srgbClr val="000000"/>
                          </a:solidFill>
                          <a:latin typeface="Arial"/>
                        </a:rPr>
                        <a:t>843</a:t>
                      </a:r>
                      <a:endParaRPr lang="en-US" sz="1200" b="0" i="0" u="none" strike="noStrike" dirty="0">
                        <a:solidFill>
                          <a:srgbClr val="000000"/>
                        </a:solidFill>
                        <a:latin typeface="Arial"/>
                      </a:endParaRPr>
                    </a:p>
                  </a:txBody>
                  <a:tcPr marL="9525" marR="9525" marT="9525" marB="0" anchor="ctr">
                    <a:lnL>
                      <a:noFill/>
                    </a:lnL>
                    <a:lnR>
                      <a:noFill/>
                    </a:lnR>
                    <a:lnT>
                      <a:noFill/>
                    </a:lnT>
                    <a:lnB>
                      <a:noFill/>
                    </a:lnB>
                    <a:solidFill>
                      <a:srgbClr val="FAC090"/>
                    </a:solidFill>
                  </a:tcPr>
                </a:tc>
                <a:tc>
                  <a:txBody>
                    <a:bodyPr/>
                    <a:lstStyle/>
                    <a:p>
                      <a:pPr algn="ctr" fontAlgn="b"/>
                      <a:r>
                        <a:rPr lang="en-US" sz="1200" b="0" i="0" u="none" strike="noStrike" dirty="0" smtClean="0">
                          <a:solidFill>
                            <a:srgbClr val="000000"/>
                          </a:solidFill>
                          <a:latin typeface="Arial"/>
                        </a:rPr>
                        <a:t>943</a:t>
                      </a:r>
                      <a:endParaRPr lang="en-US" sz="1200" b="0" i="0" u="none" strike="noStrike" dirty="0">
                        <a:solidFill>
                          <a:srgbClr val="000000"/>
                        </a:solidFill>
                        <a:latin typeface="Arial"/>
                      </a:endParaRPr>
                    </a:p>
                  </a:txBody>
                  <a:tcPr marL="9525" marR="9525" marT="9525" marB="0" anchor="ctr">
                    <a:lnL>
                      <a:noFill/>
                    </a:lnL>
                    <a:lnR>
                      <a:noFill/>
                    </a:lnR>
                    <a:lnT>
                      <a:noFill/>
                    </a:lnT>
                    <a:lnB>
                      <a:noFill/>
                    </a:lnB>
                    <a:solidFill>
                      <a:srgbClr val="FAC090"/>
                    </a:solidFill>
                  </a:tcPr>
                </a:tc>
                <a:tc>
                  <a:txBody>
                    <a:bodyPr/>
                    <a:lstStyle/>
                    <a:p>
                      <a:pPr algn="ctr" fontAlgn="b"/>
                      <a:r>
                        <a:rPr lang="en-US" sz="1200" b="0" i="0" u="none" strike="noStrike" dirty="0" smtClean="0">
                          <a:solidFill>
                            <a:srgbClr val="000000"/>
                          </a:solidFill>
                          <a:latin typeface="Arial"/>
                        </a:rPr>
                        <a:t>835</a:t>
                      </a:r>
                      <a:endParaRPr lang="en-US" sz="1200" b="0" i="0" u="none" strike="noStrike" dirty="0">
                        <a:solidFill>
                          <a:srgbClr val="000000"/>
                        </a:solidFill>
                        <a:latin typeface="Arial"/>
                      </a:endParaRPr>
                    </a:p>
                  </a:txBody>
                  <a:tcPr marL="9525" marR="9525" marT="9525" marB="0" anchor="ctr">
                    <a:lnL>
                      <a:noFill/>
                    </a:lnL>
                    <a:lnR>
                      <a:noFill/>
                    </a:lnR>
                    <a:lnT>
                      <a:noFill/>
                    </a:lnT>
                    <a:lnB>
                      <a:noFill/>
                    </a:lnB>
                    <a:solidFill>
                      <a:srgbClr val="FAC090"/>
                    </a:solidFill>
                  </a:tcPr>
                </a:tc>
                <a:tc>
                  <a:txBody>
                    <a:bodyPr/>
                    <a:lstStyle/>
                    <a:p>
                      <a:pPr algn="ctr" fontAlgn="b"/>
                      <a:r>
                        <a:rPr lang="en-US" sz="1200" b="0" i="0" u="none" strike="noStrike" dirty="0" smtClean="0">
                          <a:solidFill>
                            <a:srgbClr val="000000"/>
                          </a:solidFill>
                          <a:latin typeface="Arial"/>
                        </a:rPr>
                        <a:t>1055</a:t>
                      </a:r>
                      <a:endParaRPr lang="en-US" sz="1200" b="0" i="0" u="none" strike="noStrike" dirty="0">
                        <a:solidFill>
                          <a:srgbClr val="000000"/>
                        </a:solidFill>
                        <a:latin typeface="Arial"/>
                      </a:endParaRPr>
                    </a:p>
                  </a:txBody>
                  <a:tcPr marL="9525" marR="9525" marT="9525" marB="0" anchor="ctr">
                    <a:lnL>
                      <a:noFill/>
                    </a:lnL>
                    <a:lnR>
                      <a:noFill/>
                    </a:lnR>
                    <a:lnT>
                      <a:noFill/>
                    </a:lnT>
                    <a:lnB>
                      <a:noFill/>
                    </a:lnB>
                    <a:solidFill>
                      <a:srgbClr val="FAC090"/>
                    </a:solidFill>
                  </a:tcPr>
                </a:tc>
                <a:extLst>
                  <a:ext uri="{0D108BD9-81ED-4DB2-BD59-A6C34878D82A}">
                    <a16:rowId xmlns="" xmlns:a16="http://schemas.microsoft.com/office/drawing/2014/main" val="10004"/>
                  </a:ext>
                </a:extLst>
              </a:tr>
              <a:tr h="281436">
                <a:tc>
                  <a:txBody>
                    <a:bodyPr/>
                    <a:lstStyle/>
                    <a:p>
                      <a:pPr algn="ctr" fontAlgn="b"/>
                      <a:r>
                        <a:rPr lang="mn-MN" sz="1200" b="0" i="0" u="none" strike="noStrike">
                          <a:solidFill>
                            <a:srgbClr val="000000"/>
                          </a:solidFill>
                          <a:latin typeface="Arial"/>
                        </a:rPr>
                        <a:t>Хурга</a:t>
                      </a:r>
                    </a:p>
                  </a:txBody>
                  <a:tcPr marL="9525" marR="9525" marT="9525" marB="0" anchor="ctr">
                    <a:lnL>
                      <a:noFill/>
                    </a:lnL>
                    <a:lnR>
                      <a:noFill/>
                    </a:lnR>
                    <a:lnT>
                      <a:noFill/>
                    </a:lnT>
                    <a:lnB>
                      <a:noFill/>
                    </a:lnB>
                  </a:tcPr>
                </a:tc>
                <a:tc>
                  <a:txBody>
                    <a:bodyPr/>
                    <a:lstStyle/>
                    <a:p>
                      <a:pPr algn="ctr" fontAlgn="b"/>
                      <a:r>
                        <a:rPr lang="en-US" sz="1200" b="0" i="0" u="none" strike="noStrike" dirty="0" smtClean="0">
                          <a:solidFill>
                            <a:srgbClr val="000000"/>
                          </a:solidFill>
                          <a:latin typeface="Arial"/>
                        </a:rPr>
                        <a:t>457559</a:t>
                      </a:r>
                      <a:endParaRPr lang="en-US" sz="1200" b="0" i="0" u="none" strike="noStrike" dirty="0">
                        <a:solidFill>
                          <a:srgbClr val="000000"/>
                        </a:solidFill>
                        <a:latin typeface="Arial"/>
                      </a:endParaRPr>
                    </a:p>
                  </a:txBody>
                  <a:tcPr marL="9525" marR="9525" marT="9525" marB="0" anchor="ctr">
                    <a:lnL>
                      <a:noFill/>
                    </a:lnL>
                    <a:lnR>
                      <a:noFill/>
                    </a:lnR>
                    <a:lnT>
                      <a:noFill/>
                    </a:lnT>
                    <a:lnB>
                      <a:noFill/>
                    </a:lnB>
                  </a:tcPr>
                </a:tc>
                <a:tc>
                  <a:txBody>
                    <a:bodyPr/>
                    <a:lstStyle/>
                    <a:p>
                      <a:pPr algn="ctr" fontAlgn="b"/>
                      <a:r>
                        <a:rPr lang="en-US" sz="1200" b="0" i="0" u="none" strike="noStrike" dirty="0" smtClean="0">
                          <a:solidFill>
                            <a:srgbClr val="000000"/>
                          </a:solidFill>
                          <a:latin typeface="Arial"/>
                        </a:rPr>
                        <a:t>524926</a:t>
                      </a:r>
                      <a:endParaRPr lang="en-US" sz="1200" b="0" i="0" u="none" strike="noStrike" dirty="0">
                        <a:solidFill>
                          <a:srgbClr val="000000"/>
                        </a:solidFill>
                        <a:latin typeface="Arial"/>
                      </a:endParaRPr>
                    </a:p>
                  </a:txBody>
                  <a:tcPr marL="9525" marR="9525" marT="9525" marB="0" anchor="ctr">
                    <a:lnL>
                      <a:noFill/>
                    </a:lnL>
                    <a:lnR>
                      <a:noFill/>
                    </a:lnR>
                    <a:lnT>
                      <a:noFill/>
                    </a:lnT>
                    <a:lnB>
                      <a:noFill/>
                    </a:lnB>
                  </a:tcPr>
                </a:tc>
                <a:tc>
                  <a:txBody>
                    <a:bodyPr/>
                    <a:lstStyle/>
                    <a:p>
                      <a:pPr algn="ctr" fontAlgn="b"/>
                      <a:r>
                        <a:rPr lang="en-US" sz="1200" b="0" i="0" u="none" strike="noStrike" dirty="0" smtClean="0">
                          <a:solidFill>
                            <a:srgbClr val="000000"/>
                          </a:solidFill>
                          <a:latin typeface="Arial"/>
                        </a:rPr>
                        <a:t>575763</a:t>
                      </a:r>
                      <a:endParaRPr lang="en-US" sz="1200" b="0" i="0" u="none" strike="noStrike" dirty="0">
                        <a:solidFill>
                          <a:srgbClr val="000000"/>
                        </a:solidFill>
                        <a:latin typeface="Arial"/>
                      </a:endParaRPr>
                    </a:p>
                  </a:txBody>
                  <a:tcPr marL="9525" marR="9525" marT="9525" marB="0" anchor="ctr">
                    <a:lnL>
                      <a:noFill/>
                    </a:lnL>
                    <a:lnR>
                      <a:noFill/>
                    </a:lnR>
                    <a:lnT>
                      <a:noFill/>
                    </a:lnT>
                    <a:lnB>
                      <a:noFill/>
                    </a:lnB>
                  </a:tcPr>
                </a:tc>
                <a:tc>
                  <a:txBody>
                    <a:bodyPr/>
                    <a:lstStyle/>
                    <a:p>
                      <a:pPr algn="ctr" fontAlgn="b"/>
                      <a:r>
                        <a:rPr lang="en-US" sz="1200" b="0" i="0" u="none" strike="noStrike" dirty="0" smtClean="0">
                          <a:solidFill>
                            <a:srgbClr val="000000"/>
                          </a:solidFill>
                          <a:latin typeface="Arial"/>
                        </a:rPr>
                        <a:t>568352</a:t>
                      </a:r>
                      <a:endParaRPr lang="en-US" sz="1200" b="0" i="0" u="none" strike="noStrike" dirty="0">
                        <a:solidFill>
                          <a:srgbClr val="000000"/>
                        </a:solidFill>
                        <a:latin typeface="Arial"/>
                      </a:endParaRPr>
                    </a:p>
                  </a:txBody>
                  <a:tcPr marL="9525" marR="9525" marT="9525" marB="0" anchor="ctr">
                    <a:lnL>
                      <a:noFill/>
                    </a:lnL>
                    <a:lnR>
                      <a:noFill/>
                    </a:lnR>
                    <a:lnT>
                      <a:noFill/>
                    </a:lnT>
                    <a:lnB>
                      <a:noFill/>
                    </a:lnB>
                  </a:tcPr>
                </a:tc>
                <a:tc>
                  <a:txBody>
                    <a:bodyPr/>
                    <a:lstStyle/>
                    <a:p>
                      <a:pPr algn="ctr" fontAlgn="b"/>
                      <a:r>
                        <a:rPr lang="en-US" sz="1200" b="0" i="0" u="none" strike="noStrike" dirty="0" smtClean="0">
                          <a:solidFill>
                            <a:srgbClr val="000000"/>
                          </a:solidFill>
                          <a:latin typeface="Arial"/>
                        </a:rPr>
                        <a:t>661387</a:t>
                      </a:r>
                      <a:endParaRPr lang="en-US" sz="1200" b="0" i="0" u="none" strike="noStrike" dirty="0">
                        <a:solidFill>
                          <a:srgbClr val="000000"/>
                        </a:solidFill>
                        <a:latin typeface="Arial"/>
                      </a:endParaRPr>
                    </a:p>
                  </a:txBody>
                  <a:tcPr marL="9525" marR="9525" marT="9525" marB="0" anchor="ctr">
                    <a:lnL>
                      <a:noFill/>
                    </a:lnL>
                    <a:lnR>
                      <a:noFill/>
                    </a:lnR>
                    <a:lnT>
                      <a:noFill/>
                    </a:lnT>
                    <a:lnB>
                      <a:noFill/>
                    </a:lnB>
                  </a:tcPr>
                </a:tc>
                <a:extLst>
                  <a:ext uri="{0D108BD9-81ED-4DB2-BD59-A6C34878D82A}">
                    <a16:rowId xmlns="" xmlns:a16="http://schemas.microsoft.com/office/drawing/2014/main" val="10005"/>
                  </a:ext>
                </a:extLst>
              </a:tr>
              <a:tr h="281436">
                <a:tc>
                  <a:txBody>
                    <a:bodyPr/>
                    <a:lstStyle/>
                    <a:p>
                      <a:pPr algn="ctr" fontAlgn="b"/>
                      <a:r>
                        <a:rPr lang="mn-MN" sz="1200" b="0" i="0" u="none" strike="noStrike" dirty="0">
                          <a:solidFill>
                            <a:srgbClr val="000000"/>
                          </a:solidFill>
                          <a:latin typeface="Arial"/>
                        </a:rPr>
                        <a:t>Ишиг</a:t>
                      </a:r>
                    </a:p>
                  </a:txBody>
                  <a:tcPr marL="9525" marR="9525" marT="9525" marB="0" anchor="ctr">
                    <a:lnL>
                      <a:noFill/>
                    </a:lnL>
                    <a:lnR>
                      <a:noFill/>
                    </a:lnR>
                    <a:lnT>
                      <a:noFill/>
                    </a:lnT>
                    <a:lnB>
                      <a:noFill/>
                    </a:lnB>
                    <a:solidFill>
                      <a:srgbClr val="FAC090"/>
                    </a:solidFill>
                  </a:tcPr>
                </a:tc>
                <a:tc>
                  <a:txBody>
                    <a:bodyPr/>
                    <a:lstStyle/>
                    <a:p>
                      <a:pPr algn="ctr" fontAlgn="b"/>
                      <a:r>
                        <a:rPr lang="en-US" sz="1200" b="0" i="0" u="none" strike="noStrike" dirty="0" smtClean="0">
                          <a:solidFill>
                            <a:srgbClr val="000000"/>
                          </a:solidFill>
                          <a:latin typeface="Arial"/>
                        </a:rPr>
                        <a:t>339501</a:t>
                      </a:r>
                      <a:endParaRPr lang="en-US" sz="1200" b="0" i="0" u="none" strike="noStrike" dirty="0">
                        <a:solidFill>
                          <a:srgbClr val="000000"/>
                        </a:solidFill>
                        <a:latin typeface="Arial"/>
                      </a:endParaRPr>
                    </a:p>
                  </a:txBody>
                  <a:tcPr marL="9525" marR="9525" marT="9525" marB="0" anchor="ctr">
                    <a:lnL>
                      <a:noFill/>
                    </a:lnL>
                    <a:lnR>
                      <a:noFill/>
                    </a:lnR>
                    <a:lnT>
                      <a:noFill/>
                    </a:lnT>
                    <a:lnB>
                      <a:noFill/>
                    </a:lnB>
                    <a:solidFill>
                      <a:srgbClr val="FAC090"/>
                    </a:solidFill>
                  </a:tcPr>
                </a:tc>
                <a:tc>
                  <a:txBody>
                    <a:bodyPr/>
                    <a:lstStyle/>
                    <a:p>
                      <a:pPr algn="ctr" fontAlgn="b"/>
                      <a:r>
                        <a:rPr lang="en-US" sz="1200" b="0" i="0" u="none" strike="noStrike" dirty="0" smtClean="0">
                          <a:solidFill>
                            <a:srgbClr val="000000"/>
                          </a:solidFill>
                          <a:latin typeface="Arial"/>
                        </a:rPr>
                        <a:t>382840</a:t>
                      </a:r>
                      <a:endParaRPr lang="en-US" sz="1200" b="0" i="0" u="none" strike="noStrike" dirty="0">
                        <a:solidFill>
                          <a:srgbClr val="000000"/>
                        </a:solidFill>
                        <a:latin typeface="Arial"/>
                      </a:endParaRPr>
                    </a:p>
                  </a:txBody>
                  <a:tcPr marL="9525" marR="9525" marT="9525" marB="0" anchor="ctr">
                    <a:lnL>
                      <a:noFill/>
                    </a:lnL>
                    <a:lnR>
                      <a:noFill/>
                    </a:lnR>
                    <a:lnT>
                      <a:noFill/>
                    </a:lnT>
                    <a:lnB>
                      <a:noFill/>
                    </a:lnB>
                    <a:solidFill>
                      <a:srgbClr val="FAC090"/>
                    </a:solidFill>
                  </a:tcPr>
                </a:tc>
                <a:tc>
                  <a:txBody>
                    <a:bodyPr/>
                    <a:lstStyle/>
                    <a:p>
                      <a:pPr algn="ctr" fontAlgn="b"/>
                      <a:r>
                        <a:rPr lang="en-US" sz="1200" b="0" i="0" u="none" strike="noStrike" dirty="0" smtClean="0">
                          <a:solidFill>
                            <a:srgbClr val="000000"/>
                          </a:solidFill>
                          <a:latin typeface="Arial"/>
                        </a:rPr>
                        <a:t>417741</a:t>
                      </a:r>
                      <a:endParaRPr lang="en-US" sz="1200" b="0" i="0" u="none" strike="noStrike" dirty="0">
                        <a:solidFill>
                          <a:srgbClr val="000000"/>
                        </a:solidFill>
                        <a:latin typeface="Arial"/>
                      </a:endParaRPr>
                    </a:p>
                  </a:txBody>
                  <a:tcPr marL="9525" marR="9525" marT="9525" marB="0" anchor="ctr">
                    <a:lnL>
                      <a:noFill/>
                    </a:lnL>
                    <a:lnR>
                      <a:noFill/>
                    </a:lnR>
                    <a:lnT>
                      <a:noFill/>
                    </a:lnT>
                    <a:lnB>
                      <a:noFill/>
                    </a:lnB>
                    <a:solidFill>
                      <a:srgbClr val="FAC090"/>
                    </a:solidFill>
                  </a:tcPr>
                </a:tc>
                <a:tc>
                  <a:txBody>
                    <a:bodyPr/>
                    <a:lstStyle/>
                    <a:p>
                      <a:pPr algn="ctr" fontAlgn="b"/>
                      <a:r>
                        <a:rPr lang="en-US" sz="1200" b="0" i="0" u="none" strike="noStrike" dirty="0" smtClean="0">
                          <a:solidFill>
                            <a:srgbClr val="000000"/>
                          </a:solidFill>
                          <a:latin typeface="Arial"/>
                        </a:rPr>
                        <a:t>393869</a:t>
                      </a:r>
                      <a:endParaRPr lang="en-US" sz="1200" b="0" i="0" u="none" strike="noStrike" dirty="0">
                        <a:solidFill>
                          <a:srgbClr val="000000"/>
                        </a:solidFill>
                        <a:latin typeface="Arial"/>
                      </a:endParaRPr>
                    </a:p>
                  </a:txBody>
                  <a:tcPr marL="9525" marR="9525" marT="9525" marB="0" anchor="ctr">
                    <a:lnL>
                      <a:noFill/>
                    </a:lnL>
                    <a:lnR>
                      <a:noFill/>
                    </a:lnR>
                    <a:lnT>
                      <a:noFill/>
                    </a:lnT>
                    <a:lnB>
                      <a:noFill/>
                    </a:lnB>
                    <a:solidFill>
                      <a:srgbClr val="FAC090"/>
                    </a:solidFill>
                  </a:tcPr>
                </a:tc>
                <a:tc>
                  <a:txBody>
                    <a:bodyPr/>
                    <a:lstStyle/>
                    <a:p>
                      <a:pPr algn="ctr" fontAlgn="b"/>
                      <a:r>
                        <a:rPr lang="en-US" sz="1200" b="0" i="0" u="none" strike="noStrike" dirty="0" smtClean="0">
                          <a:solidFill>
                            <a:srgbClr val="000000"/>
                          </a:solidFill>
                          <a:latin typeface="Arial"/>
                        </a:rPr>
                        <a:t>472705</a:t>
                      </a:r>
                      <a:endParaRPr lang="en-US" sz="1200" b="0" i="0" u="none" strike="noStrike" dirty="0">
                        <a:solidFill>
                          <a:srgbClr val="000000"/>
                        </a:solidFill>
                        <a:latin typeface="Arial"/>
                      </a:endParaRPr>
                    </a:p>
                  </a:txBody>
                  <a:tcPr marL="9525" marR="9525" marT="9525" marB="0" anchor="ctr">
                    <a:lnL>
                      <a:noFill/>
                    </a:lnL>
                    <a:lnR>
                      <a:noFill/>
                    </a:lnR>
                    <a:lnT>
                      <a:noFill/>
                    </a:lnT>
                    <a:lnB>
                      <a:noFill/>
                    </a:lnB>
                    <a:solidFill>
                      <a:srgbClr val="FAC090"/>
                    </a:solidFill>
                  </a:tcPr>
                </a:tc>
                <a:extLst>
                  <a:ext uri="{0D108BD9-81ED-4DB2-BD59-A6C34878D82A}">
                    <a16:rowId xmlns="" xmlns:a16="http://schemas.microsoft.com/office/drawing/2014/main" val="10006"/>
                  </a:ext>
                </a:extLst>
              </a:tr>
            </a:tbl>
          </a:graphicData>
        </a:graphic>
      </p:graphicFrame>
      <p:sp>
        <p:nvSpPr>
          <p:cNvPr id="10" name="Rectangle 9"/>
          <p:cNvSpPr/>
          <p:nvPr/>
        </p:nvSpPr>
        <p:spPr>
          <a:xfrm>
            <a:off x="1219200" y="990600"/>
            <a:ext cx="5486400" cy="2062103"/>
          </a:xfrm>
          <a:prstGeom prst="rect">
            <a:avLst/>
          </a:prstGeom>
        </p:spPr>
        <p:txBody>
          <a:bodyPr wrap="square">
            <a:spAutoFit/>
          </a:bodyPr>
          <a:lstStyle/>
          <a:p>
            <a:pPr algn="just"/>
            <a:r>
              <a:rPr lang="mn-MN" sz="1600" dirty="0" smtClean="0">
                <a:latin typeface="Arial" pitchFamily="34" charset="0"/>
                <a:cs typeface="Arial" pitchFamily="34" charset="0"/>
              </a:rPr>
              <a:t>Аймгийн хэмжээнд 2017 онд  оны эхний төллөх насны 1379.8 мянган хээлтэгч малын </a:t>
            </a:r>
            <a:r>
              <a:rPr lang="en-US" sz="1600" dirty="0" smtClean="0">
                <a:latin typeface="Arial" pitchFamily="34" charset="0"/>
                <a:cs typeface="Arial" pitchFamily="34" charset="0"/>
              </a:rPr>
              <a:t>1</a:t>
            </a:r>
            <a:r>
              <a:rPr lang="mn-MN" sz="1600" dirty="0" smtClean="0">
                <a:latin typeface="Arial" pitchFamily="34" charset="0"/>
                <a:cs typeface="Arial" pitchFamily="34" charset="0"/>
              </a:rPr>
              <a:t>267</a:t>
            </a:r>
            <a:r>
              <a:rPr lang="en-US" sz="1600" dirty="0" smtClean="0">
                <a:latin typeface="Arial" pitchFamily="34" charset="0"/>
                <a:cs typeface="Arial" pitchFamily="34" charset="0"/>
              </a:rPr>
              <a:t>.1</a:t>
            </a:r>
            <a:r>
              <a:rPr lang="mn-MN" sz="1600" dirty="0" smtClean="0">
                <a:latin typeface="Arial" pitchFamily="34" charset="0"/>
                <a:cs typeface="Arial" pitchFamily="34" charset="0"/>
              </a:rPr>
              <a:t> мянга </a:t>
            </a:r>
            <a:r>
              <a:rPr lang="en-US" sz="1600" dirty="0" smtClean="0">
                <a:latin typeface="Arial" pitchFamily="34" charset="0"/>
                <a:cs typeface="Arial" pitchFamily="34" charset="0"/>
              </a:rPr>
              <a:t>(91.8%) </a:t>
            </a:r>
            <a:r>
              <a:rPr lang="mn-MN" sz="1600" dirty="0" smtClean="0">
                <a:latin typeface="Arial" pitchFamily="34" charset="0"/>
                <a:cs typeface="Arial" pitchFamily="34" charset="0"/>
              </a:rPr>
              <a:t>нь төллөжээ. Гүүний </a:t>
            </a:r>
            <a:r>
              <a:rPr lang="en-US" sz="1600" dirty="0" smtClean="0">
                <a:latin typeface="Arial" pitchFamily="34" charset="0"/>
                <a:cs typeface="Arial" pitchFamily="34" charset="0"/>
              </a:rPr>
              <a:t>87.5%</a:t>
            </a:r>
            <a:r>
              <a:rPr lang="mn-MN" sz="1600" dirty="0" smtClean="0">
                <a:latin typeface="Arial" pitchFamily="34" charset="0"/>
                <a:cs typeface="Arial" pitchFamily="34" charset="0"/>
              </a:rPr>
              <a:t>, үнээний </a:t>
            </a:r>
            <a:r>
              <a:rPr lang="en-US" sz="1600" dirty="0" smtClean="0">
                <a:latin typeface="Arial" pitchFamily="34" charset="0"/>
                <a:cs typeface="Arial" pitchFamily="34" charset="0"/>
              </a:rPr>
              <a:t>89.8%</a:t>
            </a:r>
            <a:r>
              <a:rPr lang="mn-MN" sz="1600" dirty="0" smtClean="0">
                <a:latin typeface="Arial" pitchFamily="34" charset="0"/>
                <a:cs typeface="Arial" pitchFamily="34" charset="0"/>
              </a:rPr>
              <a:t>, ингэний </a:t>
            </a:r>
            <a:r>
              <a:rPr lang="en-US" sz="1600" dirty="0" smtClean="0">
                <a:latin typeface="Arial" pitchFamily="34" charset="0"/>
                <a:cs typeface="Arial" pitchFamily="34" charset="0"/>
              </a:rPr>
              <a:t>57.6%</a:t>
            </a:r>
            <a:r>
              <a:rPr lang="mn-MN" sz="1600" dirty="0" smtClean="0">
                <a:latin typeface="Arial" pitchFamily="34" charset="0"/>
                <a:cs typeface="Arial" pitchFamily="34" charset="0"/>
              </a:rPr>
              <a:t>, эм хонины </a:t>
            </a:r>
            <a:r>
              <a:rPr lang="en-US" sz="1600" dirty="0" smtClean="0">
                <a:latin typeface="Arial" pitchFamily="34" charset="0"/>
                <a:cs typeface="Arial" pitchFamily="34" charset="0"/>
              </a:rPr>
              <a:t>93.3%</a:t>
            </a:r>
            <a:r>
              <a:rPr lang="mn-MN" sz="1600" dirty="0" smtClean="0">
                <a:latin typeface="Arial" pitchFamily="34" charset="0"/>
                <a:cs typeface="Arial" pitchFamily="34" charset="0"/>
              </a:rPr>
              <a:t>, эм ямааны </a:t>
            </a:r>
            <a:r>
              <a:rPr lang="en-US" sz="1600" dirty="0" smtClean="0">
                <a:latin typeface="Arial" pitchFamily="34" charset="0"/>
                <a:cs typeface="Arial" pitchFamily="34" charset="0"/>
              </a:rPr>
              <a:t>90.6</a:t>
            </a:r>
            <a:r>
              <a:rPr lang="mn-MN" sz="1600" dirty="0" smtClean="0">
                <a:latin typeface="Arial" pitchFamily="34" charset="0"/>
                <a:cs typeface="Arial" pitchFamily="34" charset="0"/>
              </a:rPr>
              <a:t>% нь төллөсөн байна. Төллөлтийн хувь өмнөх оноос 11.3 пунктээр өссөн байна. Г</a:t>
            </a:r>
            <a:r>
              <a:rPr lang="en-US" sz="1600" dirty="0" err="1" smtClean="0">
                <a:latin typeface="Arial" pitchFamily="34" charset="0"/>
                <a:cs typeface="Arial" pitchFamily="34" charset="0"/>
              </a:rPr>
              <a:t>арсан</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төлийн</a:t>
            </a:r>
            <a:r>
              <a:rPr lang="en-US" sz="1600" dirty="0" smtClean="0">
                <a:latin typeface="Arial" pitchFamily="34" charset="0"/>
                <a:cs typeface="Arial" pitchFamily="34" charset="0"/>
              </a:rPr>
              <a:t> 12</a:t>
            </a:r>
            <a:r>
              <a:rPr lang="mn-MN" sz="1600" dirty="0" smtClean="0">
                <a:latin typeface="Arial" pitchFamily="34" charset="0"/>
                <a:cs typeface="Arial" pitchFamily="34" charset="0"/>
              </a:rPr>
              <a:t>35.1 </a:t>
            </a:r>
            <a:r>
              <a:rPr lang="en-US" sz="1600" dirty="0" err="1" smtClean="0">
                <a:latin typeface="Arial" pitchFamily="34" charset="0"/>
                <a:cs typeface="Arial" pitchFamily="34" charset="0"/>
              </a:rPr>
              <a:t>мянган</a:t>
            </a:r>
            <a:r>
              <a:rPr lang="en-US" sz="1600" dirty="0" smtClean="0">
                <a:latin typeface="Arial" pitchFamily="34" charset="0"/>
                <a:cs typeface="Arial" pitchFamily="34" charset="0"/>
              </a:rPr>
              <a:t> (9</a:t>
            </a:r>
            <a:r>
              <a:rPr lang="mn-MN" sz="1600" dirty="0" smtClean="0">
                <a:latin typeface="Arial" pitchFamily="34" charset="0"/>
                <a:cs typeface="Arial" pitchFamily="34" charset="0"/>
              </a:rPr>
              <a:t>7</a:t>
            </a:r>
            <a:r>
              <a:rPr lang="en-US" sz="1600" dirty="0" smtClean="0">
                <a:latin typeface="Arial" pitchFamily="34" charset="0"/>
                <a:cs typeface="Arial" pitchFamily="34" charset="0"/>
              </a:rPr>
              <a:t>.4%) </a:t>
            </a:r>
            <a:r>
              <a:rPr lang="en-US" sz="1600" dirty="0" err="1" smtClean="0">
                <a:latin typeface="Arial" pitchFamily="34" charset="0"/>
                <a:cs typeface="Arial" pitchFamily="34" charset="0"/>
              </a:rPr>
              <a:t>төл</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бойжиж</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бай</a:t>
            </a:r>
            <a:r>
              <a:rPr lang="mn-MN" sz="1600" dirty="0" smtClean="0">
                <a:latin typeface="Arial" pitchFamily="34" charset="0"/>
                <a:cs typeface="Arial" pitchFamily="34" charset="0"/>
              </a:rPr>
              <a:t>на. Төл бойжилтын хувь 3.0 пунктээр өссөн байна.</a:t>
            </a:r>
            <a:endParaRPr lang="en-US" sz="1600" dirty="0">
              <a:latin typeface="Arial" pitchFamily="34" charset="0"/>
              <a:cs typeface="Arial" pitchFamily="34" charset="0"/>
            </a:endParaRPr>
          </a:p>
        </p:txBody>
      </p:sp>
      <p:graphicFrame>
        <p:nvGraphicFramePr>
          <p:cNvPr id="12" name="Chart 11"/>
          <p:cNvGraphicFramePr>
            <a:graphicFrameLocks/>
          </p:cNvGraphicFramePr>
          <p:nvPr>
            <p:extLst>
              <p:ext uri="{D42A27DB-BD31-4B8C-83A1-F6EECF244321}">
                <p14:modId xmlns="" xmlns:p14="http://schemas.microsoft.com/office/powerpoint/2010/main" val="1706017405"/>
              </p:ext>
            </p:extLst>
          </p:nvPr>
        </p:nvGraphicFramePr>
        <p:xfrm>
          <a:off x="6858000" y="3408400"/>
          <a:ext cx="4800597" cy="2992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p:cNvGraphicFramePr>
            <a:graphicFrameLocks/>
          </p:cNvGraphicFramePr>
          <p:nvPr>
            <p:extLst>
              <p:ext uri="{D42A27DB-BD31-4B8C-83A1-F6EECF244321}">
                <p14:modId xmlns="" xmlns:p14="http://schemas.microsoft.com/office/powerpoint/2010/main" val="1979063153"/>
              </p:ext>
            </p:extLst>
          </p:nvPr>
        </p:nvGraphicFramePr>
        <p:xfrm>
          <a:off x="1219200" y="3657600"/>
          <a:ext cx="5486400" cy="2743200"/>
        </p:xfrm>
        <a:graphic>
          <a:graphicData uri="http://schemas.openxmlformats.org/drawingml/2006/chart">
            <c:chart xmlns:c="http://schemas.openxmlformats.org/drawingml/2006/chart" xmlns:r="http://schemas.openxmlformats.org/officeDocument/2006/relationships" r:id="rId3"/>
          </a:graphicData>
        </a:graphic>
      </p:graphicFrame>
      <p:pic>
        <p:nvPicPr>
          <p:cNvPr id="2050" name="Picture 1" descr="C:\Documents and Settings\All Users\Documents\Information logo\18.jpg"/>
          <p:cNvPicPr>
            <a:picLocks noChangeAspect="1" noChangeArrowheads="1"/>
          </p:cNvPicPr>
          <p:nvPr/>
        </p:nvPicPr>
        <p:blipFill>
          <a:blip r:embed="rId4" cstate="print"/>
          <a:srcRect/>
          <a:stretch>
            <a:fillRect/>
          </a:stretch>
        </p:blipFill>
        <p:spPr bwMode="auto">
          <a:xfrm>
            <a:off x="1219200" y="152400"/>
            <a:ext cx="1076325" cy="77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
          <p:cNvSpPr>
            <a:spLocks noGrp="1" noChangeArrowheads="1"/>
          </p:cNvSpPr>
          <p:nvPr>
            <p:ph type="title"/>
          </p:nvPr>
        </p:nvSpPr>
        <p:spPr bwMode="auto">
          <a:xfrm>
            <a:off x="2362200" y="287841"/>
            <a:ext cx="8610600" cy="461665"/>
          </a:xfrm>
          <a:prstGeom prst="rect">
            <a:avLst/>
          </a:prstGeom>
          <a:solidFill>
            <a:srgbClr val="DC7D0F"/>
          </a:solidFill>
          <a:ln w="9525">
            <a:no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ЭДИЙН ЗАСГИЙН ҮЗҮҮЛЭЛТ- Хөдөө аж ахуй</a:t>
            </a:r>
            <a:endParaRPr lang="mn-MN" sz="2400" b="1" dirty="0">
              <a:solidFill>
                <a:schemeClr val="bg1"/>
              </a:solidFill>
              <a:latin typeface="Arial" pitchFamily="34" charset="0"/>
              <a:cs typeface="Arial" pitchFamily="34" charset="0"/>
            </a:endParaRPr>
          </a:p>
        </p:txBody>
      </p:sp>
      <p:sp>
        <p:nvSpPr>
          <p:cNvPr id="5" name="Rectangle 4"/>
          <p:cNvSpPr/>
          <p:nvPr/>
        </p:nvSpPr>
        <p:spPr>
          <a:xfrm>
            <a:off x="1295400" y="1295400"/>
            <a:ext cx="5105400" cy="338554"/>
          </a:xfrm>
          <a:prstGeom prst="rect">
            <a:avLst/>
          </a:prstGeom>
        </p:spPr>
        <p:txBody>
          <a:bodyPr wrap="square">
            <a:spAutoFit/>
          </a:bodyPr>
          <a:lstStyle/>
          <a:p>
            <a:pPr algn="just"/>
            <a:r>
              <a:rPr lang="en-US" sz="1600" dirty="0" smtClean="0"/>
              <a:t>	</a:t>
            </a:r>
            <a:endParaRPr lang="en-US" sz="1600" dirty="0">
              <a:latin typeface="Arial" pitchFamily="34" charset="0"/>
              <a:cs typeface="Arial" pitchFamily="34" charset="0"/>
            </a:endParaRPr>
          </a:p>
        </p:txBody>
      </p:sp>
      <p:graphicFrame>
        <p:nvGraphicFramePr>
          <p:cNvPr id="6" name="Table 5"/>
          <p:cNvGraphicFramePr>
            <a:graphicFrameLocks noGrp="1"/>
          </p:cNvGraphicFramePr>
          <p:nvPr/>
        </p:nvGraphicFramePr>
        <p:xfrm>
          <a:off x="2362200" y="990601"/>
          <a:ext cx="3124200" cy="304800"/>
        </p:xfrm>
        <a:graphic>
          <a:graphicData uri="http://schemas.openxmlformats.org/drawingml/2006/table">
            <a:tbl>
              <a:tblPr/>
              <a:tblGrid>
                <a:gridCol w="3124200">
                  <a:extLst>
                    <a:ext uri="{9D8B030D-6E8A-4147-A177-3AD203B41FA5}">
                      <a16:colId xmlns="" xmlns:a16="http://schemas.microsoft.com/office/drawing/2014/main" val="20000"/>
                    </a:ext>
                  </a:extLst>
                </a:gridCol>
              </a:tblGrid>
              <a:tr h="304800">
                <a:tc>
                  <a:txBody>
                    <a:bodyPr/>
                    <a:lstStyle/>
                    <a:p>
                      <a:pPr algn="l" fontAlgn="b"/>
                      <a:r>
                        <a:rPr lang="ru-RU" sz="1400" b="1" i="0" u="none" strike="noStrike" dirty="0">
                          <a:solidFill>
                            <a:srgbClr val="000000"/>
                          </a:solidFill>
                          <a:latin typeface="Arial" pitchFamily="34" charset="0"/>
                          <a:cs typeface="Arial" pitchFamily="34" charset="0"/>
                        </a:rPr>
                        <a:t>ТОМ МАЛЫН ЗҮЙ БУС ХОРОГДОЛ</a:t>
                      </a:r>
                    </a:p>
                  </a:txBody>
                  <a:tcPr marL="0" marR="0" marT="0" marB="0" anchor="ctr">
                    <a:lnL>
                      <a:noFill/>
                    </a:lnL>
                    <a:lnR>
                      <a:noFill/>
                    </a:lnR>
                    <a:lnT>
                      <a:noFill/>
                    </a:lnT>
                    <a:lnB>
                      <a:noFill/>
                    </a:lnB>
                  </a:tcPr>
                </a:tc>
                <a:extLst>
                  <a:ext uri="{0D108BD9-81ED-4DB2-BD59-A6C34878D82A}">
                    <a16:rowId xmlns="" xmlns:a16="http://schemas.microsoft.com/office/drawing/2014/main" val="10000"/>
                  </a:ext>
                </a:extLst>
              </a:tr>
            </a:tbl>
          </a:graphicData>
        </a:graphic>
      </p:graphicFrame>
      <p:sp>
        <p:nvSpPr>
          <p:cNvPr id="8" name="Rectangle 7"/>
          <p:cNvSpPr/>
          <p:nvPr/>
        </p:nvSpPr>
        <p:spPr>
          <a:xfrm>
            <a:off x="6629400" y="914400"/>
            <a:ext cx="4800600" cy="523220"/>
          </a:xfrm>
          <a:prstGeom prst="rect">
            <a:avLst/>
          </a:prstGeom>
        </p:spPr>
        <p:txBody>
          <a:bodyPr wrap="square">
            <a:spAutoFit/>
          </a:bodyPr>
          <a:lstStyle/>
          <a:p>
            <a:r>
              <a:rPr lang="mn-MN" sz="1400" b="1" dirty="0" smtClean="0">
                <a:latin typeface="Arial" pitchFamily="34" charset="0"/>
                <a:cs typeface="Arial" pitchFamily="34" charset="0"/>
              </a:rPr>
              <a:t>ЗҮЙ БУСААР ХОРОГДСОН ТОМ МАЛ</a:t>
            </a:r>
            <a:r>
              <a:rPr lang="mn-MN" sz="1400" dirty="0" smtClean="0">
                <a:latin typeface="Arial" pitchFamily="34" charset="0"/>
                <a:cs typeface="Arial" pitchFamily="34" charset="0"/>
              </a:rPr>
              <a:t>, төрлөөр, аймгийн дүнгээр, жил бүрийн эцэст, толгой</a:t>
            </a:r>
            <a:endParaRPr lang="en-US" sz="1400" dirty="0">
              <a:latin typeface="Arial" pitchFamily="34" charset="0"/>
              <a:cs typeface="Arial" pitchFamily="34" charset="0"/>
            </a:endParaRPr>
          </a:p>
        </p:txBody>
      </p:sp>
      <p:graphicFrame>
        <p:nvGraphicFramePr>
          <p:cNvPr id="10" name="Table 9"/>
          <p:cNvGraphicFramePr>
            <a:graphicFrameLocks noGrp="1"/>
          </p:cNvGraphicFramePr>
          <p:nvPr/>
        </p:nvGraphicFramePr>
        <p:xfrm>
          <a:off x="6553200" y="1524000"/>
          <a:ext cx="4840689" cy="1752596"/>
        </p:xfrm>
        <a:graphic>
          <a:graphicData uri="http://schemas.openxmlformats.org/drawingml/2006/table">
            <a:tbl>
              <a:tblPr/>
              <a:tblGrid>
                <a:gridCol w="893744">
                  <a:extLst>
                    <a:ext uri="{9D8B030D-6E8A-4147-A177-3AD203B41FA5}">
                      <a16:colId xmlns="" xmlns:a16="http://schemas.microsoft.com/office/drawing/2014/main" val="20000"/>
                    </a:ext>
                  </a:extLst>
                </a:gridCol>
                <a:gridCol w="706456">
                  <a:extLst>
                    <a:ext uri="{9D8B030D-6E8A-4147-A177-3AD203B41FA5}">
                      <a16:colId xmlns="" xmlns:a16="http://schemas.microsoft.com/office/drawing/2014/main" val="20001"/>
                    </a:ext>
                  </a:extLst>
                </a:gridCol>
                <a:gridCol w="809204">
                  <a:extLst>
                    <a:ext uri="{9D8B030D-6E8A-4147-A177-3AD203B41FA5}">
                      <a16:colId xmlns="" xmlns:a16="http://schemas.microsoft.com/office/drawing/2014/main" val="20002"/>
                    </a:ext>
                  </a:extLst>
                </a:gridCol>
                <a:gridCol w="852085">
                  <a:extLst>
                    <a:ext uri="{9D8B030D-6E8A-4147-A177-3AD203B41FA5}">
                      <a16:colId xmlns="" xmlns:a16="http://schemas.microsoft.com/office/drawing/2014/main" val="20003"/>
                    </a:ext>
                  </a:extLst>
                </a:gridCol>
                <a:gridCol w="852085">
                  <a:extLst>
                    <a:ext uri="{9D8B030D-6E8A-4147-A177-3AD203B41FA5}">
                      <a16:colId xmlns="" xmlns:a16="http://schemas.microsoft.com/office/drawing/2014/main" val="20004"/>
                    </a:ext>
                  </a:extLst>
                </a:gridCol>
                <a:gridCol w="727115">
                  <a:extLst>
                    <a:ext uri="{9D8B030D-6E8A-4147-A177-3AD203B41FA5}">
                      <a16:colId xmlns="" xmlns:a16="http://schemas.microsoft.com/office/drawing/2014/main" val="20005"/>
                    </a:ext>
                  </a:extLst>
                </a:gridCol>
              </a:tblGrid>
              <a:tr h="427833">
                <a:tc>
                  <a:txBody>
                    <a:bodyPr/>
                    <a:lstStyle/>
                    <a:p>
                      <a:pPr algn="l" fontAlgn="b"/>
                      <a:r>
                        <a:rPr lang="en-US" sz="1200" b="0" i="0" u="none" strike="noStrike" dirty="0">
                          <a:solidFill>
                            <a:srgbClr val="000000"/>
                          </a:solidFill>
                          <a:latin typeface="Arial"/>
                        </a:rPr>
                        <a:t> </a:t>
                      </a:r>
                    </a:p>
                  </a:txBody>
                  <a:tcPr marL="9525" marR="9525" marT="9525" marB="0" anchor="ctr">
                    <a:lnL>
                      <a:noFill/>
                    </a:lnL>
                    <a:lnR>
                      <a:noFill/>
                    </a:lnR>
                    <a:lnT>
                      <a:noFill/>
                    </a:lnT>
                    <a:lnB>
                      <a:noFill/>
                    </a:lnB>
                    <a:solidFill>
                      <a:srgbClr val="FAC090"/>
                    </a:solidFill>
                  </a:tcPr>
                </a:tc>
                <a:tc>
                  <a:txBody>
                    <a:bodyPr/>
                    <a:lstStyle/>
                    <a:p>
                      <a:pPr algn="ctr" fontAlgn="b"/>
                      <a:r>
                        <a:rPr lang="en-US" sz="1200" b="0" i="0" u="none" strike="noStrike" dirty="0">
                          <a:solidFill>
                            <a:srgbClr val="000000"/>
                          </a:solidFill>
                          <a:latin typeface="Arial"/>
                        </a:rPr>
                        <a:t>2013 </a:t>
                      </a:r>
                      <a:r>
                        <a:rPr lang="en-US" sz="1200" b="0" i="0" u="none" strike="noStrike" dirty="0" smtClean="0">
                          <a:solidFill>
                            <a:srgbClr val="000000"/>
                          </a:solidFill>
                          <a:latin typeface="Arial"/>
                        </a:rPr>
                        <a:t>I-XII</a:t>
                      </a:r>
                      <a:endParaRPr lang="en-US" sz="1200" b="0" i="0" u="none" strike="noStrike" dirty="0">
                        <a:solidFill>
                          <a:srgbClr val="000000"/>
                        </a:solidFill>
                        <a:latin typeface="Arial"/>
                      </a:endParaRPr>
                    </a:p>
                  </a:txBody>
                  <a:tcPr marL="9525" marR="9525" marT="9525" marB="0" anchor="ctr">
                    <a:lnL>
                      <a:noFill/>
                    </a:lnL>
                    <a:lnR>
                      <a:noFill/>
                    </a:lnR>
                    <a:lnT>
                      <a:noFill/>
                    </a:lnT>
                    <a:lnB>
                      <a:noFill/>
                    </a:lnB>
                    <a:solidFill>
                      <a:srgbClr val="FAC090"/>
                    </a:solidFill>
                  </a:tcPr>
                </a:tc>
                <a:tc>
                  <a:txBody>
                    <a:bodyPr/>
                    <a:lstStyle/>
                    <a:p>
                      <a:pPr algn="ctr" fontAlgn="b"/>
                      <a:r>
                        <a:rPr lang="en-US" sz="1200" b="0" i="0" u="none" strike="noStrike" dirty="0">
                          <a:solidFill>
                            <a:srgbClr val="000000"/>
                          </a:solidFill>
                          <a:latin typeface="Arial"/>
                        </a:rPr>
                        <a:t>2014 </a:t>
                      </a:r>
                      <a:r>
                        <a:rPr lang="en-US" sz="1200" b="0" i="0" u="none" strike="noStrike" dirty="0" smtClean="0">
                          <a:solidFill>
                            <a:srgbClr val="000000"/>
                          </a:solidFill>
                          <a:latin typeface="Arial"/>
                        </a:rPr>
                        <a:t>I-XII</a:t>
                      </a:r>
                      <a:endParaRPr lang="en-US" sz="1200" b="0" i="0" u="none" strike="noStrike" dirty="0">
                        <a:solidFill>
                          <a:srgbClr val="000000"/>
                        </a:solidFill>
                        <a:latin typeface="Arial"/>
                      </a:endParaRPr>
                    </a:p>
                  </a:txBody>
                  <a:tcPr marL="9525" marR="9525" marT="9525" marB="0" anchor="ctr">
                    <a:lnL>
                      <a:noFill/>
                    </a:lnL>
                    <a:lnR>
                      <a:noFill/>
                    </a:lnR>
                    <a:lnT>
                      <a:noFill/>
                    </a:lnT>
                    <a:lnB>
                      <a:noFill/>
                    </a:lnB>
                    <a:solidFill>
                      <a:srgbClr val="FAC090"/>
                    </a:solidFill>
                  </a:tcPr>
                </a:tc>
                <a:tc>
                  <a:txBody>
                    <a:bodyPr/>
                    <a:lstStyle/>
                    <a:p>
                      <a:pPr algn="ctr" fontAlgn="b"/>
                      <a:r>
                        <a:rPr lang="en-US" sz="1200" b="0" i="0" u="none" strike="noStrike" dirty="0">
                          <a:solidFill>
                            <a:srgbClr val="000000"/>
                          </a:solidFill>
                          <a:latin typeface="Arial"/>
                        </a:rPr>
                        <a:t>2015 </a:t>
                      </a:r>
                      <a:r>
                        <a:rPr lang="en-US" sz="1200" b="0" i="0" u="none" strike="noStrike" dirty="0" smtClean="0">
                          <a:solidFill>
                            <a:srgbClr val="000000"/>
                          </a:solidFill>
                          <a:latin typeface="Arial"/>
                        </a:rPr>
                        <a:t>I-XII</a:t>
                      </a:r>
                      <a:endParaRPr lang="en-US" sz="1200" b="0" i="0" u="none" strike="noStrike" dirty="0">
                        <a:solidFill>
                          <a:srgbClr val="000000"/>
                        </a:solidFill>
                        <a:latin typeface="Arial"/>
                      </a:endParaRPr>
                    </a:p>
                  </a:txBody>
                  <a:tcPr marL="9525" marR="9525" marT="9525" marB="0" anchor="ctr">
                    <a:lnL>
                      <a:noFill/>
                    </a:lnL>
                    <a:lnR>
                      <a:noFill/>
                    </a:lnR>
                    <a:lnT>
                      <a:noFill/>
                    </a:lnT>
                    <a:lnB>
                      <a:noFill/>
                    </a:lnB>
                    <a:solidFill>
                      <a:srgbClr val="FAC090"/>
                    </a:solidFill>
                  </a:tcPr>
                </a:tc>
                <a:tc>
                  <a:txBody>
                    <a:bodyPr/>
                    <a:lstStyle/>
                    <a:p>
                      <a:pPr algn="ctr" fontAlgn="b"/>
                      <a:r>
                        <a:rPr lang="en-US" sz="1200" b="0" i="0" u="none" strike="noStrike" dirty="0">
                          <a:solidFill>
                            <a:srgbClr val="000000"/>
                          </a:solidFill>
                          <a:latin typeface="Arial"/>
                        </a:rPr>
                        <a:t>2016 </a:t>
                      </a:r>
                      <a:r>
                        <a:rPr lang="en-US" sz="1200" b="0" i="0" u="none" strike="noStrike" dirty="0" smtClean="0">
                          <a:solidFill>
                            <a:srgbClr val="000000"/>
                          </a:solidFill>
                          <a:latin typeface="Arial"/>
                        </a:rPr>
                        <a:t>I-XII</a:t>
                      </a:r>
                      <a:endParaRPr lang="en-US" sz="1200" b="0" i="0" u="none" strike="noStrike" dirty="0">
                        <a:solidFill>
                          <a:srgbClr val="000000"/>
                        </a:solidFill>
                        <a:latin typeface="Arial"/>
                      </a:endParaRPr>
                    </a:p>
                  </a:txBody>
                  <a:tcPr marL="9525" marR="9525" marT="9525" marB="0" anchor="ctr">
                    <a:lnL>
                      <a:noFill/>
                    </a:lnL>
                    <a:lnR>
                      <a:noFill/>
                    </a:lnR>
                    <a:lnT>
                      <a:noFill/>
                    </a:lnT>
                    <a:lnB>
                      <a:noFill/>
                    </a:lnB>
                    <a:solidFill>
                      <a:srgbClr val="FAC090"/>
                    </a:solidFill>
                  </a:tcPr>
                </a:tc>
                <a:tc>
                  <a:txBody>
                    <a:bodyPr/>
                    <a:lstStyle/>
                    <a:p>
                      <a:pPr algn="ctr" fontAlgn="b"/>
                      <a:r>
                        <a:rPr lang="en-US" sz="1200" b="0" i="0" u="none" strike="noStrike" dirty="0">
                          <a:solidFill>
                            <a:srgbClr val="000000"/>
                          </a:solidFill>
                          <a:latin typeface="Arial"/>
                        </a:rPr>
                        <a:t>2017 </a:t>
                      </a:r>
                      <a:r>
                        <a:rPr lang="en-US" sz="1200" b="0" i="0" u="none" strike="noStrike" dirty="0" smtClean="0">
                          <a:solidFill>
                            <a:srgbClr val="000000"/>
                          </a:solidFill>
                          <a:latin typeface="Arial"/>
                        </a:rPr>
                        <a:t>I-XII</a:t>
                      </a:r>
                      <a:endParaRPr lang="en-US" sz="1200" b="0" i="0" u="none" strike="noStrike" dirty="0">
                        <a:solidFill>
                          <a:srgbClr val="000000"/>
                        </a:solidFill>
                        <a:latin typeface="Arial"/>
                      </a:endParaRPr>
                    </a:p>
                  </a:txBody>
                  <a:tcPr marL="9525" marR="9525" marT="9525" marB="0" anchor="ctr">
                    <a:lnL>
                      <a:noFill/>
                    </a:lnL>
                    <a:lnR>
                      <a:noFill/>
                    </a:lnR>
                    <a:lnT>
                      <a:noFill/>
                    </a:lnT>
                    <a:lnB>
                      <a:noFill/>
                    </a:lnB>
                    <a:solidFill>
                      <a:srgbClr val="FAC090"/>
                    </a:solidFill>
                  </a:tcPr>
                </a:tc>
                <a:extLst>
                  <a:ext uri="{0D108BD9-81ED-4DB2-BD59-A6C34878D82A}">
                    <a16:rowId xmlns="" xmlns:a16="http://schemas.microsoft.com/office/drawing/2014/main" val="10000"/>
                  </a:ext>
                </a:extLst>
              </a:tr>
              <a:tr h="228033">
                <a:tc>
                  <a:txBody>
                    <a:bodyPr/>
                    <a:lstStyle/>
                    <a:p>
                      <a:pPr algn="ctr" fontAlgn="b"/>
                      <a:r>
                        <a:rPr lang="mn-MN" sz="1200" b="1" i="0" u="none" strike="noStrike" dirty="0">
                          <a:solidFill>
                            <a:srgbClr val="000000"/>
                          </a:solidFill>
                          <a:latin typeface="Arial"/>
                        </a:rPr>
                        <a:t>Бүгд</a:t>
                      </a:r>
                    </a:p>
                  </a:txBody>
                  <a:tcPr marL="9525" marR="9525" marT="9525" marB="0" anchor="ctr">
                    <a:lnL>
                      <a:noFill/>
                    </a:lnL>
                    <a:lnR>
                      <a:noFill/>
                    </a:lnR>
                    <a:lnT>
                      <a:noFill/>
                    </a:lnT>
                    <a:lnB>
                      <a:noFill/>
                    </a:lnB>
                  </a:tcPr>
                </a:tc>
                <a:tc>
                  <a:txBody>
                    <a:bodyPr/>
                    <a:lstStyle/>
                    <a:p>
                      <a:pPr algn="ctr" fontAlgn="b"/>
                      <a:r>
                        <a:rPr lang="en-US" sz="1200" b="1" i="0" u="none" strike="noStrike" dirty="0" smtClean="0">
                          <a:solidFill>
                            <a:srgbClr val="000000"/>
                          </a:solidFill>
                          <a:latin typeface="Arial"/>
                        </a:rPr>
                        <a:t>60438</a:t>
                      </a:r>
                      <a:endParaRPr lang="en-US" sz="1200" b="1" i="0" u="none" strike="noStrike" dirty="0">
                        <a:solidFill>
                          <a:srgbClr val="000000"/>
                        </a:solidFill>
                        <a:latin typeface="Arial"/>
                      </a:endParaRPr>
                    </a:p>
                  </a:txBody>
                  <a:tcPr marL="9525" marR="9525" marT="9525" marB="0" anchor="ctr">
                    <a:lnL>
                      <a:noFill/>
                    </a:lnL>
                    <a:lnR>
                      <a:noFill/>
                    </a:lnR>
                    <a:lnT>
                      <a:noFill/>
                    </a:lnT>
                    <a:lnB>
                      <a:noFill/>
                    </a:lnB>
                  </a:tcPr>
                </a:tc>
                <a:tc>
                  <a:txBody>
                    <a:bodyPr/>
                    <a:lstStyle/>
                    <a:p>
                      <a:pPr algn="ctr" fontAlgn="b"/>
                      <a:r>
                        <a:rPr lang="en-US" sz="1200" b="1" i="0" u="none" strike="noStrike" dirty="0" smtClean="0">
                          <a:solidFill>
                            <a:srgbClr val="000000"/>
                          </a:solidFill>
                          <a:latin typeface="Arial"/>
                        </a:rPr>
                        <a:t>25479</a:t>
                      </a:r>
                      <a:endParaRPr lang="en-US" sz="1200" b="1" i="0" u="none" strike="noStrike" dirty="0">
                        <a:solidFill>
                          <a:srgbClr val="000000"/>
                        </a:solidFill>
                        <a:latin typeface="Arial"/>
                      </a:endParaRPr>
                    </a:p>
                  </a:txBody>
                  <a:tcPr marL="9525" marR="9525" marT="9525" marB="0" anchor="ctr">
                    <a:lnL>
                      <a:noFill/>
                    </a:lnL>
                    <a:lnR>
                      <a:noFill/>
                    </a:lnR>
                    <a:lnT>
                      <a:noFill/>
                    </a:lnT>
                    <a:lnB>
                      <a:noFill/>
                    </a:lnB>
                  </a:tcPr>
                </a:tc>
                <a:tc>
                  <a:txBody>
                    <a:bodyPr/>
                    <a:lstStyle/>
                    <a:p>
                      <a:pPr algn="ctr" fontAlgn="b"/>
                      <a:r>
                        <a:rPr lang="en-US" sz="1200" b="1" i="0" u="none" strike="noStrike" dirty="0" smtClean="0">
                          <a:solidFill>
                            <a:srgbClr val="000000"/>
                          </a:solidFill>
                          <a:latin typeface="Arial"/>
                        </a:rPr>
                        <a:t>33634</a:t>
                      </a:r>
                      <a:endParaRPr lang="en-US" sz="1200" b="1" i="0" u="none" strike="noStrike" dirty="0">
                        <a:solidFill>
                          <a:srgbClr val="000000"/>
                        </a:solidFill>
                        <a:latin typeface="Arial"/>
                      </a:endParaRPr>
                    </a:p>
                  </a:txBody>
                  <a:tcPr marL="9525" marR="9525" marT="9525" marB="0" anchor="ctr">
                    <a:lnL>
                      <a:noFill/>
                    </a:lnL>
                    <a:lnR>
                      <a:noFill/>
                    </a:lnR>
                    <a:lnT>
                      <a:noFill/>
                    </a:lnT>
                    <a:lnB>
                      <a:noFill/>
                    </a:lnB>
                  </a:tcPr>
                </a:tc>
                <a:tc>
                  <a:txBody>
                    <a:bodyPr/>
                    <a:lstStyle/>
                    <a:p>
                      <a:pPr algn="ctr" fontAlgn="b"/>
                      <a:r>
                        <a:rPr lang="en-US" sz="1200" b="1" i="0" u="none" strike="noStrike" dirty="0" smtClean="0">
                          <a:solidFill>
                            <a:srgbClr val="000000"/>
                          </a:solidFill>
                          <a:latin typeface="Arial"/>
                        </a:rPr>
                        <a:t>131224</a:t>
                      </a:r>
                      <a:endParaRPr lang="en-US" sz="1200" b="1" i="0" u="none" strike="noStrike" dirty="0">
                        <a:solidFill>
                          <a:srgbClr val="000000"/>
                        </a:solidFill>
                        <a:latin typeface="Arial"/>
                      </a:endParaRPr>
                    </a:p>
                  </a:txBody>
                  <a:tcPr marL="9525" marR="9525" marT="9525" marB="0" anchor="ctr">
                    <a:lnL>
                      <a:noFill/>
                    </a:lnL>
                    <a:lnR>
                      <a:noFill/>
                    </a:lnR>
                    <a:lnT>
                      <a:noFill/>
                    </a:lnT>
                    <a:lnB>
                      <a:noFill/>
                    </a:lnB>
                  </a:tcPr>
                </a:tc>
                <a:tc>
                  <a:txBody>
                    <a:bodyPr/>
                    <a:lstStyle/>
                    <a:p>
                      <a:pPr algn="ctr" fontAlgn="b"/>
                      <a:r>
                        <a:rPr lang="en-US" sz="1200" b="1" i="0" u="none" strike="noStrike" dirty="0" smtClean="0">
                          <a:solidFill>
                            <a:srgbClr val="000000"/>
                          </a:solidFill>
                          <a:latin typeface="Arial"/>
                        </a:rPr>
                        <a:t>40599</a:t>
                      </a:r>
                      <a:endParaRPr lang="en-US" sz="1200" b="1" i="0" u="none" strike="noStrike" dirty="0">
                        <a:solidFill>
                          <a:srgbClr val="000000"/>
                        </a:solidFill>
                        <a:latin typeface="Arial"/>
                      </a:endParaRPr>
                    </a:p>
                  </a:txBody>
                  <a:tcPr marL="9525" marR="9525" marT="9525" marB="0" anchor="ctr">
                    <a:lnL>
                      <a:noFill/>
                    </a:lnL>
                    <a:lnR>
                      <a:noFill/>
                    </a:lnR>
                    <a:lnT>
                      <a:noFill/>
                    </a:lnT>
                    <a:lnB>
                      <a:noFill/>
                    </a:lnB>
                  </a:tcPr>
                </a:tc>
                <a:extLst>
                  <a:ext uri="{0D108BD9-81ED-4DB2-BD59-A6C34878D82A}">
                    <a16:rowId xmlns="" xmlns:a16="http://schemas.microsoft.com/office/drawing/2014/main" val="10001"/>
                  </a:ext>
                </a:extLst>
              </a:tr>
              <a:tr h="219346">
                <a:tc>
                  <a:txBody>
                    <a:bodyPr/>
                    <a:lstStyle/>
                    <a:p>
                      <a:pPr algn="ctr" fontAlgn="b"/>
                      <a:r>
                        <a:rPr lang="mn-MN" sz="1200" b="0" i="0" u="none" strike="noStrike" dirty="0">
                          <a:solidFill>
                            <a:srgbClr val="000000"/>
                          </a:solidFill>
                          <a:latin typeface="Arial"/>
                        </a:rPr>
                        <a:t>Адуу</a:t>
                      </a:r>
                    </a:p>
                  </a:txBody>
                  <a:tcPr marL="9525" marR="9525" marT="9525" marB="0" anchor="ctr">
                    <a:lnL>
                      <a:noFill/>
                    </a:lnL>
                    <a:lnR>
                      <a:noFill/>
                    </a:lnR>
                    <a:lnT>
                      <a:noFill/>
                    </a:lnT>
                    <a:lnB>
                      <a:noFill/>
                    </a:lnB>
                    <a:solidFill>
                      <a:srgbClr val="FAC090"/>
                    </a:solidFill>
                  </a:tcPr>
                </a:tc>
                <a:tc>
                  <a:txBody>
                    <a:bodyPr/>
                    <a:lstStyle/>
                    <a:p>
                      <a:pPr algn="ctr" fontAlgn="b"/>
                      <a:r>
                        <a:rPr lang="en-US" sz="1200" b="0" i="0" u="none" strike="noStrike" dirty="0" smtClean="0">
                          <a:solidFill>
                            <a:srgbClr val="000000"/>
                          </a:solidFill>
                          <a:latin typeface="Arial"/>
                        </a:rPr>
                        <a:t>3008</a:t>
                      </a:r>
                      <a:endParaRPr lang="en-US" sz="1200" b="0" i="0" u="none" strike="noStrike" dirty="0">
                        <a:solidFill>
                          <a:srgbClr val="000000"/>
                        </a:solidFill>
                        <a:latin typeface="Arial"/>
                      </a:endParaRPr>
                    </a:p>
                  </a:txBody>
                  <a:tcPr marL="9525" marR="9525" marT="9525" marB="0" anchor="ctr">
                    <a:lnL>
                      <a:noFill/>
                    </a:lnL>
                    <a:lnR>
                      <a:noFill/>
                    </a:lnR>
                    <a:lnT>
                      <a:noFill/>
                    </a:lnT>
                    <a:lnB>
                      <a:noFill/>
                    </a:lnB>
                    <a:solidFill>
                      <a:srgbClr val="FAC090"/>
                    </a:solidFill>
                  </a:tcPr>
                </a:tc>
                <a:tc>
                  <a:txBody>
                    <a:bodyPr/>
                    <a:lstStyle/>
                    <a:p>
                      <a:pPr algn="ctr" fontAlgn="b"/>
                      <a:r>
                        <a:rPr lang="en-US" sz="1200" b="0" i="0" u="none" strike="noStrike" dirty="0" smtClean="0">
                          <a:solidFill>
                            <a:srgbClr val="000000"/>
                          </a:solidFill>
                          <a:latin typeface="Arial"/>
                        </a:rPr>
                        <a:t>981</a:t>
                      </a:r>
                      <a:endParaRPr lang="en-US" sz="1200" b="0" i="0" u="none" strike="noStrike" dirty="0">
                        <a:solidFill>
                          <a:srgbClr val="000000"/>
                        </a:solidFill>
                        <a:latin typeface="Arial"/>
                      </a:endParaRPr>
                    </a:p>
                  </a:txBody>
                  <a:tcPr marL="9525" marR="9525" marT="9525" marB="0" anchor="ctr">
                    <a:lnL>
                      <a:noFill/>
                    </a:lnL>
                    <a:lnR>
                      <a:noFill/>
                    </a:lnR>
                    <a:lnT>
                      <a:noFill/>
                    </a:lnT>
                    <a:lnB>
                      <a:noFill/>
                    </a:lnB>
                    <a:solidFill>
                      <a:srgbClr val="FAC090"/>
                    </a:solidFill>
                  </a:tcPr>
                </a:tc>
                <a:tc>
                  <a:txBody>
                    <a:bodyPr/>
                    <a:lstStyle/>
                    <a:p>
                      <a:pPr algn="ctr" fontAlgn="b"/>
                      <a:r>
                        <a:rPr lang="en-US" sz="1200" b="0" i="0" u="none" strike="noStrike" dirty="0" smtClean="0">
                          <a:solidFill>
                            <a:srgbClr val="000000"/>
                          </a:solidFill>
                          <a:latin typeface="Arial"/>
                        </a:rPr>
                        <a:t>1095</a:t>
                      </a:r>
                      <a:endParaRPr lang="en-US" sz="1200" b="0" i="0" u="none" strike="noStrike" dirty="0">
                        <a:solidFill>
                          <a:srgbClr val="000000"/>
                        </a:solidFill>
                        <a:latin typeface="Arial"/>
                      </a:endParaRPr>
                    </a:p>
                  </a:txBody>
                  <a:tcPr marL="9525" marR="9525" marT="9525" marB="0" anchor="ctr">
                    <a:lnL>
                      <a:noFill/>
                    </a:lnL>
                    <a:lnR>
                      <a:noFill/>
                    </a:lnR>
                    <a:lnT>
                      <a:noFill/>
                    </a:lnT>
                    <a:lnB>
                      <a:noFill/>
                    </a:lnB>
                    <a:solidFill>
                      <a:srgbClr val="FAC090"/>
                    </a:solidFill>
                  </a:tcPr>
                </a:tc>
                <a:tc>
                  <a:txBody>
                    <a:bodyPr/>
                    <a:lstStyle/>
                    <a:p>
                      <a:pPr algn="ctr" fontAlgn="b"/>
                      <a:r>
                        <a:rPr lang="en-US" sz="1200" b="0" i="0" u="none" strike="noStrike" dirty="0" smtClean="0">
                          <a:solidFill>
                            <a:srgbClr val="000000"/>
                          </a:solidFill>
                          <a:latin typeface="Arial"/>
                        </a:rPr>
                        <a:t>2610</a:t>
                      </a:r>
                      <a:endParaRPr lang="en-US" sz="1200" b="0" i="0" u="none" strike="noStrike" dirty="0">
                        <a:solidFill>
                          <a:srgbClr val="000000"/>
                        </a:solidFill>
                        <a:latin typeface="Arial"/>
                      </a:endParaRPr>
                    </a:p>
                  </a:txBody>
                  <a:tcPr marL="9525" marR="9525" marT="9525" marB="0" anchor="ctr">
                    <a:lnL>
                      <a:noFill/>
                    </a:lnL>
                    <a:lnR>
                      <a:noFill/>
                    </a:lnR>
                    <a:lnT>
                      <a:noFill/>
                    </a:lnT>
                    <a:lnB>
                      <a:noFill/>
                    </a:lnB>
                    <a:solidFill>
                      <a:srgbClr val="FAC090"/>
                    </a:solidFill>
                  </a:tcPr>
                </a:tc>
                <a:tc>
                  <a:txBody>
                    <a:bodyPr/>
                    <a:lstStyle/>
                    <a:p>
                      <a:pPr algn="ctr" fontAlgn="b"/>
                      <a:r>
                        <a:rPr lang="en-US" sz="1200" b="0" i="0" u="none" strike="noStrike" dirty="0" smtClean="0">
                          <a:solidFill>
                            <a:srgbClr val="000000"/>
                          </a:solidFill>
                          <a:latin typeface="Arial"/>
                        </a:rPr>
                        <a:t>1679</a:t>
                      </a:r>
                      <a:endParaRPr lang="en-US" sz="1200" b="0" i="0" u="none" strike="noStrike" dirty="0">
                        <a:solidFill>
                          <a:srgbClr val="000000"/>
                        </a:solidFill>
                        <a:latin typeface="Arial"/>
                      </a:endParaRPr>
                    </a:p>
                  </a:txBody>
                  <a:tcPr marL="9525" marR="9525" marT="9525" marB="0" anchor="ctr">
                    <a:lnL>
                      <a:noFill/>
                    </a:lnL>
                    <a:lnR>
                      <a:noFill/>
                    </a:lnR>
                    <a:lnT>
                      <a:noFill/>
                    </a:lnT>
                    <a:lnB>
                      <a:noFill/>
                    </a:lnB>
                    <a:solidFill>
                      <a:srgbClr val="FAC090"/>
                    </a:solidFill>
                  </a:tcPr>
                </a:tc>
                <a:extLst>
                  <a:ext uri="{0D108BD9-81ED-4DB2-BD59-A6C34878D82A}">
                    <a16:rowId xmlns="" xmlns:a16="http://schemas.microsoft.com/office/drawing/2014/main" val="10002"/>
                  </a:ext>
                </a:extLst>
              </a:tr>
              <a:tr h="219346">
                <a:tc>
                  <a:txBody>
                    <a:bodyPr/>
                    <a:lstStyle/>
                    <a:p>
                      <a:pPr algn="ctr" fontAlgn="b"/>
                      <a:r>
                        <a:rPr lang="mn-MN" sz="1200" b="0" i="0" u="none" strike="noStrike" dirty="0">
                          <a:solidFill>
                            <a:srgbClr val="000000"/>
                          </a:solidFill>
                          <a:latin typeface="Arial"/>
                        </a:rPr>
                        <a:t>Үхэр</a:t>
                      </a:r>
                    </a:p>
                  </a:txBody>
                  <a:tcPr marL="9525" marR="9525" marT="9525" marB="0" anchor="ctr">
                    <a:lnL>
                      <a:noFill/>
                    </a:lnL>
                    <a:lnR>
                      <a:noFill/>
                    </a:lnR>
                    <a:lnT>
                      <a:noFill/>
                    </a:lnT>
                    <a:lnB>
                      <a:noFill/>
                    </a:lnB>
                  </a:tcPr>
                </a:tc>
                <a:tc>
                  <a:txBody>
                    <a:bodyPr/>
                    <a:lstStyle/>
                    <a:p>
                      <a:pPr algn="ctr" fontAlgn="b"/>
                      <a:r>
                        <a:rPr lang="en-US" sz="1200" b="0" i="0" u="none" strike="noStrike" dirty="0" smtClean="0">
                          <a:solidFill>
                            <a:srgbClr val="000000"/>
                          </a:solidFill>
                          <a:latin typeface="Arial"/>
                        </a:rPr>
                        <a:t>3040</a:t>
                      </a:r>
                      <a:endParaRPr lang="en-US" sz="1200" b="0" i="0" u="none" strike="noStrike" dirty="0">
                        <a:solidFill>
                          <a:srgbClr val="000000"/>
                        </a:solidFill>
                        <a:latin typeface="Arial"/>
                      </a:endParaRPr>
                    </a:p>
                  </a:txBody>
                  <a:tcPr marL="9525" marR="9525" marT="9525" marB="0" anchor="ctr">
                    <a:lnL>
                      <a:noFill/>
                    </a:lnL>
                    <a:lnR>
                      <a:noFill/>
                    </a:lnR>
                    <a:lnT>
                      <a:noFill/>
                    </a:lnT>
                    <a:lnB>
                      <a:noFill/>
                    </a:lnB>
                  </a:tcPr>
                </a:tc>
                <a:tc>
                  <a:txBody>
                    <a:bodyPr/>
                    <a:lstStyle/>
                    <a:p>
                      <a:pPr algn="ctr" fontAlgn="b"/>
                      <a:r>
                        <a:rPr lang="en-US" sz="1200" b="0" i="0" u="none" strike="noStrike" dirty="0" smtClean="0">
                          <a:solidFill>
                            <a:srgbClr val="000000"/>
                          </a:solidFill>
                          <a:latin typeface="Arial"/>
                        </a:rPr>
                        <a:t>947</a:t>
                      </a:r>
                      <a:endParaRPr lang="en-US" sz="1200" b="0" i="0" u="none" strike="noStrike" dirty="0">
                        <a:solidFill>
                          <a:srgbClr val="000000"/>
                        </a:solidFill>
                        <a:latin typeface="Arial"/>
                      </a:endParaRPr>
                    </a:p>
                  </a:txBody>
                  <a:tcPr marL="9525" marR="9525" marT="9525" marB="0" anchor="ctr">
                    <a:lnL>
                      <a:noFill/>
                    </a:lnL>
                    <a:lnR>
                      <a:noFill/>
                    </a:lnR>
                    <a:lnT>
                      <a:noFill/>
                    </a:lnT>
                    <a:lnB>
                      <a:noFill/>
                    </a:lnB>
                  </a:tcPr>
                </a:tc>
                <a:tc>
                  <a:txBody>
                    <a:bodyPr/>
                    <a:lstStyle/>
                    <a:p>
                      <a:pPr algn="ctr" fontAlgn="b"/>
                      <a:r>
                        <a:rPr lang="en-US" sz="1200" b="0" i="0" u="none" strike="noStrike" dirty="0" smtClean="0">
                          <a:solidFill>
                            <a:srgbClr val="000000"/>
                          </a:solidFill>
                          <a:latin typeface="Arial"/>
                        </a:rPr>
                        <a:t>890</a:t>
                      </a:r>
                      <a:endParaRPr lang="en-US" sz="1200" b="0" i="0" u="none" strike="noStrike" dirty="0">
                        <a:solidFill>
                          <a:srgbClr val="000000"/>
                        </a:solidFill>
                        <a:latin typeface="Arial"/>
                      </a:endParaRPr>
                    </a:p>
                  </a:txBody>
                  <a:tcPr marL="9525" marR="9525" marT="9525" marB="0" anchor="ctr">
                    <a:lnL>
                      <a:noFill/>
                    </a:lnL>
                    <a:lnR>
                      <a:noFill/>
                    </a:lnR>
                    <a:lnT>
                      <a:noFill/>
                    </a:lnT>
                    <a:lnB>
                      <a:noFill/>
                    </a:lnB>
                  </a:tcPr>
                </a:tc>
                <a:tc>
                  <a:txBody>
                    <a:bodyPr/>
                    <a:lstStyle/>
                    <a:p>
                      <a:pPr algn="ctr" fontAlgn="b"/>
                      <a:r>
                        <a:rPr lang="en-US" sz="1200" b="0" i="0" u="none" strike="noStrike" dirty="0" smtClean="0">
                          <a:solidFill>
                            <a:srgbClr val="000000"/>
                          </a:solidFill>
                          <a:latin typeface="Arial"/>
                        </a:rPr>
                        <a:t>8204</a:t>
                      </a:r>
                      <a:endParaRPr lang="en-US" sz="1200" b="0" i="0" u="none" strike="noStrike" dirty="0">
                        <a:solidFill>
                          <a:srgbClr val="000000"/>
                        </a:solidFill>
                        <a:latin typeface="Arial"/>
                      </a:endParaRPr>
                    </a:p>
                  </a:txBody>
                  <a:tcPr marL="9525" marR="9525" marT="9525" marB="0" anchor="ctr">
                    <a:lnL>
                      <a:noFill/>
                    </a:lnL>
                    <a:lnR>
                      <a:noFill/>
                    </a:lnR>
                    <a:lnT>
                      <a:noFill/>
                    </a:lnT>
                    <a:lnB>
                      <a:noFill/>
                    </a:lnB>
                  </a:tcPr>
                </a:tc>
                <a:tc>
                  <a:txBody>
                    <a:bodyPr/>
                    <a:lstStyle/>
                    <a:p>
                      <a:pPr algn="ctr" fontAlgn="b"/>
                      <a:r>
                        <a:rPr lang="en-US" sz="1200" b="0" i="0" u="none" strike="noStrike" dirty="0" smtClean="0">
                          <a:solidFill>
                            <a:srgbClr val="000000"/>
                          </a:solidFill>
                          <a:latin typeface="Arial"/>
                        </a:rPr>
                        <a:t>2697</a:t>
                      </a:r>
                      <a:endParaRPr lang="en-US" sz="1200" b="0" i="0" u="none" strike="noStrike" dirty="0">
                        <a:solidFill>
                          <a:srgbClr val="000000"/>
                        </a:solidFill>
                        <a:latin typeface="Arial"/>
                      </a:endParaRPr>
                    </a:p>
                  </a:txBody>
                  <a:tcPr marL="9525" marR="9525" marT="9525" marB="0" anchor="ctr">
                    <a:lnL>
                      <a:noFill/>
                    </a:lnL>
                    <a:lnR>
                      <a:noFill/>
                    </a:lnR>
                    <a:lnT>
                      <a:noFill/>
                    </a:lnT>
                    <a:lnB>
                      <a:noFill/>
                    </a:lnB>
                  </a:tcPr>
                </a:tc>
                <a:extLst>
                  <a:ext uri="{0D108BD9-81ED-4DB2-BD59-A6C34878D82A}">
                    <a16:rowId xmlns="" xmlns:a16="http://schemas.microsoft.com/office/drawing/2014/main" val="10003"/>
                  </a:ext>
                </a:extLst>
              </a:tr>
              <a:tr h="219346">
                <a:tc>
                  <a:txBody>
                    <a:bodyPr/>
                    <a:lstStyle/>
                    <a:p>
                      <a:pPr algn="ctr" fontAlgn="b"/>
                      <a:r>
                        <a:rPr lang="mn-MN" sz="1200" b="0" i="0" u="none" strike="noStrike" dirty="0">
                          <a:solidFill>
                            <a:srgbClr val="000000"/>
                          </a:solidFill>
                          <a:latin typeface="Arial"/>
                        </a:rPr>
                        <a:t>Тэмээ</a:t>
                      </a:r>
                    </a:p>
                  </a:txBody>
                  <a:tcPr marL="9525" marR="9525" marT="9525" marB="0" anchor="ctr">
                    <a:lnL>
                      <a:noFill/>
                    </a:lnL>
                    <a:lnR>
                      <a:noFill/>
                    </a:lnR>
                    <a:lnT>
                      <a:noFill/>
                    </a:lnT>
                    <a:lnB>
                      <a:noFill/>
                    </a:lnB>
                    <a:solidFill>
                      <a:srgbClr val="FAC090"/>
                    </a:solidFill>
                  </a:tcPr>
                </a:tc>
                <a:tc>
                  <a:txBody>
                    <a:bodyPr/>
                    <a:lstStyle/>
                    <a:p>
                      <a:pPr algn="ctr" fontAlgn="b"/>
                      <a:r>
                        <a:rPr lang="en-US" sz="1200" b="0" i="0" u="none" strike="noStrike" dirty="0" smtClean="0">
                          <a:solidFill>
                            <a:srgbClr val="000000"/>
                          </a:solidFill>
                          <a:latin typeface="Arial"/>
                        </a:rPr>
                        <a:t>81</a:t>
                      </a:r>
                      <a:endParaRPr lang="en-US" sz="1200" b="0" i="0" u="none" strike="noStrike" dirty="0">
                        <a:solidFill>
                          <a:srgbClr val="000000"/>
                        </a:solidFill>
                        <a:latin typeface="Arial"/>
                      </a:endParaRPr>
                    </a:p>
                  </a:txBody>
                  <a:tcPr marL="9525" marR="9525" marT="9525" marB="0" anchor="ctr">
                    <a:lnL>
                      <a:noFill/>
                    </a:lnL>
                    <a:lnR>
                      <a:noFill/>
                    </a:lnR>
                    <a:lnT>
                      <a:noFill/>
                    </a:lnT>
                    <a:lnB>
                      <a:noFill/>
                    </a:lnB>
                    <a:solidFill>
                      <a:srgbClr val="FAC090"/>
                    </a:solidFill>
                  </a:tcPr>
                </a:tc>
                <a:tc>
                  <a:txBody>
                    <a:bodyPr/>
                    <a:lstStyle/>
                    <a:p>
                      <a:pPr algn="ctr" fontAlgn="b"/>
                      <a:r>
                        <a:rPr lang="en-US" sz="1200" b="0" i="0" u="none" strike="noStrike" dirty="0" smtClean="0">
                          <a:solidFill>
                            <a:srgbClr val="000000"/>
                          </a:solidFill>
                          <a:latin typeface="Arial"/>
                        </a:rPr>
                        <a:t>23</a:t>
                      </a:r>
                      <a:endParaRPr lang="en-US" sz="1200" b="0" i="0" u="none" strike="noStrike" dirty="0">
                        <a:solidFill>
                          <a:srgbClr val="000000"/>
                        </a:solidFill>
                        <a:latin typeface="Arial"/>
                      </a:endParaRPr>
                    </a:p>
                  </a:txBody>
                  <a:tcPr marL="9525" marR="9525" marT="9525" marB="0" anchor="ctr">
                    <a:lnL>
                      <a:noFill/>
                    </a:lnL>
                    <a:lnR>
                      <a:noFill/>
                    </a:lnR>
                    <a:lnT>
                      <a:noFill/>
                    </a:lnT>
                    <a:lnB>
                      <a:noFill/>
                    </a:lnB>
                    <a:solidFill>
                      <a:srgbClr val="FAC090"/>
                    </a:solidFill>
                  </a:tcPr>
                </a:tc>
                <a:tc>
                  <a:txBody>
                    <a:bodyPr/>
                    <a:lstStyle/>
                    <a:p>
                      <a:pPr algn="ctr" fontAlgn="b"/>
                      <a:r>
                        <a:rPr lang="en-US" sz="1200" b="0" i="0" u="none" strike="noStrike" dirty="0" smtClean="0">
                          <a:solidFill>
                            <a:srgbClr val="000000"/>
                          </a:solidFill>
                          <a:latin typeface="Arial"/>
                        </a:rPr>
                        <a:t>31</a:t>
                      </a:r>
                      <a:endParaRPr lang="en-US" sz="1200" b="0" i="0" u="none" strike="noStrike" dirty="0">
                        <a:solidFill>
                          <a:srgbClr val="000000"/>
                        </a:solidFill>
                        <a:latin typeface="Arial"/>
                      </a:endParaRPr>
                    </a:p>
                  </a:txBody>
                  <a:tcPr marL="9525" marR="9525" marT="9525" marB="0" anchor="ctr">
                    <a:lnL>
                      <a:noFill/>
                    </a:lnL>
                    <a:lnR>
                      <a:noFill/>
                    </a:lnR>
                    <a:lnT>
                      <a:noFill/>
                    </a:lnT>
                    <a:lnB>
                      <a:noFill/>
                    </a:lnB>
                    <a:solidFill>
                      <a:srgbClr val="FAC090"/>
                    </a:solidFill>
                  </a:tcPr>
                </a:tc>
                <a:tc>
                  <a:txBody>
                    <a:bodyPr/>
                    <a:lstStyle/>
                    <a:p>
                      <a:pPr algn="ctr" fontAlgn="b"/>
                      <a:r>
                        <a:rPr lang="en-US" sz="1200" b="0" i="0" u="none" strike="noStrike" dirty="0" smtClean="0">
                          <a:solidFill>
                            <a:srgbClr val="000000"/>
                          </a:solidFill>
                          <a:latin typeface="Arial"/>
                        </a:rPr>
                        <a:t>18</a:t>
                      </a:r>
                      <a:endParaRPr lang="en-US" sz="1200" b="0" i="0" u="none" strike="noStrike" dirty="0">
                        <a:solidFill>
                          <a:srgbClr val="000000"/>
                        </a:solidFill>
                        <a:latin typeface="Arial"/>
                      </a:endParaRPr>
                    </a:p>
                  </a:txBody>
                  <a:tcPr marL="9525" marR="9525" marT="9525" marB="0" anchor="ctr">
                    <a:lnL>
                      <a:noFill/>
                    </a:lnL>
                    <a:lnR>
                      <a:noFill/>
                    </a:lnR>
                    <a:lnT>
                      <a:noFill/>
                    </a:lnT>
                    <a:lnB>
                      <a:noFill/>
                    </a:lnB>
                    <a:solidFill>
                      <a:srgbClr val="FAC090"/>
                    </a:solidFill>
                  </a:tcPr>
                </a:tc>
                <a:tc>
                  <a:txBody>
                    <a:bodyPr/>
                    <a:lstStyle/>
                    <a:p>
                      <a:pPr algn="ctr" fontAlgn="b"/>
                      <a:r>
                        <a:rPr lang="en-US" sz="1200" b="0" i="0" u="none" strike="noStrike" dirty="0" smtClean="0">
                          <a:solidFill>
                            <a:srgbClr val="000000"/>
                          </a:solidFill>
                          <a:latin typeface="Arial"/>
                        </a:rPr>
                        <a:t>10</a:t>
                      </a:r>
                      <a:endParaRPr lang="en-US" sz="1200" b="0" i="0" u="none" strike="noStrike" dirty="0">
                        <a:solidFill>
                          <a:srgbClr val="000000"/>
                        </a:solidFill>
                        <a:latin typeface="Arial"/>
                      </a:endParaRPr>
                    </a:p>
                  </a:txBody>
                  <a:tcPr marL="9525" marR="9525" marT="9525" marB="0" anchor="ctr">
                    <a:lnL>
                      <a:noFill/>
                    </a:lnL>
                    <a:lnR>
                      <a:noFill/>
                    </a:lnR>
                    <a:lnT>
                      <a:noFill/>
                    </a:lnT>
                    <a:lnB>
                      <a:noFill/>
                    </a:lnB>
                    <a:solidFill>
                      <a:srgbClr val="FAC090"/>
                    </a:solidFill>
                  </a:tcPr>
                </a:tc>
                <a:extLst>
                  <a:ext uri="{0D108BD9-81ED-4DB2-BD59-A6C34878D82A}">
                    <a16:rowId xmlns="" xmlns:a16="http://schemas.microsoft.com/office/drawing/2014/main" val="10004"/>
                  </a:ext>
                </a:extLst>
              </a:tr>
              <a:tr h="219346">
                <a:tc>
                  <a:txBody>
                    <a:bodyPr/>
                    <a:lstStyle/>
                    <a:p>
                      <a:pPr algn="ctr" fontAlgn="b"/>
                      <a:r>
                        <a:rPr lang="mn-MN" sz="1200" b="0" i="0" u="none" strike="noStrike" dirty="0">
                          <a:solidFill>
                            <a:srgbClr val="000000"/>
                          </a:solidFill>
                          <a:latin typeface="Arial"/>
                        </a:rPr>
                        <a:t>Хонь</a:t>
                      </a:r>
                    </a:p>
                  </a:txBody>
                  <a:tcPr marL="9525" marR="9525" marT="9525" marB="0" anchor="ctr">
                    <a:lnL>
                      <a:noFill/>
                    </a:lnL>
                    <a:lnR>
                      <a:noFill/>
                    </a:lnR>
                    <a:lnT>
                      <a:noFill/>
                    </a:lnT>
                    <a:lnB>
                      <a:noFill/>
                    </a:lnB>
                  </a:tcPr>
                </a:tc>
                <a:tc>
                  <a:txBody>
                    <a:bodyPr/>
                    <a:lstStyle/>
                    <a:p>
                      <a:pPr algn="ctr" fontAlgn="b"/>
                      <a:r>
                        <a:rPr lang="en-US" sz="1200" b="0" i="0" u="none" strike="noStrike" dirty="0" smtClean="0">
                          <a:solidFill>
                            <a:srgbClr val="000000"/>
                          </a:solidFill>
                          <a:latin typeface="Arial"/>
                        </a:rPr>
                        <a:t>28398</a:t>
                      </a:r>
                      <a:endParaRPr lang="en-US" sz="1200" b="0" i="0" u="none" strike="noStrike" dirty="0">
                        <a:solidFill>
                          <a:srgbClr val="000000"/>
                        </a:solidFill>
                        <a:latin typeface="Arial"/>
                      </a:endParaRPr>
                    </a:p>
                  </a:txBody>
                  <a:tcPr marL="9525" marR="9525" marT="9525" marB="0" anchor="ctr">
                    <a:lnL>
                      <a:noFill/>
                    </a:lnL>
                    <a:lnR>
                      <a:noFill/>
                    </a:lnR>
                    <a:lnT>
                      <a:noFill/>
                    </a:lnT>
                    <a:lnB>
                      <a:noFill/>
                    </a:lnB>
                  </a:tcPr>
                </a:tc>
                <a:tc>
                  <a:txBody>
                    <a:bodyPr/>
                    <a:lstStyle/>
                    <a:p>
                      <a:pPr algn="ctr" fontAlgn="b"/>
                      <a:r>
                        <a:rPr lang="en-US" sz="1200" b="0" i="0" u="none" strike="noStrike" dirty="0" smtClean="0">
                          <a:solidFill>
                            <a:srgbClr val="000000"/>
                          </a:solidFill>
                          <a:latin typeface="Arial"/>
                        </a:rPr>
                        <a:t>11382</a:t>
                      </a:r>
                      <a:endParaRPr lang="en-US" sz="1200" b="0" i="0" u="none" strike="noStrike" dirty="0">
                        <a:solidFill>
                          <a:srgbClr val="000000"/>
                        </a:solidFill>
                        <a:latin typeface="Arial"/>
                      </a:endParaRPr>
                    </a:p>
                  </a:txBody>
                  <a:tcPr marL="9525" marR="9525" marT="9525" marB="0" anchor="ctr">
                    <a:lnL>
                      <a:noFill/>
                    </a:lnL>
                    <a:lnR>
                      <a:noFill/>
                    </a:lnR>
                    <a:lnT>
                      <a:noFill/>
                    </a:lnT>
                    <a:lnB>
                      <a:noFill/>
                    </a:lnB>
                  </a:tcPr>
                </a:tc>
                <a:tc>
                  <a:txBody>
                    <a:bodyPr/>
                    <a:lstStyle/>
                    <a:p>
                      <a:pPr algn="ctr" fontAlgn="b"/>
                      <a:r>
                        <a:rPr lang="en-US" sz="1200" b="0" i="0" u="none" strike="noStrike" dirty="0" smtClean="0">
                          <a:solidFill>
                            <a:srgbClr val="000000"/>
                          </a:solidFill>
                          <a:latin typeface="Arial"/>
                        </a:rPr>
                        <a:t>22249</a:t>
                      </a:r>
                      <a:endParaRPr lang="en-US" sz="1200" b="0" i="0" u="none" strike="noStrike" dirty="0">
                        <a:solidFill>
                          <a:srgbClr val="000000"/>
                        </a:solidFill>
                        <a:latin typeface="Arial"/>
                      </a:endParaRPr>
                    </a:p>
                  </a:txBody>
                  <a:tcPr marL="9525" marR="9525" marT="9525" marB="0" anchor="ctr">
                    <a:lnL>
                      <a:noFill/>
                    </a:lnL>
                    <a:lnR>
                      <a:noFill/>
                    </a:lnR>
                    <a:lnT>
                      <a:noFill/>
                    </a:lnT>
                    <a:lnB>
                      <a:noFill/>
                    </a:lnB>
                  </a:tcPr>
                </a:tc>
                <a:tc>
                  <a:txBody>
                    <a:bodyPr/>
                    <a:lstStyle/>
                    <a:p>
                      <a:pPr algn="ctr" fontAlgn="b"/>
                      <a:r>
                        <a:rPr lang="en-US" sz="1200" b="0" i="0" u="none" strike="noStrike" dirty="0" smtClean="0">
                          <a:solidFill>
                            <a:srgbClr val="000000"/>
                          </a:solidFill>
                          <a:latin typeface="Arial"/>
                        </a:rPr>
                        <a:t>56217</a:t>
                      </a:r>
                      <a:endParaRPr lang="en-US" sz="1200" b="0" i="0" u="none" strike="noStrike" dirty="0">
                        <a:solidFill>
                          <a:srgbClr val="000000"/>
                        </a:solidFill>
                        <a:latin typeface="Arial"/>
                      </a:endParaRPr>
                    </a:p>
                  </a:txBody>
                  <a:tcPr marL="9525" marR="9525" marT="9525" marB="0" anchor="ctr">
                    <a:lnL>
                      <a:noFill/>
                    </a:lnL>
                    <a:lnR>
                      <a:noFill/>
                    </a:lnR>
                    <a:lnT>
                      <a:noFill/>
                    </a:lnT>
                    <a:lnB>
                      <a:noFill/>
                    </a:lnB>
                  </a:tcPr>
                </a:tc>
                <a:tc>
                  <a:txBody>
                    <a:bodyPr/>
                    <a:lstStyle/>
                    <a:p>
                      <a:pPr algn="ctr" fontAlgn="b"/>
                      <a:r>
                        <a:rPr lang="en-US" sz="1200" b="0" i="0" u="none" strike="noStrike" dirty="0" smtClean="0">
                          <a:solidFill>
                            <a:srgbClr val="000000"/>
                          </a:solidFill>
                          <a:latin typeface="Arial"/>
                        </a:rPr>
                        <a:t>20871</a:t>
                      </a:r>
                      <a:endParaRPr lang="en-US" sz="1200" b="0" i="0" u="none" strike="noStrike" dirty="0">
                        <a:solidFill>
                          <a:srgbClr val="000000"/>
                        </a:solidFill>
                        <a:latin typeface="Arial"/>
                      </a:endParaRPr>
                    </a:p>
                  </a:txBody>
                  <a:tcPr marL="9525" marR="9525" marT="9525" marB="0" anchor="ctr">
                    <a:lnL>
                      <a:noFill/>
                    </a:lnL>
                    <a:lnR>
                      <a:noFill/>
                    </a:lnR>
                    <a:lnT>
                      <a:noFill/>
                    </a:lnT>
                    <a:lnB>
                      <a:noFill/>
                    </a:lnB>
                  </a:tcPr>
                </a:tc>
                <a:extLst>
                  <a:ext uri="{0D108BD9-81ED-4DB2-BD59-A6C34878D82A}">
                    <a16:rowId xmlns="" xmlns:a16="http://schemas.microsoft.com/office/drawing/2014/main" val="10005"/>
                  </a:ext>
                </a:extLst>
              </a:tr>
              <a:tr h="219346">
                <a:tc>
                  <a:txBody>
                    <a:bodyPr/>
                    <a:lstStyle/>
                    <a:p>
                      <a:pPr algn="ctr" fontAlgn="b"/>
                      <a:r>
                        <a:rPr lang="mn-MN" sz="1200" b="0" i="0" u="none" strike="noStrike" dirty="0">
                          <a:solidFill>
                            <a:srgbClr val="000000"/>
                          </a:solidFill>
                          <a:latin typeface="Arial"/>
                        </a:rPr>
                        <a:t>Ямаа</a:t>
                      </a:r>
                    </a:p>
                  </a:txBody>
                  <a:tcPr marL="9525" marR="9525" marT="9525" marB="0" anchor="ctr">
                    <a:lnL>
                      <a:noFill/>
                    </a:lnL>
                    <a:lnR>
                      <a:noFill/>
                    </a:lnR>
                    <a:lnT>
                      <a:noFill/>
                    </a:lnT>
                    <a:lnB>
                      <a:noFill/>
                    </a:lnB>
                    <a:solidFill>
                      <a:srgbClr val="FAC090"/>
                    </a:solidFill>
                  </a:tcPr>
                </a:tc>
                <a:tc>
                  <a:txBody>
                    <a:bodyPr/>
                    <a:lstStyle/>
                    <a:p>
                      <a:pPr algn="ctr" fontAlgn="b"/>
                      <a:r>
                        <a:rPr lang="en-US" sz="1200" b="0" i="0" u="none" strike="noStrike" dirty="0" smtClean="0">
                          <a:solidFill>
                            <a:srgbClr val="000000"/>
                          </a:solidFill>
                          <a:latin typeface="Arial"/>
                        </a:rPr>
                        <a:t>25911</a:t>
                      </a:r>
                      <a:endParaRPr lang="en-US" sz="1200" b="0" i="0" u="none" strike="noStrike" dirty="0">
                        <a:solidFill>
                          <a:srgbClr val="000000"/>
                        </a:solidFill>
                        <a:latin typeface="Arial"/>
                      </a:endParaRPr>
                    </a:p>
                  </a:txBody>
                  <a:tcPr marL="9525" marR="9525" marT="9525" marB="0" anchor="ctr">
                    <a:lnL>
                      <a:noFill/>
                    </a:lnL>
                    <a:lnR>
                      <a:noFill/>
                    </a:lnR>
                    <a:lnT>
                      <a:noFill/>
                    </a:lnT>
                    <a:lnB>
                      <a:noFill/>
                    </a:lnB>
                    <a:solidFill>
                      <a:srgbClr val="FAC090"/>
                    </a:solidFill>
                  </a:tcPr>
                </a:tc>
                <a:tc>
                  <a:txBody>
                    <a:bodyPr/>
                    <a:lstStyle/>
                    <a:p>
                      <a:pPr algn="ctr" fontAlgn="b"/>
                      <a:r>
                        <a:rPr lang="en-US" sz="1200" b="0" i="0" u="none" strike="noStrike" dirty="0" smtClean="0">
                          <a:solidFill>
                            <a:srgbClr val="000000"/>
                          </a:solidFill>
                          <a:latin typeface="Arial"/>
                        </a:rPr>
                        <a:t>12146</a:t>
                      </a:r>
                      <a:endParaRPr lang="en-US" sz="1200" b="0" i="0" u="none" strike="noStrike" dirty="0">
                        <a:solidFill>
                          <a:srgbClr val="000000"/>
                        </a:solidFill>
                        <a:latin typeface="Arial"/>
                      </a:endParaRPr>
                    </a:p>
                  </a:txBody>
                  <a:tcPr marL="9525" marR="9525" marT="9525" marB="0" anchor="ctr">
                    <a:lnL>
                      <a:noFill/>
                    </a:lnL>
                    <a:lnR>
                      <a:noFill/>
                    </a:lnR>
                    <a:lnT>
                      <a:noFill/>
                    </a:lnT>
                    <a:lnB>
                      <a:noFill/>
                    </a:lnB>
                    <a:solidFill>
                      <a:srgbClr val="FAC090"/>
                    </a:solidFill>
                  </a:tcPr>
                </a:tc>
                <a:tc>
                  <a:txBody>
                    <a:bodyPr/>
                    <a:lstStyle/>
                    <a:p>
                      <a:pPr algn="ctr" fontAlgn="b"/>
                      <a:r>
                        <a:rPr lang="en-US" sz="1200" b="0" i="0" u="none" strike="noStrike" dirty="0" smtClean="0">
                          <a:solidFill>
                            <a:srgbClr val="000000"/>
                          </a:solidFill>
                          <a:latin typeface="Arial"/>
                        </a:rPr>
                        <a:t>9369</a:t>
                      </a:r>
                      <a:endParaRPr lang="en-US" sz="1200" b="0" i="0" u="none" strike="noStrike" dirty="0">
                        <a:solidFill>
                          <a:srgbClr val="000000"/>
                        </a:solidFill>
                        <a:latin typeface="Arial"/>
                      </a:endParaRPr>
                    </a:p>
                  </a:txBody>
                  <a:tcPr marL="9525" marR="9525" marT="9525" marB="0" anchor="ctr">
                    <a:lnL>
                      <a:noFill/>
                    </a:lnL>
                    <a:lnR>
                      <a:noFill/>
                    </a:lnR>
                    <a:lnT>
                      <a:noFill/>
                    </a:lnT>
                    <a:lnB>
                      <a:noFill/>
                    </a:lnB>
                    <a:solidFill>
                      <a:srgbClr val="FAC090"/>
                    </a:solidFill>
                  </a:tcPr>
                </a:tc>
                <a:tc>
                  <a:txBody>
                    <a:bodyPr/>
                    <a:lstStyle/>
                    <a:p>
                      <a:pPr algn="ctr" fontAlgn="b"/>
                      <a:r>
                        <a:rPr lang="en-US" sz="1200" b="0" i="0" u="none" strike="noStrike" dirty="0" smtClean="0">
                          <a:solidFill>
                            <a:srgbClr val="000000"/>
                          </a:solidFill>
                          <a:latin typeface="Arial"/>
                        </a:rPr>
                        <a:t>64175</a:t>
                      </a:r>
                      <a:endParaRPr lang="en-US" sz="1200" b="0" i="0" u="none" strike="noStrike" dirty="0">
                        <a:solidFill>
                          <a:srgbClr val="000000"/>
                        </a:solidFill>
                        <a:latin typeface="Arial"/>
                      </a:endParaRPr>
                    </a:p>
                  </a:txBody>
                  <a:tcPr marL="9525" marR="9525" marT="9525" marB="0" anchor="ctr">
                    <a:lnL>
                      <a:noFill/>
                    </a:lnL>
                    <a:lnR>
                      <a:noFill/>
                    </a:lnR>
                    <a:lnT>
                      <a:noFill/>
                    </a:lnT>
                    <a:lnB>
                      <a:noFill/>
                    </a:lnB>
                    <a:solidFill>
                      <a:srgbClr val="FAC090"/>
                    </a:solidFill>
                  </a:tcPr>
                </a:tc>
                <a:tc>
                  <a:txBody>
                    <a:bodyPr/>
                    <a:lstStyle/>
                    <a:p>
                      <a:pPr algn="ctr" fontAlgn="b"/>
                      <a:r>
                        <a:rPr lang="en-US" sz="1200" b="0" i="0" u="none" strike="noStrike" dirty="0" smtClean="0">
                          <a:solidFill>
                            <a:srgbClr val="000000"/>
                          </a:solidFill>
                          <a:latin typeface="Arial"/>
                        </a:rPr>
                        <a:t>15342</a:t>
                      </a:r>
                      <a:endParaRPr lang="en-US" sz="1200" b="0" i="0" u="none" strike="noStrike" dirty="0">
                        <a:solidFill>
                          <a:srgbClr val="000000"/>
                        </a:solidFill>
                        <a:latin typeface="Arial"/>
                      </a:endParaRPr>
                    </a:p>
                  </a:txBody>
                  <a:tcPr marL="9525" marR="9525" marT="9525" marB="0" anchor="ctr">
                    <a:lnL>
                      <a:noFill/>
                    </a:lnL>
                    <a:lnR>
                      <a:noFill/>
                    </a:lnR>
                    <a:lnT>
                      <a:noFill/>
                    </a:lnT>
                    <a:lnB>
                      <a:noFill/>
                    </a:lnB>
                    <a:solidFill>
                      <a:srgbClr val="FAC090"/>
                    </a:solidFill>
                  </a:tcPr>
                </a:tc>
                <a:extLst>
                  <a:ext uri="{0D108BD9-81ED-4DB2-BD59-A6C34878D82A}">
                    <a16:rowId xmlns="" xmlns:a16="http://schemas.microsoft.com/office/drawing/2014/main" val="10006"/>
                  </a:ext>
                </a:extLst>
              </a:tr>
            </a:tbl>
          </a:graphicData>
        </a:graphic>
      </p:graphicFrame>
      <p:sp>
        <p:nvSpPr>
          <p:cNvPr id="9" name="Rectangle 8"/>
          <p:cNvSpPr/>
          <p:nvPr/>
        </p:nvSpPr>
        <p:spPr>
          <a:xfrm>
            <a:off x="1295400" y="1371600"/>
            <a:ext cx="5181600" cy="338554"/>
          </a:xfrm>
          <a:prstGeom prst="rect">
            <a:avLst/>
          </a:prstGeom>
        </p:spPr>
        <p:txBody>
          <a:bodyPr wrap="square">
            <a:spAutoFit/>
          </a:bodyPr>
          <a:lstStyle/>
          <a:p>
            <a:pPr algn="just"/>
            <a:r>
              <a:rPr lang="en-US" sz="1600" dirty="0" smtClean="0">
                <a:latin typeface="Arial" pitchFamily="34" charset="0"/>
                <a:cs typeface="Arial" pitchFamily="34" charset="0"/>
              </a:rPr>
              <a:t>        </a:t>
            </a:r>
            <a:endParaRPr lang="en-US" sz="1600" dirty="0">
              <a:latin typeface="Arial" pitchFamily="34" charset="0"/>
              <a:cs typeface="Arial" pitchFamily="34" charset="0"/>
            </a:endParaRPr>
          </a:p>
        </p:txBody>
      </p:sp>
      <p:graphicFrame>
        <p:nvGraphicFramePr>
          <p:cNvPr id="12" name="Chart 11"/>
          <p:cNvGraphicFramePr>
            <a:graphicFrameLocks/>
          </p:cNvGraphicFramePr>
          <p:nvPr>
            <p:extLst>
              <p:ext uri="{D42A27DB-BD31-4B8C-83A1-F6EECF244321}">
                <p14:modId xmlns="" xmlns:p14="http://schemas.microsoft.com/office/powerpoint/2010/main" val="4190538361"/>
              </p:ext>
            </p:extLst>
          </p:nvPr>
        </p:nvGraphicFramePr>
        <p:xfrm>
          <a:off x="1295400" y="3362975"/>
          <a:ext cx="10134599" cy="2885425"/>
        </p:xfrm>
        <a:graphic>
          <a:graphicData uri="http://schemas.openxmlformats.org/drawingml/2006/chart">
            <c:chart xmlns:c="http://schemas.openxmlformats.org/drawingml/2006/chart" xmlns:r="http://schemas.openxmlformats.org/officeDocument/2006/relationships" r:id="rId2"/>
          </a:graphicData>
        </a:graphic>
      </p:graphicFrame>
      <p:sp>
        <p:nvSpPr>
          <p:cNvPr id="13" name="Rectangle 12"/>
          <p:cNvSpPr/>
          <p:nvPr/>
        </p:nvSpPr>
        <p:spPr>
          <a:xfrm>
            <a:off x="1371600" y="1295401"/>
            <a:ext cx="4800600" cy="2062103"/>
          </a:xfrm>
          <a:prstGeom prst="rect">
            <a:avLst/>
          </a:prstGeom>
        </p:spPr>
        <p:txBody>
          <a:bodyPr wrap="square">
            <a:spAutoFit/>
          </a:bodyPr>
          <a:lstStyle/>
          <a:p>
            <a:pPr algn="just"/>
            <a:r>
              <a:rPr lang="mn-MN" sz="1600" dirty="0" smtClean="0">
                <a:latin typeface="Arial" pitchFamily="34" charset="0"/>
                <a:cs typeface="Arial" pitchFamily="34" charset="0"/>
              </a:rPr>
              <a:t>2017 онд </a:t>
            </a:r>
            <a:r>
              <a:rPr lang="en-US" sz="1600" dirty="0" err="1" smtClean="0">
                <a:latin typeface="Arial" pitchFamily="34" charset="0"/>
                <a:cs typeface="Arial" pitchFamily="34" charset="0"/>
              </a:rPr>
              <a:t>аймгийн</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дүнгээр</a:t>
            </a:r>
            <a:r>
              <a:rPr lang="mn-MN" sz="1600" dirty="0" smtClean="0">
                <a:latin typeface="Arial" pitchFamily="34" charset="0"/>
                <a:cs typeface="Arial" pitchFamily="34" charset="0"/>
              </a:rPr>
              <a:t> 40</a:t>
            </a:r>
            <a:r>
              <a:rPr lang="en-US" sz="1600" dirty="0" smtClean="0">
                <a:latin typeface="Arial" pitchFamily="34" charset="0"/>
                <a:cs typeface="Arial" pitchFamily="34" charset="0"/>
              </a:rPr>
              <a:t>.6 </a:t>
            </a:r>
            <a:r>
              <a:rPr lang="en-US" sz="1600" dirty="0" err="1" smtClean="0">
                <a:latin typeface="Arial" pitchFamily="34" charset="0"/>
                <a:cs typeface="Arial" pitchFamily="34" charset="0"/>
              </a:rPr>
              <a:t>мянган</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том</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мал</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зүй</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бусаар</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хорогдсон</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нь</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оны</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эхний</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малын</a:t>
            </a:r>
            <a:r>
              <a:rPr lang="en-US" sz="1600" dirty="0" smtClean="0">
                <a:latin typeface="Arial" pitchFamily="34" charset="0"/>
                <a:cs typeface="Arial" pitchFamily="34" charset="0"/>
              </a:rPr>
              <a:t> 1.2 </a:t>
            </a:r>
            <a:r>
              <a:rPr lang="en-US" sz="1600" dirty="0" err="1" smtClean="0">
                <a:latin typeface="Arial" pitchFamily="34" charset="0"/>
                <a:cs typeface="Arial" pitchFamily="34" charset="0"/>
              </a:rPr>
              <a:t>хувь</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нийт</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хорогдолд</a:t>
            </a:r>
            <a:r>
              <a:rPr lang="en-US" sz="1600" dirty="0" smtClean="0">
                <a:latin typeface="Arial" pitchFamily="34" charset="0"/>
                <a:cs typeface="Arial" pitchFamily="34" charset="0"/>
              </a:rPr>
              <a:t> 2.6 </a:t>
            </a:r>
            <a:r>
              <a:rPr lang="mn-MN" sz="1600" dirty="0" smtClean="0">
                <a:latin typeface="Arial" pitchFamily="34" charset="0"/>
                <a:cs typeface="Arial" pitchFamily="34" charset="0"/>
              </a:rPr>
              <a:t>хувийг </a:t>
            </a:r>
            <a:r>
              <a:rPr lang="en-US" sz="1600" dirty="0" err="1" smtClean="0">
                <a:latin typeface="Arial" pitchFamily="34" charset="0"/>
                <a:cs typeface="Arial" pitchFamily="34" charset="0"/>
              </a:rPr>
              <a:t>өвчний</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хорогдол</a:t>
            </a:r>
            <a:r>
              <a:rPr lang="en-US" sz="1600" dirty="0" smtClean="0">
                <a:latin typeface="Arial" pitchFamily="34" charset="0"/>
                <a:cs typeface="Arial" pitchFamily="34" charset="0"/>
              </a:rPr>
              <a:t>,  </a:t>
            </a:r>
            <a:r>
              <a:rPr lang="mn-MN" sz="1600" dirty="0" smtClean="0">
                <a:latin typeface="Arial" pitchFamily="34" charset="0"/>
                <a:cs typeface="Arial" pitchFamily="34" charset="0"/>
              </a:rPr>
              <a:t>15.1 хувийг хээлтэгч малын хорогдол, </a:t>
            </a:r>
            <a:r>
              <a:rPr lang="en-US" sz="1600" dirty="0" smtClean="0">
                <a:latin typeface="Arial" pitchFamily="34" charset="0"/>
                <a:cs typeface="Arial" pitchFamily="34" charset="0"/>
              </a:rPr>
              <a:t>89.2 </a:t>
            </a:r>
            <a:r>
              <a:rPr lang="mn-MN" sz="1600" dirty="0" smtClean="0">
                <a:latin typeface="Arial" pitchFamily="34" charset="0"/>
                <a:cs typeface="Arial" pitchFamily="34" charset="0"/>
              </a:rPr>
              <a:t>хувийг </a:t>
            </a:r>
            <a:r>
              <a:rPr lang="en-US" sz="1600" dirty="0" err="1" smtClean="0">
                <a:latin typeface="Arial" pitchFamily="34" charset="0"/>
                <a:cs typeface="Arial" pitchFamily="34" charset="0"/>
              </a:rPr>
              <a:t>бог</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малын</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хорогдол</a:t>
            </a:r>
            <a:r>
              <a:rPr lang="en-US" sz="1600" dirty="0" smtClean="0">
                <a:latin typeface="Arial" pitchFamily="34" charset="0"/>
                <a:cs typeface="Arial" pitchFamily="34" charset="0"/>
              </a:rPr>
              <a:t> </a:t>
            </a:r>
            <a:r>
              <a:rPr lang="mn-MN" sz="1600" dirty="0" smtClean="0">
                <a:latin typeface="Arial" pitchFamily="34" charset="0"/>
                <a:cs typeface="Arial" pitchFamily="34" charset="0"/>
              </a:rPr>
              <a:t>тус тус </a:t>
            </a:r>
            <a:r>
              <a:rPr lang="en-US" sz="1600" dirty="0" err="1" smtClean="0">
                <a:latin typeface="Arial" pitchFamily="34" charset="0"/>
                <a:cs typeface="Arial" pitchFamily="34" charset="0"/>
              </a:rPr>
              <a:t>эзэлж</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байна</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Том</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малын</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зүй</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бусын</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хорогдлыг</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өнгөрсөн</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оны</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мөн</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үетэй</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харьцуулахад</a:t>
            </a:r>
            <a:r>
              <a:rPr lang="en-US" sz="1600" dirty="0" smtClean="0">
                <a:latin typeface="Arial" pitchFamily="34" charset="0"/>
                <a:cs typeface="Arial" pitchFamily="34" charset="0"/>
              </a:rPr>
              <a:t> 90.6 </a:t>
            </a:r>
            <a:r>
              <a:rPr lang="en-US" sz="1600" dirty="0" err="1" smtClean="0">
                <a:latin typeface="Arial" pitchFamily="34" charset="0"/>
                <a:cs typeface="Arial" pitchFamily="34" charset="0"/>
              </a:rPr>
              <a:t>мянгаар</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буюу</a:t>
            </a:r>
            <a:r>
              <a:rPr lang="en-US" sz="1600" dirty="0" smtClean="0">
                <a:latin typeface="Arial" pitchFamily="34" charset="0"/>
                <a:cs typeface="Arial" pitchFamily="34" charset="0"/>
              </a:rPr>
              <a:t> 3.2 </a:t>
            </a:r>
            <a:r>
              <a:rPr lang="en-US" sz="1600" dirty="0" err="1" smtClean="0">
                <a:latin typeface="Arial" pitchFamily="34" charset="0"/>
                <a:cs typeface="Arial" pitchFamily="34" charset="0"/>
              </a:rPr>
              <a:t>дахин</a:t>
            </a:r>
            <a:r>
              <a:rPr lang="mn-MN" sz="1600" dirty="0" smtClean="0">
                <a:latin typeface="Arial" pitchFamily="34" charset="0"/>
                <a:cs typeface="Arial" pitchFamily="34" charset="0"/>
              </a:rPr>
              <a:t> буурсан байна.</a:t>
            </a:r>
            <a:endParaRPr lang="en-US" sz="1600" dirty="0">
              <a:latin typeface="Arial" pitchFamily="34" charset="0"/>
              <a:cs typeface="Arial" pitchFamily="34" charset="0"/>
            </a:endParaRPr>
          </a:p>
        </p:txBody>
      </p:sp>
      <p:pic>
        <p:nvPicPr>
          <p:cNvPr id="14" name="Picture 1" descr="C:\Documents and Settings\All Users\Documents\Information logo\18.jpg"/>
          <p:cNvPicPr>
            <a:picLocks noChangeAspect="1" noChangeArrowheads="1"/>
          </p:cNvPicPr>
          <p:nvPr/>
        </p:nvPicPr>
        <p:blipFill>
          <a:blip r:embed="rId3" cstate="print"/>
          <a:srcRect/>
          <a:stretch>
            <a:fillRect/>
          </a:stretch>
        </p:blipFill>
        <p:spPr bwMode="auto">
          <a:xfrm>
            <a:off x="1143000" y="152400"/>
            <a:ext cx="1143000" cy="8382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txBox="1">
            <a:spLocks noGrp="1"/>
          </p:cNvSpPr>
          <p:nvPr>
            <p:ph type="title"/>
          </p:nvPr>
        </p:nvSpPr>
        <p:spPr>
          <a:xfrm>
            <a:off x="1676400" y="304800"/>
            <a:ext cx="8915400" cy="462551"/>
          </a:xfrm>
          <a:prstGeom prst="rect">
            <a:avLst/>
          </a:prstGeom>
          <a:ln/>
        </p:spPr>
        <p:style>
          <a:lnRef idx="1">
            <a:schemeClr val="accent6"/>
          </a:lnRef>
          <a:fillRef idx="3">
            <a:schemeClr val="accent6"/>
          </a:fillRef>
          <a:effectRef idx="2">
            <a:schemeClr val="accent6"/>
          </a:effectRef>
          <a:fontRef idx="minor">
            <a:schemeClr val="lt1"/>
          </a:fontRef>
        </p:style>
        <p:txBody>
          <a:bodyPr wrap="square" lIns="91425" tIns="45700" rIns="91425" bIns="45700" anchor="ctr" anchorCtr="0">
            <a:noAutofit/>
          </a:bodyPr>
          <a:lstStyle/>
          <a:p>
            <a:pPr marL="0" marR="0" lvl="0" indent="0" algn="l" rtl="0">
              <a:spcBef>
                <a:spcPts val="0"/>
              </a:spcBef>
              <a:buClr>
                <a:srgbClr val="002060"/>
              </a:buClr>
              <a:buSzPct val="25000"/>
              <a:buFont typeface="Tahoma"/>
              <a:buNone/>
            </a:pPr>
            <a:r>
              <a:rPr lang="mn-MN" sz="2400" b="1" i="0" u="none" strike="noStrike" cap="none" dirty="0">
                <a:solidFill>
                  <a:srgbClr val="002060"/>
                </a:solidFill>
                <a:latin typeface="Tahoma"/>
                <a:ea typeface="Tahoma"/>
                <a:cs typeface="Tahoma"/>
                <a:sym typeface="Tahoma"/>
              </a:rPr>
              <a:t>ГАЗАР ТАРИАЛАН</a:t>
            </a:r>
          </a:p>
        </p:txBody>
      </p:sp>
      <p:pic>
        <p:nvPicPr>
          <p:cNvPr id="306" name="Shape 306"/>
          <p:cNvPicPr preferRelativeResize="0"/>
          <p:nvPr/>
        </p:nvPicPr>
        <p:blipFill rotWithShape="1">
          <a:blip r:embed="rId3" cstate="print">
            <a:alphaModFix/>
          </a:blip>
          <a:srcRect/>
          <a:stretch/>
        </p:blipFill>
        <p:spPr>
          <a:xfrm>
            <a:off x="1117600" y="2438400"/>
            <a:ext cx="10972800" cy="4198080"/>
          </a:xfrm>
          <a:prstGeom prst="rect">
            <a:avLst/>
          </a:prstGeom>
          <a:noFill/>
          <a:ln>
            <a:noFill/>
          </a:ln>
        </p:spPr>
      </p:pic>
      <p:sp>
        <p:nvSpPr>
          <p:cNvPr id="307" name="Shape 307"/>
          <p:cNvSpPr/>
          <p:nvPr/>
        </p:nvSpPr>
        <p:spPr>
          <a:xfrm>
            <a:off x="1600200" y="1143000"/>
            <a:ext cx="5826792" cy="1380278"/>
          </a:xfrm>
          <a:prstGeom prst="rect">
            <a:avLst/>
          </a:prstGeom>
          <a:noFill/>
          <a:ln>
            <a:noFill/>
          </a:ln>
        </p:spPr>
        <p:txBody>
          <a:bodyPr wrap="square" lIns="91425" tIns="45700" rIns="91425" bIns="45700" anchor="t" anchorCtr="0">
            <a:noAutofit/>
          </a:bodyPr>
          <a:lstStyle/>
          <a:p>
            <a:pPr lvl="0" algn="just">
              <a:lnSpc>
                <a:spcPct val="115000"/>
              </a:lnSpc>
              <a:buSzPct val="25000"/>
            </a:pPr>
            <a:r>
              <a:rPr lang="mn-MN" sz="1400" dirty="0" smtClean="0">
                <a:latin typeface="Arial" pitchFamily="34" charset="0"/>
                <a:cs typeface="Arial" pitchFamily="34" charset="0"/>
              </a:rPr>
              <a:t>       Тариалсан </a:t>
            </a:r>
            <a:r>
              <a:rPr lang="mn-MN" sz="1400" dirty="0">
                <a:latin typeface="Arial" pitchFamily="34" charset="0"/>
                <a:cs typeface="Arial" pitchFamily="34" charset="0"/>
              </a:rPr>
              <a:t>талбай: 2017 онд нийт 1863.4 га-д тариалалт хийснээс 236.8 га-д төмс, 117.1 га-д хүнсний ногоо, 812.0 га-д үр тариа, 697.5 га-д таримал тэжээл тус тус тариалсан байна. Өнгөрсөн оноос нийт тариалсан талбай 126.8 га буюу 6.4 хувиар буурсан байна. </a:t>
            </a:r>
            <a:endParaRPr lang="mn-MN" sz="1400" dirty="0">
              <a:solidFill>
                <a:schemeClr val="dk1"/>
              </a:solidFill>
              <a:latin typeface="Arial" pitchFamily="34" charset="0"/>
              <a:ea typeface="Arial"/>
              <a:cs typeface="Arial" pitchFamily="34" charset="0"/>
              <a:sym typeface="Arial"/>
            </a:endParaRPr>
          </a:p>
        </p:txBody>
      </p:sp>
      <p:sp>
        <p:nvSpPr>
          <p:cNvPr id="308" name="Shape 308"/>
          <p:cNvSpPr/>
          <p:nvPr/>
        </p:nvSpPr>
        <p:spPr>
          <a:xfrm>
            <a:off x="1183608" y="3156342"/>
            <a:ext cx="10932192" cy="1047979"/>
          </a:xfrm>
          <a:prstGeom prst="rect">
            <a:avLst/>
          </a:prstGeom>
          <a:noFill/>
          <a:ln>
            <a:noFill/>
          </a:ln>
        </p:spPr>
        <p:txBody>
          <a:bodyPr wrap="square" lIns="91425" tIns="45700" rIns="91425" bIns="45700" anchor="t" anchorCtr="0">
            <a:noAutofit/>
          </a:bodyPr>
          <a:lstStyle/>
          <a:p>
            <a:pPr lvl="0" algn="just">
              <a:lnSpc>
                <a:spcPct val="115000"/>
              </a:lnSpc>
              <a:buSzPct val="25000"/>
            </a:pPr>
            <a:r>
              <a:rPr lang="mn-MN" sz="1600" b="1" dirty="0">
                <a:latin typeface="Arial" pitchFamily="34" charset="0"/>
                <a:cs typeface="Arial" pitchFamily="34" charset="0"/>
              </a:rPr>
              <a:t>Ургац хураалт: 2017 онд аймгийн дүнгээр 2127.5 тн төмс, 1120.2 тн хүнсний ногоо, 15374.7 тн хадлан, 312.5 тн гар тэжээл, 1226.7 тн таримал тэжээл, 513.0 тн үр тариа тус тус хураасан. </a:t>
            </a:r>
            <a:endParaRPr lang="mn-MN" sz="1600" dirty="0">
              <a:solidFill>
                <a:schemeClr val="dk1"/>
              </a:solidFill>
              <a:latin typeface="Arial" pitchFamily="34" charset="0"/>
              <a:ea typeface="Arial"/>
              <a:cs typeface="Arial" pitchFamily="34" charset="0"/>
              <a:sym typeface="Arial"/>
            </a:endParaRPr>
          </a:p>
        </p:txBody>
      </p:sp>
      <p:pic>
        <p:nvPicPr>
          <p:cNvPr id="309" name="Shape 309"/>
          <p:cNvPicPr preferRelativeResize="0"/>
          <p:nvPr/>
        </p:nvPicPr>
        <p:blipFill rotWithShape="1">
          <a:blip r:embed="rId4" cstate="print">
            <a:alphaModFix/>
          </a:blip>
          <a:srcRect/>
          <a:stretch/>
        </p:blipFill>
        <p:spPr>
          <a:xfrm>
            <a:off x="7696200" y="990600"/>
            <a:ext cx="3523041" cy="14477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ChangeArrowheads="1"/>
          </p:cNvSpPr>
          <p:nvPr/>
        </p:nvSpPr>
        <p:spPr bwMode="auto">
          <a:xfrm>
            <a:off x="1136650" y="300335"/>
            <a:ext cx="9912350" cy="461665"/>
          </a:xfrm>
          <a:prstGeom prst="rect">
            <a:avLst/>
          </a:prstGeom>
          <a:solidFill>
            <a:srgbClr val="DC7D0F"/>
          </a:solidFill>
          <a:ln w="9525">
            <a:no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ЭДИЙН ЗАСГИЙН ҮЗҮҮЛЭЛТ- Аж үйлдвэр</a:t>
            </a:r>
            <a:endParaRPr lang="mn-MN" sz="2400" b="1" dirty="0">
              <a:solidFill>
                <a:schemeClr val="bg1"/>
              </a:solidFill>
              <a:latin typeface="Arial" pitchFamily="34" charset="0"/>
              <a:cs typeface="Arial" pitchFamily="34" charset="0"/>
            </a:endParaRPr>
          </a:p>
        </p:txBody>
      </p:sp>
      <p:sp>
        <p:nvSpPr>
          <p:cNvPr id="14" name="Rectangle 13"/>
          <p:cNvSpPr/>
          <p:nvPr/>
        </p:nvSpPr>
        <p:spPr>
          <a:xfrm>
            <a:off x="2895600" y="914400"/>
            <a:ext cx="7391400" cy="338554"/>
          </a:xfrm>
          <a:prstGeom prst="rect">
            <a:avLst/>
          </a:prstGeom>
        </p:spPr>
        <p:txBody>
          <a:bodyPr wrap="square">
            <a:spAutoFit/>
          </a:bodyPr>
          <a:lstStyle/>
          <a:p>
            <a:r>
              <a:rPr lang="mn-MN" sz="1600" b="1" dirty="0" smtClean="0">
                <a:latin typeface="Arial" pitchFamily="34" charset="0"/>
                <a:cs typeface="Arial" pitchFamily="34" charset="0"/>
              </a:rPr>
              <a:t>АЖ ҮЙЛДВЭРИЙН НИЙТ ҮЙЛДВЭРЛЭЛ, </a:t>
            </a:r>
            <a:r>
              <a:rPr lang="mn-MN" sz="1400" dirty="0" smtClean="0">
                <a:latin typeface="Arial" pitchFamily="34" charset="0"/>
                <a:cs typeface="Arial" pitchFamily="34" charset="0"/>
              </a:rPr>
              <a:t>салбараар, өссөн дүнгээр </a:t>
            </a:r>
            <a:r>
              <a:rPr lang="en-US" sz="1400" dirty="0" smtClean="0">
                <a:latin typeface="Arial" pitchFamily="34" charset="0"/>
                <a:cs typeface="Arial" pitchFamily="34" charset="0"/>
              </a:rPr>
              <a:t>, </a:t>
            </a:r>
            <a:r>
              <a:rPr lang="mn-MN" sz="1400" dirty="0" smtClean="0">
                <a:latin typeface="Arial" pitchFamily="34" charset="0"/>
                <a:cs typeface="Arial" pitchFamily="34" charset="0"/>
              </a:rPr>
              <a:t>сая төгрөг</a:t>
            </a:r>
            <a:endParaRPr lang="en-US" sz="1600" dirty="0">
              <a:latin typeface="Arial" pitchFamily="34" charset="0"/>
              <a:cs typeface="Arial" pitchFamily="34" charset="0"/>
            </a:endParaRPr>
          </a:p>
        </p:txBody>
      </p:sp>
      <p:pic>
        <p:nvPicPr>
          <p:cNvPr id="2" name="Picture 1" descr="\\exchange_server\TAMGIIN GAZAR\OLON NIITTEI HARILTSAH HELTES\Khanui.L\icons\Untitled-113.png"/>
          <p:cNvPicPr>
            <a:picLocks noChangeAspect="1" noChangeArrowheads="1"/>
          </p:cNvPicPr>
          <p:nvPr/>
        </p:nvPicPr>
        <p:blipFill>
          <a:blip r:embed="rId2" cstate="print"/>
          <a:srcRect/>
          <a:stretch>
            <a:fillRect/>
          </a:stretch>
        </p:blipFill>
        <p:spPr bwMode="auto">
          <a:xfrm>
            <a:off x="1143000" y="838200"/>
            <a:ext cx="838200" cy="838200"/>
          </a:xfrm>
          <a:prstGeom prst="rect">
            <a:avLst/>
          </a:prstGeom>
          <a:noFill/>
        </p:spPr>
      </p:pic>
      <p:graphicFrame>
        <p:nvGraphicFramePr>
          <p:cNvPr id="11" name="Table 10"/>
          <p:cNvGraphicFramePr>
            <a:graphicFrameLocks noGrp="1"/>
          </p:cNvGraphicFramePr>
          <p:nvPr/>
        </p:nvGraphicFramePr>
        <p:xfrm>
          <a:off x="5410200" y="1600200"/>
          <a:ext cx="5867401" cy="1702603"/>
        </p:xfrm>
        <a:graphic>
          <a:graphicData uri="http://schemas.openxmlformats.org/drawingml/2006/table">
            <a:tbl>
              <a:tblPr/>
              <a:tblGrid>
                <a:gridCol w="2346960">
                  <a:extLst>
                    <a:ext uri="{9D8B030D-6E8A-4147-A177-3AD203B41FA5}">
                      <a16:colId xmlns="" xmlns:a16="http://schemas.microsoft.com/office/drawing/2014/main" val="20000"/>
                    </a:ext>
                  </a:extLst>
                </a:gridCol>
                <a:gridCol w="612251">
                  <a:extLst>
                    <a:ext uri="{9D8B030D-6E8A-4147-A177-3AD203B41FA5}">
                      <a16:colId xmlns="" xmlns:a16="http://schemas.microsoft.com/office/drawing/2014/main" val="20001"/>
                    </a:ext>
                  </a:extLst>
                </a:gridCol>
                <a:gridCol w="612251">
                  <a:extLst>
                    <a:ext uri="{9D8B030D-6E8A-4147-A177-3AD203B41FA5}">
                      <a16:colId xmlns="" xmlns:a16="http://schemas.microsoft.com/office/drawing/2014/main" val="20002"/>
                    </a:ext>
                  </a:extLst>
                </a:gridCol>
                <a:gridCol w="612251">
                  <a:extLst>
                    <a:ext uri="{9D8B030D-6E8A-4147-A177-3AD203B41FA5}">
                      <a16:colId xmlns="" xmlns:a16="http://schemas.microsoft.com/office/drawing/2014/main" val="20003"/>
                    </a:ext>
                  </a:extLst>
                </a:gridCol>
                <a:gridCol w="612251">
                  <a:extLst>
                    <a:ext uri="{9D8B030D-6E8A-4147-A177-3AD203B41FA5}">
                      <a16:colId xmlns="" xmlns:a16="http://schemas.microsoft.com/office/drawing/2014/main" val="20004"/>
                    </a:ext>
                  </a:extLst>
                </a:gridCol>
                <a:gridCol w="561229">
                  <a:extLst>
                    <a:ext uri="{9D8B030D-6E8A-4147-A177-3AD203B41FA5}">
                      <a16:colId xmlns="" xmlns:a16="http://schemas.microsoft.com/office/drawing/2014/main" val="20005"/>
                    </a:ext>
                  </a:extLst>
                </a:gridCol>
                <a:gridCol w="510208">
                  <a:extLst>
                    <a:ext uri="{9D8B030D-6E8A-4147-A177-3AD203B41FA5}">
                      <a16:colId xmlns="" xmlns:a16="http://schemas.microsoft.com/office/drawing/2014/main" val="20006"/>
                    </a:ext>
                  </a:extLst>
                </a:gridCol>
              </a:tblGrid>
              <a:tr h="236557">
                <a:tc rowSpan="2">
                  <a:txBody>
                    <a:bodyPr/>
                    <a:lstStyle/>
                    <a:p>
                      <a:pPr algn="ctr" rtl="0" fontAlgn="ctr"/>
                      <a:r>
                        <a:rPr lang="mn-MN" sz="1100" b="0" i="0" u="none" strike="noStrike" dirty="0">
                          <a:solidFill>
                            <a:srgbClr val="000000"/>
                          </a:solidFill>
                          <a:latin typeface="Arial"/>
                        </a:rPr>
                        <a:t>Аж үйлдвэрийн салбар</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c rowSpan="2">
                  <a:txBody>
                    <a:bodyPr/>
                    <a:lstStyle/>
                    <a:p>
                      <a:pPr algn="ctr" rtl="0" fontAlgn="ctr"/>
                      <a:r>
                        <a:rPr lang="en-US" sz="1100" b="0" i="0" u="none" strike="noStrike">
                          <a:solidFill>
                            <a:srgbClr val="000000"/>
                          </a:solidFill>
                          <a:latin typeface="Arial"/>
                        </a:rPr>
                        <a:t>2013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c rowSpan="2">
                  <a:txBody>
                    <a:bodyPr/>
                    <a:lstStyle/>
                    <a:p>
                      <a:pPr algn="ctr" rtl="0" fontAlgn="ctr"/>
                      <a:r>
                        <a:rPr lang="en-US" sz="1100" b="0" i="0" u="none" strike="noStrike">
                          <a:solidFill>
                            <a:srgbClr val="000000"/>
                          </a:solidFill>
                          <a:latin typeface="Arial"/>
                        </a:rPr>
                        <a:t>2014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c rowSpan="2">
                  <a:txBody>
                    <a:bodyPr/>
                    <a:lstStyle/>
                    <a:p>
                      <a:pPr algn="ctr" rtl="0" fontAlgn="ctr"/>
                      <a:r>
                        <a:rPr lang="en-US" sz="1100" b="0" i="0" u="none" strike="noStrike">
                          <a:solidFill>
                            <a:srgbClr val="000000"/>
                          </a:solidFill>
                          <a:latin typeface="Arial"/>
                        </a:rPr>
                        <a:t>2015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c rowSpan="2">
                  <a:txBody>
                    <a:bodyPr/>
                    <a:lstStyle/>
                    <a:p>
                      <a:pPr algn="ctr" rtl="0" fontAlgn="ctr"/>
                      <a:r>
                        <a:rPr lang="en-US" sz="1100" b="0" i="0" u="none" strike="noStrike">
                          <a:solidFill>
                            <a:srgbClr val="000000"/>
                          </a:solidFill>
                          <a:latin typeface="Arial"/>
                        </a:rPr>
                        <a:t>2016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c rowSpan="2">
                  <a:txBody>
                    <a:bodyPr/>
                    <a:lstStyle/>
                    <a:p>
                      <a:pPr algn="ctr" rtl="0" fontAlgn="ctr"/>
                      <a:r>
                        <a:rPr lang="en-US" sz="1100" b="0" i="0" u="none" strike="noStrike">
                          <a:solidFill>
                            <a:srgbClr val="000000"/>
                          </a:solidFill>
                          <a:latin typeface="Arial"/>
                        </a:rPr>
                        <a:t>2017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4E3"/>
                    </a:solidFill>
                  </a:tcPr>
                </a:tc>
                <a:tc>
                  <a:txBody>
                    <a:bodyPr/>
                    <a:lstStyle/>
                    <a:p>
                      <a:pPr algn="l" rtl="0" fontAlgn="b"/>
                      <a:r>
                        <a:rPr lang="en-US" sz="1100" b="0" i="0" u="none" strike="noStrike" dirty="0">
                          <a:solidFill>
                            <a:srgbClr val="000000"/>
                          </a:solidFill>
                          <a:latin typeface="Arial"/>
                        </a:rPr>
                        <a:t> </a:t>
                      </a:r>
                      <a:r>
                        <a:rPr lang="en-US" sz="1100" b="0" i="0" u="none" strike="noStrike" dirty="0">
                          <a:solidFill>
                            <a:srgbClr val="000000"/>
                          </a:solidFill>
                          <a:latin typeface="Calibri"/>
                        </a:rPr>
                        <a:t> </a:t>
                      </a:r>
                      <a:endParaRPr lang="en-US" sz="1100" b="0" i="0" u="none" strike="noStrike" dirty="0">
                        <a:solidFill>
                          <a:srgbClr val="000000"/>
                        </a:solidFill>
                        <a:latin typeface="Arial"/>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8EB4E3"/>
                    </a:solidFill>
                  </a:tcPr>
                </a:tc>
                <a:extLst>
                  <a:ext uri="{0D108BD9-81ED-4DB2-BD59-A6C34878D82A}">
                    <a16:rowId xmlns="" xmlns:a16="http://schemas.microsoft.com/office/drawing/2014/main" val="10000"/>
                  </a:ext>
                </a:extLst>
              </a:tr>
              <a:tr h="15890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rtl="0" fontAlgn="b"/>
                      <a:r>
                        <a:rPr lang="en-US" sz="11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8EB4E3"/>
                    </a:solidFill>
                  </a:tcPr>
                </a:tc>
                <a:extLst>
                  <a:ext uri="{0D108BD9-81ED-4DB2-BD59-A6C34878D82A}">
                    <a16:rowId xmlns="" xmlns:a16="http://schemas.microsoft.com/office/drawing/2014/main" val="10001"/>
                  </a:ext>
                </a:extLst>
              </a:tr>
              <a:tr h="317812">
                <a:tc>
                  <a:txBody>
                    <a:bodyPr/>
                    <a:lstStyle/>
                    <a:p>
                      <a:pPr algn="l" rtl="0" fontAlgn="ctr"/>
                      <a:endParaRPr lang="en-US" sz="1100" b="0" i="0" u="none" strike="noStrike" dirty="0" smtClean="0">
                        <a:solidFill>
                          <a:srgbClr val="000000"/>
                        </a:solidFill>
                        <a:latin typeface="Arial"/>
                      </a:endParaRPr>
                    </a:p>
                    <a:p>
                      <a:pPr algn="l" rtl="0" fontAlgn="ctr"/>
                      <a:r>
                        <a:rPr lang="mn-MN" sz="1100" b="0" i="0" u="none" strike="noStrike" dirty="0" smtClean="0">
                          <a:solidFill>
                            <a:srgbClr val="000000"/>
                          </a:solidFill>
                          <a:latin typeface="Arial"/>
                        </a:rPr>
                        <a:t>Нийт </a:t>
                      </a:r>
                      <a:r>
                        <a:rPr lang="mn-MN" sz="1100" b="0" i="0" u="none" strike="noStrike" dirty="0">
                          <a:solidFill>
                            <a:srgbClr val="000000"/>
                          </a:solidFill>
                          <a:latin typeface="Arial"/>
                        </a:rPr>
                        <a:t>дүн</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ctr"/>
                      <a:r>
                        <a:rPr lang="en-US" sz="1100" b="0" i="0" u="none" strike="noStrike" dirty="0" smtClean="0">
                          <a:solidFill>
                            <a:srgbClr val="000000"/>
                          </a:solidFill>
                          <a:latin typeface="Arial"/>
                        </a:rPr>
                        <a:t>7913.3</a:t>
                      </a:r>
                      <a:endParaRPr lang="en-US" sz="1100" b="0" i="0" u="none" strike="noStrike" dirty="0">
                        <a:solidFill>
                          <a:srgbClr val="000000"/>
                        </a:solidFill>
                        <a:latin typeface="Arial"/>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ctr"/>
                      <a:r>
                        <a:rPr lang="en-US" sz="1100" b="0" i="0" u="none" strike="noStrike" dirty="0" smtClean="0">
                          <a:solidFill>
                            <a:srgbClr val="000000"/>
                          </a:solidFill>
                          <a:latin typeface="Arial"/>
                        </a:rPr>
                        <a:t>7991.5</a:t>
                      </a:r>
                      <a:endParaRPr lang="en-US" sz="1100" b="0" i="0" u="none" strike="noStrike" dirty="0">
                        <a:solidFill>
                          <a:srgbClr val="000000"/>
                        </a:solidFill>
                        <a:latin typeface="Arial"/>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ctr"/>
                      <a:r>
                        <a:rPr lang="en-US" sz="1100" b="0" i="0" u="none" strike="noStrike" dirty="0" smtClean="0">
                          <a:solidFill>
                            <a:srgbClr val="000000"/>
                          </a:solidFill>
                          <a:latin typeface="Arial"/>
                        </a:rPr>
                        <a:t>7282.6</a:t>
                      </a:r>
                      <a:endParaRPr lang="en-US" sz="1100" b="0" i="0" u="none" strike="noStrike" dirty="0">
                        <a:solidFill>
                          <a:srgbClr val="000000"/>
                        </a:solidFill>
                        <a:latin typeface="Arial"/>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ctr"/>
                      <a:r>
                        <a:rPr lang="en-US" sz="1100" b="0" i="0" u="none" strike="noStrike" dirty="0" smtClean="0">
                          <a:solidFill>
                            <a:srgbClr val="000000"/>
                          </a:solidFill>
                          <a:latin typeface="Arial"/>
                        </a:rPr>
                        <a:t>7866.9</a:t>
                      </a:r>
                      <a:endParaRPr lang="en-US" sz="1100" b="0" i="0" u="none" strike="noStrike" dirty="0">
                        <a:solidFill>
                          <a:srgbClr val="000000"/>
                        </a:solidFill>
                        <a:latin typeface="Arial"/>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ctr"/>
                      <a:r>
                        <a:rPr lang="en-US" sz="1100" b="0" i="0" u="none" strike="noStrike" dirty="0" smtClean="0">
                          <a:solidFill>
                            <a:srgbClr val="000000"/>
                          </a:solidFill>
                          <a:latin typeface="Arial"/>
                        </a:rPr>
                        <a:t>8986.5</a:t>
                      </a:r>
                      <a:endParaRPr lang="en-US" sz="1100" b="0" i="0" u="none" strike="noStrike" dirty="0">
                        <a:solidFill>
                          <a:srgbClr val="000000"/>
                        </a:solidFill>
                        <a:latin typeface="Arial"/>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ctr"/>
                      <a:r>
                        <a:rPr lang="mn-MN" sz="1100" b="0" i="0" u="none" strike="noStrike" dirty="0" smtClean="0">
                          <a:solidFill>
                            <a:srgbClr val="000000"/>
                          </a:solidFill>
                          <a:latin typeface="Arial"/>
                        </a:rPr>
                        <a:t>125.3</a:t>
                      </a:r>
                      <a:endParaRPr lang="en-US" sz="1100" b="0" i="0" u="none" strike="noStrike" dirty="0">
                        <a:solidFill>
                          <a:srgbClr val="000000"/>
                        </a:solidFill>
                        <a:latin typeface="Arial"/>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0002"/>
                  </a:ext>
                </a:extLst>
              </a:tr>
              <a:tr h="240782">
                <a:tc>
                  <a:txBody>
                    <a:bodyPr/>
                    <a:lstStyle/>
                    <a:p>
                      <a:pPr algn="l" rtl="0" fontAlgn="ctr"/>
                      <a:r>
                        <a:rPr lang="mn-MN" sz="1100" b="0" i="0" u="none" strike="noStrike" dirty="0">
                          <a:solidFill>
                            <a:srgbClr val="000000"/>
                          </a:solidFill>
                          <a:latin typeface="Arial"/>
                        </a:rPr>
                        <a:t>Боловсруулах үйлдвэр</a:t>
                      </a:r>
                    </a:p>
                  </a:txBody>
                  <a:tcPr marL="0" marR="0" marT="0" marB="0" anchor="ctr">
                    <a:lnL>
                      <a:noFill/>
                    </a:lnL>
                    <a:lnR>
                      <a:noFill/>
                    </a:lnR>
                    <a:lnT>
                      <a:noFill/>
                    </a:lnT>
                    <a:lnB>
                      <a:noFill/>
                    </a:lnB>
                    <a:solidFill>
                      <a:srgbClr val="FFFFFF"/>
                    </a:solidFill>
                  </a:tcPr>
                </a:tc>
                <a:tc>
                  <a:txBody>
                    <a:bodyPr/>
                    <a:lstStyle/>
                    <a:p>
                      <a:pPr algn="ctr" rtl="0" fontAlgn="ctr"/>
                      <a:r>
                        <a:rPr lang="en-US" sz="1100" b="0" i="0" u="none" strike="noStrike" dirty="0" smtClean="0">
                          <a:solidFill>
                            <a:srgbClr val="000000"/>
                          </a:solidFill>
                          <a:latin typeface="Arial"/>
                        </a:rPr>
                        <a:t>2487.4</a:t>
                      </a:r>
                      <a:endParaRPr lang="en-US" sz="1100" b="0" i="0" u="none" strike="noStrike" dirty="0">
                        <a:solidFill>
                          <a:srgbClr val="000000"/>
                        </a:solidFill>
                        <a:latin typeface="Arial"/>
                      </a:endParaRPr>
                    </a:p>
                  </a:txBody>
                  <a:tcPr marL="0" marR="0" marT="0" marB="0" anchor="ctr">
                    <a:lnL>
                      <a:noFill/>
                    </a:lnL>
                    <a:lnR>
                      <a:noFill/>
                    </a:lnR>
                    <a:lnT>
                      <a:noFill/>
                    </a:lnT>
                    <a:lnB>
                      <a:noFill/>
                    </a:lnB>
                    <a:solidFill>
                      <a:srgbClr val="FFFFFF"/>
                    </a:solidFill>
                  </a:tcPr>
                </a:tc>
                <a:tc>
                  <a:txBody>
                    <a:bodyPr/>
                    <a:lstStyle/>
                    <a:p>
                      <a:pPr algn="ctr" rtl="0" fontAlgn="ctr"/>
                      <a:r>
                        <a:rPr lang="en-US" sz="1100" b="0" i="0" u="none" strike="noStrike" dirty="0" smtClean="0">
                          <a:solidFill>
                            <a:srgbClr val="000000"/>
                          </a:solidFill>
                          <a:latin typeface="Arial"/>
                        </a:rPr>
                        <a:t>3520.1</a:t>
                      </a:r>
                      <a:endParaRPr lang="en-US" sz="1100" b="0" i="0" u="none" strike="noStrike" dirty="0">
                        <a:solidFill>
                          <a:srgbClr val="000000"/>
                        </a:solidFill>
                        <a:latin typeface="Arial"/>
                      </a:endParaRPr>
                    </a:p>
                  </a:txBody>
                  <a:tcPr marL="0" marR="0" marT="0" marB="0" anchor="ctr">
                    <a:lnL>
                      <a:noFill/>
                    </a:lnL>
                    <a:lnR>
                      <a:noFill/>
                    </a:lnR>
                    <a:lnT>
                      <a:noFill/>
                    </a:lnT>
                    <a:lnB>
                      <a:noFill/>
                    </a:lnB>
                    <a:solidFill>
                      <a:srgbClr val="FFFFFF"/>
                    </a:solidFill>
                  </a:tcPr>
                </a:tc>
                <a:tc>
                  <a:txBody>
                    <a:bodyPr/>
                    <a:lstStyle/>
                    <a:p>
                      <a:pPr algn="ctr" rtl="0" fontAlgn="ctr"/>
                      <a:r>
                        <a:rPr lang="en-US" sz="1100" b="0" i="0" u="none" strike="noStrike" dirty="0" smtClean="0">
                          <a:solidFill>
                            <a:srgbClr val="000000"/>
                          </a:solidFill>
                          <a:latin typeface="Arial"/>
                        </a:rPr>
                        <a:t>3490.8</a:t>
                      </a:r>
                      <a:endParaRPr lang="en-US" sz="1100" b="0" i="0" u="none" strike="noStrike" dirty="0">
                        <a:solidFill>
                          <a:srgbClr val="000000"/>
                        </a:solidFill>
                        <a:latin typeface="Arial"/>
                      </a:endParaRPr>
                    </a:p>
                  </a:txBody>
                  <a:tcPr marL="0" marR="0" marT="0" marB="0" anchor="ctr">
                    <a:lnL>
                      <a:noFill/>
                    </a:lnL>
                    <a:lnR>
                      <a:noFill/>
                    </a:lnR>
                    <a:lnT>
                      <a:noFill/>
                    </a:lnT>
                    <a:lnB>
                      <a:noFill/>
                    </a:lnB>
                    <a:solidFill>
                      <a:srgbClr val="FFFFFF"/>
                    </a:solidFill>
                  </a:tcPr>
                </a:tc>
                <a:tc>
                  <a:txBody>
                    <a:bodyPr/>
                    <a:lstStyle/>
                    <a:p>
                      <a:pPr algn="ctr" rtl="0" fontAlgn="ctr"/>
                      <a:r>
                        <a:rPr lang="en-US" sz="1100" b="0" i="0" u="none" strike="noStrike" dirty="0" smtClean="0">
                          <a:solidFill>
                            <a:srgbClr val="000000"/>
                          </a:solidFill>
                          <a:latin typeface="Arial"/>
                        </a:rPr>
                        <a:t>4489.1</a:t>
                      </a:r>
                      <a:endParaRPr lang="en-US" sz="1100" b="0" i="0" u="none" strike="noStrike" dirty="0">
                        <a:solidFill>
                          <a:srgbClr val="000000"/>
                        </a:solidFill>
                        <a:latin typeface="Arial"/>
                      </a:endParaRPr>
                    </a:p>
                  </a:txBody>
                  <a:tcPr marL="0" marR="0" marT="0" marB="0" anchor="ctr">
                    <a:lnL>
                      <a:noFill/>
                    </a:lnL>
                    <a:lnR>
                      <a:noFill/>
                    </a:lnR>
                    <a:lnT>
                      <a:noFill/>
                    </a:lnT>
                    <a:lnB>
                      <a:noFill/>
                    </a:lnB>
                    <a:solidFill>
                      <a:srgbClr val="FFFFFF"/>
                    </a:solidFill>
                  </a:tcPr>
                </a:tc>
                <a:tc>
                  <a:txBody>
                    <a:bodyPr/>
                    <a:lstStyle/>
                    <a:p>
                      <a:pPr algn="ctr" rtl="0" fontAlgn="ctr"/>
                      <a:r>
                        <a:rPr lang="en-US" sz="1100" b="0" i="0" u="none" strike="noStrike" dirty="0" smtClean="0">
                          <a:solidFill>
                            <a:srgbClr val="000000"/>
                          </a:solidFill>
                          <a:latin typeface="Arial"/>
                        </a:rPr>
                        <a:t>5733.6</a:t>
                      </a:r>
                      <a:endParaRPr lang="en-US" sz="1100" b="0" i="0" u="none" strike="noStrike" dirty="0">
                        <a:solidFill>
                          <a:srgbClr val="000000"/>
                        </a:solidFill>
                        <a:latin typeface="Arial"/>
                      </a:endParaRPr>
                    </a:p>
                  </a:txBody>
                  <a:tcPr marL="0" marR="0" marT="0" marB="0" anchor="ctr">
                    <a:lnL>
                      <a:noFill/>
                    </a:lnL>
                    <a:lnR>
                      <a:noFill/>
                    </a:lnR>
                    <a:lnT>
                      <a:noFill/>
                    </a:lnT>
                    <a:lnB>
                      <a:noFill/>
                    </a:lnB>
                    <a:solidFill>
                      <a:srgbClr val="FFFFFF"/>
                    </a:solidFill>
                  </a:tcPr>
                </a:tc>
                <a:tc>
                  <a:txBody>
                    <a:bodyPr/>
                    <a:lstStyle/>
                    <a:p>
                      <a:pPr algn="ctr" rtl="0" fontAlgn="b"/>
                      <a:r>
                        <a:rPr lang="en-US" sz="1100" b="0" i="0" u="none" strike="noStrike" dirty="0" smtClean="0">
                          <a:solidFill>
                            <a:srgbClr val="000000"/>
                          </a:solidFill>
                          <a:latin typeface="Arial"/>
                        </a:rPr>
                        <a:t>1</a:t>
                      </a:r>
                      <a:r>
                        <a:rPr lang="mn-MN" sz="1100" b="0" i="0" u="none" strike="noStrike" dirty="0" smtClean="0">
                          <a:solidFill>
                            <a:srgbClr val="000000"/>
                          </a:solidFill>
                          <a:latin typeface="Arial"/>
                        </a:rPr>
                        <a:t>43.9</a:t>
                      </a:r>
                      <a:endParaRPr lang="en-US" sz="1100" b="0" i="0" u="none" strike="noStrike" dirty="0">
                        <a:solidFill>
                          <a:srgbClr val="000000"/>
                        </a:solidFill>
                        <a:latin typeface="Arial"/>
                      </a:endParaRPr>
                    </a:p>
                  </a:txBody>
                  <a:tcPr marL="0" marR="0" marT="0" marB="0" anchor="ctr">
                    <a:lnL>
                      <a:noFill/>
                    </a:lnL>
                    <a:lnR>
                      <a:noFill/>
                    </a:lnR>
                    <a:lnT>
                      <a:noFill/>
                    </a:lnT>
                    <a:lnB>
                      <a:noFill/>
                    </a:lnB>
                    <a:solidFill>
                      <a:srgbClr val="FFFFFF"/>
                    </a:solidFill>
                  </a:tcPr>
                </a:tc>
                <a:extLst>
                  <a:ext uri="{0D108BD9-81ED-4DB2-BD59-A6C34878D82A}">
                    <a16:rowId xmlns="" xmlns:a16="http://schemas.microsoft.com/office/drawing/2014/main" val="10003"/>
                  </a:ext>
                </a:extLst>
              </a:tr>
              <a:tr h="722344">
                <a:tc>
                  <a:txBody>
                    <a:bodyPr/>
                    <a:lstStyle/>
                    <a:p>
                      <a:pPr algn="l" rtl="0" fontAlgn="ctr"/>
                      <a:r>
                        <a:rPr lang="mn-MN" sz="1100" b="0" i="0" u="none" strike="noStrike" dirty="0">
                          <a:solidFill>
                            <a:srgbClr val="000000"/>
                          </a:solidFill>
                          <a:latin typeface="Arial"/>
                        </a:rPr>
                        <a:t>Цахилгаан, дулааны эрчим хүч үйлдвэрлэл, усан хангамж</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100" b="0" i="0" u="none" strike="noStrike" dirty="0" smtClean="0">
                          <a:solidFill>
                            <a:srgbClr val="000000"/>
                          </a:solidFill>
                          <a:latin typeface="Arial"/>
                        </a:rPr>
                        <a:t>5425.9</a:t>
                      </a:r>
                      <a:endParaRPr lang="en-US" sz="1100" b="0" i="0" u="none" strike="noStrike" dirty="0">
                        <a:solidFill>
                          <a:srgbClr val="000000"/>
                        </a:solidFill>
                        <a:latin typeface="Arial"/>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100" b="0" i="0" u="none" strike="noStrike" dirty="0" smtClean="0">
                          <a:solidFill>
                            <a:srgbClr val="000000"/>
                          </a:solidFill>
                          <a:latin typeface="Arial"/>
                        </a:rPr>
                        <a:t>4471.4</a:t>
                      </a:r>
                      <a:endParaRPr lang="en-US" sz="1100" b="0" i="0" u="none" strike="noStrike" dirty="0">
                        <a:solidFill>
                          <a:srgbClr val="000000"/>
                        </a:solidFill>
                        <a:latin typeface="Arial"/>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100" b="0" i="0" u="none" strike="noStrike" dirty="0" smtClean="0">
                          <a:solidFill>
                            <a:srgbClr val="000000"/>
                          </a:solidFill>
                          <a:latin typeface="Arial"/>
                        </a:rPr>
                        <a:t>3791.8</a:t>
                      </a:r>
                      <a:endParaRPr lang="en-US" sz="1100" b="0" i="0" u="none" strike="noStrike" dirty="0">
                        <a:solidFill>
                          <a:srgbClr val="000000"/>
                        </a:solidFill>
                        <a:latin typeface="Arial"/>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100" b="0" i="0" u="none" strike="noStrike" dirty="0" smtClean="0">
                          <a:solidFill>
                            <a:srgbClr val="000000"/>
                          </a:solidFill>
                          <a:latin typeface="Arial"/>
                        </a:rPr>
                        <a:t>3377.8</a:t>
                      </a:r>
                      <a:endParaRPr lang="en-US" sz="1100" b="0" i="0" u="none" strike="noStrike" dirty="0">
                        <a:solidFill>
                          <a:srgbClr val="000000"/>
                        </a:solidFill>
                        <a:latin typeface="Arial"/>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100" b="0" i="0" u="none" strike="noStrike" dirty="0" smtClean="0">
                          <a:solidFill>
                            <a:srgbClr val="000000"/>
                          </a:solidFill>
                          <a:latin typeface="Arial"/>
                        </a:rPr>
                        <a:t>3252.9</a:t>
                      </a:r>
                      <a:endParaRPr lang="en-US" sz="1100" b="0" i="0" u="none" strike="noStrike" dirty="0">
                        <a:solidFill>
                          <a:srgbClr val="000000"/>
                        </a:solidFill>
                        <a:latin typeface="Arial"/>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mn-MN" sz="1100" b="0" i="0" u="none" strike="noStrike" dirty="0" smtClean="0">
                          <a:solidFill>
                            <a:srgbClr val="000000"/>
                          </a:solidFill>
                          <a:latin typeface="Arial"/>
                        </a:rPr>
                        <a:t>107.1</a:t>
                      </a:r>
                      <a:endParaRPr lang="en-US" sz="1100" b="0" i="0" u="none" strike="noStrike" dirty="0">
                        <a:solidFill>
                          <a:srgbClr val="000000"/>
                        </a:solidFill>
                        <a:latin typeface="Arial"/>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4"/>
                  </a:ext>
                </a:extLst>
              </a:tr>
            </a:tbl>
          </a:graphicData>
        </a:graphic>
      </p:graphicFrame>
      <p:pic>
        <p:nvPicPr>
          <p:cNvPr id="12" name="Picture 1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820400" y="1676400"/>
            <a:ext cx="457200" cy="342305"/>
          </a:xfrm>
          <a:prstGeom prst="rect">
            <a:avLst/>
          </a:prstGeom>
          <a:noFill/>
        </p:spPr>
      </p:pic>
      <p:sp>
        <p:nvSpPr>
          <p:cNvPr id="11265" name="Rectangle 1"/>
          <p:cNvSpPr>
            <a:spLocks noChangeArrowheads="1"/>
          </p:cNvSpPr>
          <p:nvPr/>
        </p:nvSpPr>
        <p:spPr bwMode="auto">
          <a:xfrm>
            <a:off x="1371600" y="1507867"/>
            <a:ext cx="36576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mn-MN"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АЖ ҮЙЛДВЭР</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lvl="0" indent="457200" algn="just" eaLnBrk="0" fontAlgn="base" hangingPunct="0">
              <a:spcBef>
                <a:spcPct val="0"/>
              </a:spcBef>
              <a:spcAft>
                <a:spcPct val="0"/>
              </a:spcAft>
            </a:pPr>
            <a:r>
              <a:rPr lang="mn-MN" sz="1200" dirty="0" smtClean="0">
                <a:latin typeface="Arial" pitchFamily="34" charset="0"/>
                <a:cs typeface="Arial" pitchFamily="34" charset="0"/>
              </a:rPr>
              <a:t>Аймгийн 2017 оны а</a:t>
            </a:r>
            <a:r>
              <a:rPr lang="en-US" sz="1200" dirty="0" smtClean="0">
                <a:latin typeface="Arial" pitchFamily="34" charset="0"/>
                <a:cs typeface="Arial" pitchFamily="34" charset="0"/>
              </a:rPr>
              <a:t>ж </a:t>
            </a:r>
            <a:r>
              <a:rPr lang="en-US" sz="1200" dirty="0" err="1" smtClean="0">
                <a:latin typeface="Arial" pitchFamily="34" charset="0"/>
                <a:cs typeface="Arial" pitchFamily="34" charset="0"/>
              </a:rPr>
              <a:t>үйлдвэрийн</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нийт</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бүтээгдэхүүний</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үйлдвэрлэл</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оны</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үнээр</a:t>
            </a:r>
            <a:r>
              <a:rPr lang="en-US" sz="1200" dirty="0" smtClean="0">
                <a:latin typeface="Arial" pitchFamily="34" charset="0"/>
                <a:cs typeface="Arial" pitchFamily="34" charset="0"/>
              </a:rPr>
              <a:t> </a:t>
            </a:r>
            <a:r>
              <a:rPr lang="mn-MN" sz="1200" dirty="0" smtClean="0">
                <a:latin typeface="Arial" pitchFamily="34" charset="0"/>
                <a:cs typeface="Arial" pitchFamily="34" charset="0"/>
              </a:rPr>
              <a:t>            </a:t>
            </a:r>
            <a:r>
              <a:rPr lang="en-US" sz="1200" dirty="0" smtClean="0">
                <a:latin typeface="Arial" pitchFamily="34" charset="0"/>
                <a:cs typeface="Arial" pitchFamily="34" charset="0"/>
              </a:rPr>
              <a:t> </a:t>
            </a:r>
            <a:r>
              <a:rPr lang="mn-MN" sz="1200" dirty="0" smtClean="0">
                <a:latin typeface="Arial" pitchFamily="34" charset="0"/>
                <a:cs typeface="Arial" pitchFamily="34" charset="0"/>
              </a:rPr>
              <a:t>13 тэрбум 382.2  сая</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төгрөг</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болж</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өнгөрсөн</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он</a:t>
            </a:r>
            <a:r>
              <a:rPr lang="mn-MN" sz="1200" dirty="0" smtClean="0">
                <a:latin typeface="Arial" pitchFamily="34" charset="0"/>
                <a:cs typeface="Arial" pitchFamily="34" charset="0"/>
              </a:rPr>
              <a:t>оос 20.2 </a:t>
            </a:r>
            <a:r>
              <a:rPr lang="en-US" sz="1200" dirty="0" err="1" smtClean="0">
                <a:latin typeface="Arial" pitchFamily="34" charset="0"/>
                <a:cs typeface="Arial" pitchFamily="34" charset="0"/>
              </a:rPr>
              <a:t>хувиар</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буюу</a:t>
            </a:r>
            <a:r>
              <a:rPr lang="en-US" sz="1200" dirty="0" smtClean="0">
                <a:latin typeface="Arial" pitchFamily="34" charset="0"/>
                <a:cs typeface="Arial" pitchFamily="34" charset="0"/>
              </a:rPr>
              <a:t>  </a:t>
            </a:r>
            <a:r>
              <a:rPr lang="mn-MN" sz="1200" dirty="0" smtClean="0">
                <a:latin typeface="Arial" pitchFamily="34" charset="0"/>
                <a:cs typeface="Arial" pitchFamily="34" charset="0"/>
              </a:rPr>
              <a:t>2 тэрбум 701.9 сая</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төгрөгөөр</a:t>
            </a:r>
            <a:r>
              <a:rPr lang="en-US" sz="1200" dirty="0" smtClean="0">
                <a:latin typeface="Arial" pitchFamily="34" charset="0"/>
                <a:cs typeface="Arial" pitchFamily="34" charset="0"/>
              </a:rPr>
              <a:t> </a:t>
            </a:r>
            <a:r>
              <a:rPr lang="mn-MN" sz="1200" dirty="0" smtClean="0">
                <a:latin typeface="Arial" pitchFamily="34" charset="0"/>
                <a:cs typeface="Arial" pitchFamily="34" charset="0"/>
              </a:rPr>
              <a:t>өссөн  нийт  үйлдвэрлэлээс  ААНэгжийн үйлдвэрлэл нь 7 тэрбум 266.6 сая төгрөг, иргэдийн үйлдвэрлэл нь 6 тэрбум 115.6 сая төгрөг болсон байна.</a:t>
            </a:r>
            <a:endParaRPr kumimoji="0" lang="mn-MN"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9" name="Straight Connector 8"/>
          <p:cNvCxnSpPr/>
          <p:nvPr/>
        </p:nvCxnSpPr>
        <p:spPr>
          <a:xfrm>
            <a:off x="5181600" y="1447800"/>
            <a:ext cx="0" cy="1828800"/>
          </a:xfrm>
          <a:prstGeom prst="line">
            <a:avLst/>
          </a:prstGeom>
          <a:ln>
            <a:solidFill>
              <a:srgbClr val="003269"/>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447800" y="3505200"/>
            <a:ext cx="9982200" cy="0"/>
          </a:xfrm>
          <a:prstGeom prst="line">
            <a:avLst/>
          </a:prstGeom>
          <a:ln>
            <a:solidFill>
              <a:srgbClr val="003269"/>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5" name="Chart 14"/>
          <p:cNvGraphicFramePr/>
          <p:nvPr/>
        </p:nvGraphicFramePr>
        <p:xfrm>
          <a:off x="1981200" y="3657600"/>
          <a:ext cx="9372600" cy="29718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2"/>
          <p:cNvSpPr>
            <a:spLocks noChangeArrowheads="1"/>
          </p:cNvSpPr>
          <p:nvPr/>
        </p:nvSpPr>
        <p:spPr bwMode="auto">
          <a:xfrm>
            <a:off x="1136650" y="300335"/>
            <a:ext cx="9912350" cy="461665"/>
          </a:xfrm>
          <a:prstGeom prst="rect">
            <a:avLst/>
          </a:prstGeom>
          <a:solidFill>
            <a:srgbClr val="00329B"/>
          </a:solidFill>
          <a:ln w="9525">
            <a:no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МАКРО ЭДИЙН ЗАСГИЙН ҮЗҮҮЛЭЛТ- Тээвэр</a:t>
            </a:r>
            <a:endParaRPr lang="mn-MN" sz="2400" b="1" dirty="0">
              <a:solidFill>
                <a:schemeClr val="bg1"/>
              </a:solidFill>
              <a:latin typeface="Arial" pitchFamily="34" charset="0"/>
              <a:cs typeface="Arial" pitchFamily="34" charset="0"/>
            </a:endParaRPr>
          </a:p>
        </p:txBody>
      </p:sp>
      <p:pic>
        <p:nvPicPr>
          <p:cNvPr id="11" name="Picture 2"/>
          <p:cNvPicPr>
            <a:picLocks noChangeAspect="1" noChangeArrowheads="1"/>
          </p:cNvPicPr>
          <p:nvPr/>
        </p:nvPicPr>
        <p:blipFill>
          <a:blip r:embed="rId2" cstate="print"/>
          <a:srcRect/>
          <a:stretch>
            <a:fillRect/>
          </a:stretch>
        </p:blipFill>
        <p:spPr bwMode="auto">
          <a:xfrm>
            <a:off x="1143000" y="838200"/>
            <a:ext cx="863980" cy="609600"/>
          </a:xfrm>
          <a:prstGeom prst="rect">
            <a:avLst/>
          </a:prstGeom>
          <a:noFill/>
          <a:ln w="9525">
            <a:noFill/>
            <a:miter lim="800000"/>
            <a:headEnd/>
            <a:tailEnd/>
          </a:ln>
        </p:spPr>
      </p:pic>
      <p:cxnSp>
        <p:nvCxnSpPr>
          <p:cNvPr id="6" name="Straight Connector 5"/>
          <p:cNvCxnSpPr/>
          <p:nvPr/>
        </p:nvCxnSpPr>
        <p:spPr>
          <a:xfrm flipH="1">
            <a:off x="5633136" y="1066800"/>
            <a:ext cx="5664" cy="4572000"/>
          </a:xfrm>
          <a:prstGeom prst="line">
            <a:avLst/>
          </a:prstGeom>
          <a:ln>
            <a:solidFill>
              <a:srgbClr val="003269"/>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295400" y="4191000"/>
            <a:ext cx="4343400" cy="0"/>
          </a:xfrm>
          <a:prstGeom prst="line">
            <a:avLst/>
          </a:prstGeom>
          <a:ln>
            <a:solidFill>
              <a:srgbClr val="003269"/>
            </a:solidFill>
            <a:prstDash val="dash"/>
          </a:ln>
        </p:spPr>
        <p:style>
          <a:lnRef idx="1">
            <a:schemeClr val="accent1"/>
          </a:lnRef>
          <a:fillRef idx="0">
            <a:schemeClr val="accent1"/>
          </a:fillRef>
          <a:effectRef idx="0">
            <a:schemeClr val="accent1"/>
          </a:effectRef>
          <a:fontRef idx="minor">
            <a:schemeClr val="tx1"/>
          </a:fontRef>
        </p:style>
      </p:cxnSp>
      <p:sp>
        <p:nvSpPr>
          <p:cNvPr id="10241" name="Rectangle 1"/>
          <p:cNvSpPr>
            <a:spLocks noChangeArrowheads="1"/>
          </p:cNvSpPr>
          <p:nvPr/>
        </p:nvSpPr>
        <p:spPr bwMode="auto">
          <a:xfrm>
            <a:off x="1371600" y="4204901"/>
            <a:ext cx="4038600" cy="166199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tabLst>
                <a:tab pos="2657475" algn="l"/>
              </a:tabLst>
            </a:pPr>
            <a:r>
              <a:rPr kumimoji="0" lang="mn-MN"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lang="mn-MN" sz="1200" dirty="0" smtClean="0"/>
              <a:t>2017 онд </a:t>
            </a:r>
            <a:r>
              <a:rPr lang="en-US" sz="1200" dirty="0" err="1" smtClean="0"/>
              <a:t>аймгийн</a:t>
            </a:r>
            <a:r>
              <a:rPr lang="en-US" sz="1200" dirty="0" smtClean="0"/>
              <a:t> </a:t>
            </a:r>
            <a:r>
              <a:rPr lang="en-US" sz="1200" dirty="0" err="1" smtClean="0"/>
              <a:t>Арцсуурь</a:t>
            </a:r>
            <a:r>
              <a:rPr lang="en-US" sz="1200" dirty="0" smtClean="0"/>
              <a:t> </a:t>
            </a:r>
            <a:r>
              <a:rPr lang="en-US" sz="1200" dirty="0" err="1" smtClean="0"/>
              <a:t>дахь</a:t>
            </a:r>
            <a:r>
              <a:rPr lang="en-US" sz="1200" dirty="0" smtClean="0"/>
              <a:t> </a:t>
            </a:r>
            <a:r>
              <a:rPr lang="en-US" sz="1200" dirty="0" err="1" smtClean="0"/>
              <a:t>хилийн</a:t>
            </a:r>
            <a:r>
              <a:rPr lang="en-US" sz="1200" dirty="0" smtClean="0"/>
              <a:t> </a:t>
            </a:r>
            <a:r>
              <a:rPr lang="en-US" sz="1200" dirty="0" err="1" smtClean="0"/>
              <a:t>боомтоор</a:t>
            </a:r>
            <a:r>
              <a:rPr lang="en-US" sz="1200" dirty="0" smtClean="0"/>
              <a:t> </a:t>
            </a:r>
            <a:r>
              <a:rPr lang="en-US" sz="1200" dirty="0" err="1" smtClean="0"/>
              <a:t>нийт</a:t>
            </a:r>
            <a:r>
              <a:rPr lang="en-US" sz="1200" dirty="0" smtClean="0"/>
              <a:t> </a:t>
            </a:r>
            <a:r>
              <a:rPr lang="mn-MN" sz="1200" dirty="0" smtClean="0"/>
              <a:t>15666</a:t>
            </a:r>
            <a:r>
              <a:rPr lang="en-US" sz="1200" dirty="0" smtClean="0"/>
              <a:t>  </a:t>
            </a:r>
            <a:r>
              <a:rPr lang="en-US" sz="1200" dirty="0" err="1" smtClean="0"/>
              <a:t>хүн</a:t>
            </a:r>
            <a:r>
              <a:rPr lang="en-US" sz="1200" dirty="0" smtClean="0"/>
              <a:t> </a:t>
            </a:r>
            <a:r>
              <a:rPr lang="en-US" sz="1200" dirty="0" err="1" smtClean="0"/>
              <a:t>зорчсоноо</a:t>
            </a:r>
            <a:r>
              <a:rPr lang="mn-MN" sz="1200" dirty="0" smtClean="0"/>
              <a:t>с 8016</a:t>
            </a:r>
            <a:r>
              <a:rPr lang="en-US" sz="1200" dirty="0" smtClean="0"/>
              <a:t> </a:t>
            </a:r>
            <a:r>
              <a:rPr lang="en-US" sz="1200" dirty="0" err="1" smtClean="0"/>
              <a:t>орж</a:t>
            </a:r>
            <a:r>
              <a:rPr lang="en-US" sz="1200" dirty="0" smtClean="0"/>
              <a:t>, </a:t>
            </a:r>
            <a:r>
              <a:rPr lang="mn-MN" sz="1200" dirty="0" smtClean="0"/>
              <a:t>7650</a:t>
            </a:r>
            <a:r>
              <a:rPr lang="en-US" sz="1200" dirty="0" smtClean="0"/>
              <a:t> </a:t>
            </a:r>
            <a:r>
              <a:rPr lang="en-US" sz="1200" dirty="0" err="1" smtClean="0"/>
              <a:t>хүн</a:t>
            </a:r>
            <a:r>
              <a:rPr lang="en-US" sz="1200" dirty="0" smtClean="0"/>
              <a:t> </a:t>
            </a:r>
            <a:r>
              <a:rPr lang="en-US" sz="1200" dirty="0" err="1" smtClean="0"/>
              <a:t>гарсан</a:t>
            </a:r>
            <a:r>
              <a:rPr lang="en-US" sz="1200" dirty="0" smtClean="0"/>
              <a:t> </a:t>
            </a:r>
            <a:r>
              <a:rPr lang="en-US" sz="1200" dirty="0" err="1" smtClean="0"/>
              <a:t>бол</a:t>
            </a:r>
            <a:r>
              <a:rPr lang="en-US" sz="1200" dirty="0" smtClean="0"/>
              <a:t>  </a:t>
            </a:r>
            <a:r>
              <a:rPr lang="en-US" sz="1200" dirty="0" err="1" smtClean="0"/>
              <a:t>зорчигчдын</a:t>
            </a:r>
            <a:r>
              <a:rPr lang="en-US" sz="1200" dirty="0" smtClean="0"/>
              <a:t> </a:t>
            </a:r>
            <a:r>
              <a:rPr lang="mn-MN" sz="1200" dirty="0" smtClean="0"/>
              <a:t>37.0</a:t>
            </a:r>
            <a:r>
              <a:rPr lang="en-US" sz="1200" dirty="0" smtClean="0"/>
              <a:t>  </a:t>
            </a:r>
            <a:r>
              <a:rPr lang="en-US" sz="1200" dirty="0" err="1" smtClean="0"/>
              <a:t>хувь</a:t>
            </a:r>
            <a:r>
              <a:rPr lang="en-US" sz="1200" dirty="0" smtClean="0"/>
              <a:t> </a:t>
            </a:r>
            <a:r>
              <a:rPr lang="en-US" sz="1200" dirty="0" err="1" smtClean="0"/>
              <a:t>нь</a:t>
            </a:r>
            <a:r>
              <a:rPr lang="en-US" sz="1200" dirty="0" smtClean="0"/>
              <a:t>  </a:t>
            </a:r>
            <a:r>
              <a:rPr lang="en-US" sz="1200" dirty="0" err="1" smtClean="0"/>
              <a:t>гадаад</a:t>
            </a:r>
            <a:r>
              <a:rPr lang="en-US" sz="1200" dirty="0" smtClean="0"/>
              <a:t>  </a:t>
            </a:r>
            <a:r>
              <a:rPr lang="en-US" sz="1200" dirty="0" err="1" smtClean="0"/>
              <a:t>хүн</a:t>
            </a:r>
            <a:r>
              <a:rPr lang="en-US" sz="1200" dirty="0" smtClean="0"/>
              <a:t>, </a:t>
            </a:r>
            <a:r>
              <a:rPr lang="mn-MN" sz="1200" dirty="0" smtClean="0"/>
              <a:t>63.0</a:t>
            </a:r>
            <a:r>
              <a:rPr lang="en-US" sz="1200" dirty="0" smtClean="0"/>
              <a:t> </a:t>
            </a:r>
            <a:r>
              <a:rPr lang="en-US" sz="1200" dirty="0" err="1" smtClean="0"/>
              <a:t>хувь</a:t>
            </a:r>
            <a:r>
              <a:rPr lang="en-US" sz="1200" dirty="0" smtClean="0"/>
              <a:t> </a:t>
            </a:r>
            <a:r>
              <a:rPr lang="en-US" sz="1200" dirty="0" err="1" smtClean="0"/>
              <a:t>нь</a:t>
            </a:r>
            <a:r>
              <a:rPr lang="en-US" sz="1200" dirty="0" smtClean="0"/>
              <a:t> </a:t>
            </a:r>
            <a:r>
              <a:rPr lang="en-US" sz="1200" dirty="0" err="1" smtClean="0"/>
              <a:t>монгол</a:t>
            </a:r>
            <a:r>
              <a:rPr lang="en-US" sz="1200" dirty="0" smtClean="0"/>
              <a:t>  </a:t>
            </a:r>
            <a:r>
              <a:rPr lang="en-US" sz="1200" dirty="0" err="1" smtClean="0"/>
              <a:t>хүн</a:t>
            </a:r>
            <a:r>
              <a:rPr lang="en-US" sz="1200" dirty="0" smtClean="0"/>
              <a:t> </a:t>
            </a:r>
            <a:r>
              <a:rPr lang="en-US" sz="1200" dirty="0" err="1" smtClean="0"/>
              <a:t>үйлчл</a:t>
            </a:r>
            <a:r>
              <a:rPr lang="mn-MN" sz="1200" dirty="0" smtClean="0"/>
              <a:t>үүл</a:t>
            </a:r>
            <a:r>
              <a:rPr lang="en-US" sz="1200" dirty="0" err="1" smtClean="0"/>
              <a:t>сэн</a:t>
            </a:r>
            <a:r>
              <a:rPr lang="en-US" sz="1200" dirty="0" smtClean="0"/>
              <a:t> </a:t>
            </a:r>
            <a:r>
              <a:rPr lang="en-US" sz="1200" dirty="0" err="1" smtClean="0"/>
              <a:t>байна</a:t>
            </a:r>
            <a:r>
              <a:rPr lang="en-US" sz="1200" dirty="0" smtClean="0"/>
              <a:t>. </a:t>
            </a:r>
            <a:r>
              <a:rPr lang="en-US" sz="1200" dirty="0" err="1" smtClean="0"/>
              <a:t>Нийт</a:t>
            </a:r>
            <a:r>
              <a:rPr lang="en-US" sz="1200" dirty="0" smtClean="0"/>
              <a:t> </a:t>
            </a:r>
            <a:r>
              <a:rPr lang="mn-MN" sz="1200" dirty="0" smtClean="0"/>
              <a:t>4218 тээврийн хэрэгсэл зорчсоноос суудлын машин 2138 орж</a:t>
            </a:r>
            <a:r>
              <a:rPr lang="en-US" sz="1200" dirty="0" smtClean="0"/>
              <a:t>, </a:t>
            </a:r>
            <a:r>
              <a:rPr lang="mn-MN" sz="1200" dirty="0" smtClean="0"/>
              <a:t>2080 гарсан байна. Үүнээс</a:t>
            </a:r>
            <a:r>
              <a:rPr lang="en-US" sz="1200" dirty="0" smtClean="0"/>
              <a:t> </a:t>
            </a:r>
            <a:r>
              <a:rPr lang="en-US" sz="1200" dirty="0" err="1" smtClean="0"/>
              <a:t>суудлын</a:t>
            </a:r>
            <a:r>
              <a:rPr lang="en-US" sz="1200" dirty="0" smtClean="0"/>
              <a:t> </a:t>
            </a:r>
            <a:r>
              <a:rPr lang="en-US" sz="1200" dirty="0" err="1" smtClean="0"/>
              <a:t>машин</a:t>
            </a:r>
            <a:r>
              <a:rPr lang="mn-MN" sz="1200" dirty="0" smtClean="0"/>
              <a:t> нийт</a:t>
            </a:r>
            <a:r>
              <a:rPr lang="en-US" sz="1200" dirty="0" smtClean="0"/>
              <a:t> </a:t>
            </a:r>
            <a:r>
              <a:rPr lang="mn-MN" sz="1200" dirty="0" smtClean="0"/>
              <a:t>3898</a:t>
            </a:r>
            <a:r>
              <a:rPr lang="en-US" sz="1200" dirty="0" smtClean="0"/>
              <a:t>, </a:t>
            </a:r>
            <a:r>
              <a:rPr lang="en-US" sz="1200" dirty="0" err="1" smtClean="0"/>
              <a:t>ачааны</a:t>
            </a:r>
            <a:r>
              <a:rPr lang="en-US" sz="1200" dirty="0" smtClean="0"/>
              <a:t> </a:t>
            </a:r>
            <a:r>
              <a:rPr lang="mn-MN" sz="1200" dirty="0" smtClean="0"/>
              <a:t>машин 316, мотоцикль 4 зорчиж 561.8</a:t>
            </a:r>
            <a:r>
              <a:rPr lang="en-US" sz="1200" dirty="0" smtClean="0"/>
              <a:t> </a:t>
            </a:r>
            <a:r>
              <a:rPr lang="en-US" sz="1200" dirty="0" err="1" smtClean="0"/>
              <a:t>тн</a:t>
            </a:r>
            <a:r>
              <a:rPr lang="en-US" sz="1200" dirty="0" smtClean="0"/>
              <a:t> </a:t>
            </a:r>
            <a:r>
              <a:rPr lang="en-US" sz="1200" dirty="0" err="1" smtClean="0"/>
              <a:t>ачаа</a:t>
            </a:r>
            <a:r>
              <a:rPr lang="mn-MN" sz="1200" dirty="0" smtClean="0"/>
              <a:t>г</a:t>
            </a:r>
            <a:r>
              <a:rPr lang="en-US" sz="1200" dirty="0" smtClean="0"/>
              <a:t> </a:t>
            </a:r>
            <a:r>
              <a:rPr lang="en-US" sz="1200" dirty="0" err="1" smtClean="0"/>
              <a:t>ор</a:t>
            </a:r>
            <a:r>
              <a:rPr lang="mn-MN" sz="1200" dirty="0" smtClean="0"/>
              <a:t>уулсан</a:t>
            </a:r>
            <a:r>
              <a:rPr lang="en-US" sz="1200" dirty="0" smtClean="0"/>
              <a:t> </a:t>
            </a:r>
            <a:r>
              <a:rPr lang="en-US" sz="1200" dirty="0" err="1" smtClean="0"/>
              <a:t>байна</a:t>
            </a:r>
            <a:r>
              <a:rPr lang="en-US" sz="1200" dirty="0" smtClean="0"/>
              <a:t>.</a:t>
            </a:r>
          </a:p>
          <a:p>
            <a:pPr algn="just" fontAlgn="base">
              <a:spcBef>
                <a:spcPct val="0"/>
              </a:spcBef>
              <a:spcAft>
                <a:spcPct val="0"/>
              </a:spcAft>
              <a:tabLst>
                <a:tab pos="2657475" algn="l"/>
              </a:tabLst>
            </a:pPr>
            <a:endParaRPr kumimoji="0" lang="mn-MN"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266" name="Rectangle 2"/>
          <p:cNvSpPr>
            <a:spLocks noChangeArrowheads="1"/>
          </p:cNvSpPr>
          <p:nvPr/>
        </p:nvSpPr>
        <p:spPr bwMode="auto">
          <a:xfrm>
            <a:off x="6019800" y="5257800"/>
            <a:ext cx="3276600"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Эх</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сурвалж</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Арц</a:t>
            </a:r>
            <a:r>
              <a:rPr kumimoji="0" lang="mn-MN"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суурь</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дахь</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гаалийн</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хороо</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0" name="Table 9"/>
          <p:cNvGraphicFramePr>
            <a:graphicFrameLocks noGrp="1"/>
          </p:cNvGraphicFramePr>
          <p:nvPr/>
        </p:nvGraphicFramePr>
        <p:xfrm>
          <a:off x="5814059" y="1905000"/>
          <a:ext cx="6073140" cy="3198758"/>
        </p:xfrm>
        <a:graphic>
          <a:graphicData uri="http://schemas.openxmlformats.org/drawingml/2006/table">
            <a:tbl>
              <a:tblPr/>
              <a:tblGrid>
                <a:gridCol w="1196341"/>
                <a:gridCol w="990600"/>
                <a:gridCol w="838200"/>
                <a:gridCol w="685800"/>
                <a:gridCol w="609600"/>
                <a:gridCol w="678488"/>
                <a:gridCol w="540712"/>
                <a:gridCol w="533399"/>
              </a:tblGrid>
              <a:tr h="193502">
                <a:tc rowSpan="2" gridSpan="2">
                  <a:txBody>
                    <a:bodyPr/>
                    <a:lstStyle/>
                    <a:p>
                      <a:pPr marL="0" marR="0" algn="ctr">
                        <a:spcBef>
                          <a:spcPts val="0"/>
                        </a:spcBef>
                        <a:spcAft>
                          <a:spcPts val="0"/>
                        </a:spcAft>
                      </a:pPr>
                      <a:r>
                        <a:rPr lang="en-US" sz="1000" dirty="0" err="1">
                          <a:latin typeface="Arial"/>
                          <a:ea typeface="Times New Roman"/>
                          <a:cs typeface="Times New Roman"/>
                        </a:rPr>
                        <a:t>Үзүүлэлт</a:t>
                      </a:r>
                      <a:r>
                        <a:rPr lang="en-US" sz="1000" dirty="0">
                          <a:latin typeface="Arial"/>
                          <a:ea typeface="Times New Roman"/>
                          <a:cs typeface="Times New Roman"/>
                        </a:rPr>
                        <a:t> </a:t>
                      </a:r>
                      <a:endParaRPr lang="en-US"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rowSpan="2" hMerge="1">
                  <a:txBody>
                    <a:bodyPr/>
                    <a:lstStyle/>
                    <a:p>
                      <a:endParaRPr lang="en-US"/>
                    </a:p>
                  </a:txBody>
                  <a:tcPr/>
                </a:tc>
                <a:tc gridSpan="3">
                  <a:txBody>
                    <a:bodyPr/>
                    <a:lstStyle/>
                    <a:p>
                      <a:pPr marL="0" marR="0" algn="ctr">
                        <a:spcBef>
                          <a:spcPts val="0"/>
                        </a:spcBef>
                        <a:spcAft>
                          <a:spcPts val="0"/>
                        </a:spcAft>
                      </a:pPr>
                      <a:r>
                        <a:rPr lang="en-US" sz="1000" dirty="0">
                          <a:latin typeface="Arial"/>
                          <a:ea typeface="Times New Roman"/>
                          <a:cs typeface="Times New Roman"/>
                        </a:rPr>
                        <a:t>2017 </a:t>
                      </a:r>
                      <a:r>
                        <a:rPr lang="en-US" sz="1000" dirty="0" err="1">
                          <a:latin typeface="Arial"/>
                          <a:ea typeface="Times New Roman"/>
                          <a:cs typeface="Times New Roman"/>
                        </a:rPr>
                        <a:t>он</a:t>
                      </a:r>
                      <a:r>
                        <a:rPr lang="en-US" sz="1000" dirty="0">
                          <a:latin typeface="Arial"/>
                          <a:ea typeface="Times New Roman"/>
                          <a:cs typeface="Times New Roman"/>
                        </a:rPr>
                        <a:t> </a:t>
                      </a:r>
                      <a:r>
                        <a:rPr lang="en-US" sz="1000" dirty="0" err="1">
                          <a:latin typeface="Arial"/>
                          <a:ea typeface="Times New Roman"/>
                          <a:cs typeface="Times New Roman"/>
                        </a:rPr>
                        <a:t>өссөн</a:t>
                      </a:r>
                      <a:r>
                        <a:rPr lang="en-US" sz="1000" dirty="0">
                          <a:latin typeface="Arial"/>
                          <a:ea typeface="Times New Roman"/>
                          <a:cs typeface="Times New Roman"/>
                        </a:rPr>
                        <a:t> </a:t>
                      </a:r>
                      <a:r>
                        <a:rPr lang="en-US" sz="1000" dirty="0" err="1">
                          <a:latin typeface="Arial"/>
                          <a:ea typeface="Times New Roman"/>
                          <a:cs typeface="Times New Roman"/>
                        </a:rPr>
                        <a:t>дүнгээр</a:t>
                      </a:r>
                      <a:endParaRPr lang="en-US"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hMerge="1">
                  <a:txBody>
                    <a:bodyPr/>
                    <a:lstStyle/>
                    <a:p>
                      <a:endParaRPr lang="en-US"/>
                    </a:p>
                  </a:txBody>
                  <a:tcPr/>
                </a:tc>
                <a:tc hMerge="1">
                  <a:txBody>
                    <a:bodyPr/>
                    <a:lstStyle/>
                    <a:p>
                      <a:endParaRPr lang="en-US"/>
                    </a:p>
                  </a:txBody>
                  <a:tcPr/>
                </a:tc>
                <a:tc gridSpan="3">
                  <a:txBody>
                    <a:bodyPr/>
                    <a:lstStyle/>
                    <a:p>
                      <a:pPr marL="0" marR="0" algn="ctr">
                        <a:spcBef>
                          <a:spcPts val="0"/>
                        </a:spcBef>
                        <a:spcAft>
                          <a:spcPts val="0"/>
                        </a:spcAft>
                      </a:pPr>
                      <a:r>
                        <a:rPr lang="en-US" sz="1000" dirty="0">
                          <a:latin typeface="Arial"/>
                          <a:ea typeface="Times New Roman"/>
                          <a:cs typeface="Times New Roman"/>
                        </a:rPr>
                        <a:t>XII </a:t>
                      </a:r>
                      <a:r>
                        <a:rPr lang="en-US" sz="1000" dirty="0" err="1">
                          <a:latin typeface="Arial"/>
                          <a:ea typeface="Times New Roman"/>
                          <a:cs typeface="Times New Roman"/>
                        </a:rPr>
                        <a:t>сар</a:t>
                      </a:r>
                      <a:endParaRPr lang="en-US"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hMerge="1">
                  <a:txBody>
                    <a:bodyPr/>
                    <a:lstStyle/>
                    <a:p>
                      <a:endParaRPr lang="en-US"/>
                    </a:p>
                  </a:txBody>
                  <a:tcPr/>
                </a:tc>
                <a:tc hMerge="1">
                  <a:txBody>
                    <a:bodyPr/>
                    <a:lstStyle/>
                    <a:p>
                      <a:endParaRPr lang="en-US"/>
                    </a:p>
                  </a:txBody>
                  <a:tcPr/>
                </a:tc>
              </a:tr>
              <a:tr h="263698">
                <a:tc gridSpan="2" vMerge="1">
                  <a:txBody>
                    <a:bodyPr/>
                    <a:lstStyle/>
                    <a:p>
                      <a:endParaRPr lang="en-US"/>
                    </a:p>
                  </a:txBody>
                  <a:tcPr/>
                </a:tc>
                <a:tc hMerge="1" vMerge="1">
                  <a:txBody>
                    <a:bodyPr/>
                    <a:lstStyle/>
                    <a:p>
                      <a:endParaRPr lang="en-US"/>
                    </a:p>
                  </a:txBody>
                  <a:tcPr/>
                </a:tc>
                <a:tc>
                  <a:txBody>
                    <a:bodyPr/>
                    <a:lstStyle/>
                    <a:p>
                      <a:pPr marL="0" marR="0" algn="ctr">
                        <a:spcBef>
                          <a:spcPts val="0"/>
                        </a:spcBef>
                        <a:spcAft>
                          <a:spcPts val="0"/>
                        </a:spcAft>
                      </a:pPr>
                      <a:r>
                        <a:rPr lang="en-US" sz="900" dirty="0" err="1">
                          <a:latin typeface="Arial"/>
                          <a:ea typeface="Times New Roman"/>
                          <a:cs typeface="Times New Roman"/>
                        </a:rPr>
                        <a:t>Орсон</a:t>
                      </a:r>
                      <a:r>
                        <a:rPr lang="en-US" sz="900" dirty="0">
                          <a:latin typeface="Arial"/>
                          <a:ea typeface="Times New Roman"/>
                          <a:cs typeface="Times New Roman"/>
                        </a:rPr>
                        <a:t> </a:t>
                      </a:r>
                      <a:endParaRPr lang="en-US" sz="11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algn="ctr">
                        <a:spcBef>
                          <a:spcPts val="0"/>
                        </a:spcBef>
                        <a:spcAft>
                          <a:spcPts val="0"/>
                        </a:spcAft>
                      </a:pPr>
                      <a:r>
                        <a:rPr lang="en-US" sz="900" dirty="0" err="1">
                          <a:latin typeface="Arial"/>
                          <a:ea typeface="Times New Roman"/>
                          <a:cs typeface="Times New Roman"/>
                        </a:rPr>
                        <a:t>Гарсан</a:t>
                      </a:r>
                      <a:endParaRPr lang="en-US" sz="11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algn="ctr">
                        <a:spcBef>
                          <a:spcPts val="0"/>
                        </a:spcBef>
                        <a:spcAft>
                          <a:spcPts val="0"/>
                        </a:spcAft>
                      </a:pPr>
                      <a:r>
                        <a:rPr lang="en-US" sz="900" dirty="0" err="1">
                          <a:latin typeface="Arial"/>
                          <a:ea typeface="Times New Roman"/>
                          <a:cs typeface="Times New Roman"/>
                        </a:rPr>
                        <a:t>Бүгд</a:t>
                      </a:r>
                      <a:r>
                        <a:rPr lang="en-US" sz="900" dirty="0">
                          <a:latin typeface="Arial"/>
                          <a:ea typeface="Times New Roman"/>
                          <a:cs typeface="Times New Roman"/>
                        </a:rPr>
                        <a:t> </a:t>
                      </a:r>
                      <a:endParaRPr lang="en-US" sz="11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algn="ctr">
                        <a:spcBef>
                          <a:spcPts val="0"/>
                        </a:spcBef>
                        <a:spcAft>
                          <a:spcPts val="0"/>
                        </a:spcAft>
                      </a:pPr>
                      <a:r>
                        <a:rPr lang="en-US" sz="900" dirty="0" err="1">
                          <a:latin typeface="Arial"/>
                          <a:ea typeface="Times New Roman"/>
                          <a:cs typeface="Times New Roman"/>
                        </a:rPr>
                        <a:t>Орсон</a:t>
                      </a:r>
                      <a:r>
                        <a:rPr lang="en-US" sz="900" dirty="0">
                          <a:latin typeface="Arial"/>
                          <a:ea typeface="Times New Roman"/>
                          <a:cs typeface="Times New Roman"/>
                        </a:rPr>
                        <a:t> </a:t>
                      </a:r>
                      <a:endParaRPr lang="en-US" sz="11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algn="ctr">
                        <a:spcBef>
                          <a:spcPts val="0"/>
                        </a:spcBef>
                        <a:spcAft>
                          <a:spcPts val="0"/>
                        </a:spcAft>
                      </a:pPr>
                      <a:r>
                        <a:rPr lang="en-US" sz="900" dirty="0" err="1">
                          <a:latin typeface="Arial"/>
                          <a:ea typeface="Times New Roman"/>
                          <a:cs typeface="Times New Roman"/>
                        </a:rPr>
                        <a:t>Гарсан</a:t>
                      </a:r>
                      <a:endParaRPr lang="en-US" sz="11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algn="ctr">
                        <a:spcBef>
                          <a:spcPts val="0"/>
                        </a:spcBef>
                        <a:spcAft>
                          <a:spcPts val="0"/>
                        </a:spcAft>
                      </a:pPr>
                      <a:r>
                        <a:rPr lang="en-US" sz="900" dirty="0" err="1">
                          <a:latin typeface="Arial"/>
                          <a:ea typeface="Times New Roman"/>
                          <a:cs typeface="Times New Roman"/>
                        </a:rPr>
                        <a:t>Бүгд</a:t>
                      </a:r>
                      <a:r>
                        <a:rPr lang="en-US" sz="900" dirty="0">
                          <a:latin typeface="Arial"/>
                          <a:ea typeface="Times New Roman"/>
                          <a:cs typeface="Times New Roman"/>
                        </a:rPr>
                        <a:t> </a:t>
                      </a:r>
                      <a:endParaRPr lang="en-US" sz="11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r>
              <a:tr h="499361">
                <a:tc rowSpan="4">
                  <a:txBody>
                    <a:bodyPr/>
                    <a:lstStyle/>
                    <a:p>
                      <a:pPr marL="0" marR="0" algn="ctr">
                        <a:spcBef>
                          <a:spcPts val="0"/>
                        </a:spcBef>
                        <a:spcAft>
                          <a:spcPts val="0"/>
                        </a:spcAft>
                      </a:pPr>
                      <a:r>
                        <a:rPr lang="en-US" sz="1000" dirty="0" err="1">
                          <a:latin typeface="Arial"/>
                          <a:ea typeface="Times New Roman"/>
                          <a:cs typeface="Times New Roman"/>
                        </a:rPr>
                        <a:t>Тээврийн</a:t>
                      </a:r>
                      <a:r>
                        <a:rPr lang="en-US" sz="1000" dirty="0">
                          <a:latin typeface="Arial"/>
                          <a:ea typeface="Times New Roman"/>
                          <a:cs typeface="Times New Roman"/>
                        </a:rPr>
                        <a:t> </a:t>
                      </a:r>
                      <a:r>
                        <a:rPr lang="en-US" sz="1000" dirty="0" err="1">
                          <a:latin typeface="Arial"/>
                          <a:ea typeface="Times New Roman"/>
                          <a:cs typeface="Times New Roman"/>
                        </a:rPr>
                        <a:t>хэрэгсэл</a:t>
                      </a:r>
                      <a:r>
                        <a:rPr lang="en-US" sz="1000" dirty="0">
                          <a:latin typeface="Arial"/>
                          <a:ea typeface="Times New Roman"/>
                          <a:cs typeface="Times New Roman"/>
                        </a:rPr>
                        <a:t> /</a:t>
                      </a:r>
                      <a:r>
                        <a:rPr lang="en-US" sz="1000" dirty="0" err="1">
                          <a:latin typeface="Arial"/>
                          <a:ea typeface="Times New Roman"/>
                          <a:cs typeface="Times New Roman"/>
                        </a:rPr>
                        <a:t>ширхэг</a:t>
                      </a:r>
                      <a:r>
                        <a:rPr lang="en-US" sz="1000" dirty="0">
                          <a:latin typeface="Arial"/>
                          <a:ea typeface="Times New Roman"/>
                          <a:cs typeface="Times New Roman"/>
                        </a:rPr>
                        <a:t>/</a:t>
                      </a:r>
                      <a:endParaRPr lang="en-US" sz="1200" dirty="0">
                        <a:latin typeface="Times New Roman"/>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chemeClr val="tx2">
                        <a:lumMod val="40000"/>
                        <a:lumOff val="60000"/>
                      </a:schemeClr>
                    </a:solidFill>
                  </a:tcPr>
                </a:tc>
                <a:tc>
                  <a:txBody>
                    <a:bodyPr/>
                    <a:lstStyle/>
                    <a:p>
                      <a:pPr marL="0" marR="0">
                        <a:spcBef>
                          <a:spcPts val="0"/>
                        </a:spcBef>
                        <a:spcAft>
                          <a:spcPts val="0"/>
                        </a:spcAft>
                      </a:pPr>
                      <a:r>
                        <a:rPr lang="en-US" sz="1000" dirty="0" err="1">
                          <a:latin typeface="Arial"/>
                          <a:ea typeface="Times New Roman"/>
                          <a:cs typeface="Times New Roman"/>
                        </a:rPr>
                        <a:t>Суудлын</a:t>
                      </a:r>
                      <a:r>
                        <a:rPr lang="en-US" sz="1000" dirty="0">
                          <a:latin typeface="Arial"/>
                          <a:ea typeface="Times New Roman"/>
                          <a:cs typeface="Times New Roman"/>
                        </a:rPr>
                        <a:t> </a:t>
                      </a:r>
                      <a:r>
                        <a:rPr lang="en-US" sz="1000" dirty="0" err="1">
                          <a:latin typeface="Arial"/>
                          <a:ea typeface="Times New Roman"/>
                          <a:cs typeface="Times New Roman"/>
                        </a:rPr>
                        <a:t>автомашин</a:t>
                      </a:r>
                      <a:r>
                        <a:rPr lang="en-US" sz="1000" dirty="0">
                          <a:latin typeface="Arial"/>
                          <a:ea typeface="Times New Roman"/>
                          <a:cs typeface="Times New Roman"/>
                        </a:rPr>
                        <a:t>                      /</a:t>
                      </a:r>
                      <a:r>
                        <a:rPr lang="en-US" sz="1000" dirty="0" err="1">
                          <a:latin typeface="Arial"/>
                          <a:ea typeface="Times New Roman"/>
                          <a:cs typeface="Times New Roman"/>
                        </a:rPr>
                        <a:t>худалдааны</a:t>
                      </a:r>
                      <a:r>
                        <a:rPr lang="en-US" sz="1000" dirty="0">
                          <a:latin typeface="Arial"/>
                          <a:ea typeface="Times New Roman"/>
                          <a:cs typeface="Times New Roman"/>
                        </a:rPr>
                        <a:t> </a:t>
                      </a:r>
                      <a:r>
                        <a:rPr lang="en-US" sz="1000" dirty="0" err="1">
                          <a:latin typeface="Arial"/>
                          <a:ea typeface="Times New Roman"/>
                          <a:cs typeface="Times New Roman"/>
                        </a:rPr>
                        <a:t>бус</a:t>
                      </a:r>
                      <a:r>
                        <a:rPr lang="en-US" sz="1000" dirty="0">
                          <a:latin typeface="Arial"/>
                          <a:ea typeface="Times New Roman"/>
                          <a:cs typeface="Times New Roman"/>
                        </a:rPr>
                        <a:t>/</a:t>
                      </a:r>
                      <a:endParaRPr lang="en-US" sz="1200" dirty="0">
                        <a:latin typeface="Times New Roman"/>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chemeClr val="tx2">
                        <a:lumMod val="40000"/>
                        <a:lumOff val="60000"/>
                      </a:schemeClr>
                    </a:solidFill>
                  </a:tcPr>
                </a:tc>
                <a:tc>
                  <a:txBody>
                    <a:bodyPr/>
                    <a:lstStyle/>
                    <a:p>
                      <a:pPr marL="0" marR="0" algn="ctr">
                        <a:spcBef>
                          <a:spcPts val="0"/>
                        </a:spcBef>
                        <a:spcAft>
                          <a:spcPts val="0"/>
                        </a:spcAft>
                      </a:pPr>
                      <a:r>
                        <a:rPr lang="en-US" sz="1000">
                          <a:solidFill>
                            <a:srgbClr val="000000"/>
                          </a:solidFill>
                          <a:latin typeface="Arial"/>
                          <a:ea typeface="Times New Roman"/>
                          <a:cs typeface="Times New Roman"/>
                        </a:rPr>
                        <a:t>1977</a:t>
                      </a:r>
                      <a:endParaRPr lang="en-US" sz="1200">
                        <a:latin typeface="Times New Roman"/>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chemeClr val="tx2">
                        <a:lumMod val="40000"/>
                        <a:lumOff val="60000"/>
                      </a:schemeClr>
                    </a:solidFill>
                  </a:tcPr>
                </a:tc>
                <a:tc>
                  <a:txBody>
                    <a:bodyPr/>
                    <a:lstStyle/>
                    <a:p>
                      <a:pPr marL="0" marR="0" algn="ctr">
                        <a:spcBef>
                          <a:spcPts val="0"/>
                        </a:spcBef>
                        <a:spcAft>
                          <a:spcPts val="0"/>
                        </a:spcAft>
                      </a:pPr>
                      <a:r>
                        <a:rPr lang="en-US" sz="1000" dirty="0">
                          <a:solidFill>
                            <a:srgbClr val="000000"/>
                          </a:solidFill>
                          <a:latin typeface="Arial"/>
                          <a:ea typeface="Times New Roman"/>
                          <a:cs typeface="Times New Roman"/>
                        </a:rPr>
                        <a:t>1921</a:t>
                      </a:r>
                      <a:endParaRPr lang="en-US" sz="1200" dirty="0">
                        <a:latin typeface="Times New Roman"/>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chemeClr val="tx2">
                        <a:lumMod val="40000"/>
                        <a:lumOff val="60000"/>
                      </a:schemeClr>
                    </a:solidFill>
                  </a:tcPr>
                </a:tc>
                <a:tc>
                  <a:txBody>
                    <a:bodyPr/>
                    <a:lstStyle/>
                    <a:p>
                      <a:pPr marL="0" marR="0" algn="ctr">
                        <a:spcBef>
                          <a:spcPts val="0"/>
                        </a:spcBef>
                        <a:spcAft>
                          <a:spcPts val="0"/>
                        </a:spcAft>
                      </a:pPr>
                      <a:r>
                        <a:rPr lang="en-US" sz="1000">
                          <a:latin typeface="Arial"/>
                          <a:ea typeface="Times New Roman"/>
                          <a:cs typeface="Times New Roman"/>
                        </a:rPr>
                        <a:t>3898</a:t>
                      </a:r>
                      <a:endParaRPr lang="en-US" sz="1200">
                        <a:latin typeface="Times New Roman"/>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chemeClr val="tx2">
                        <a:lumMod val="40000"/>
                        <a:lumOff val="60000"/>
                      </a:schemeClr>
                    </a:solidFill>
                  </a:tcPr>
                </a:tc>
                <a:tc>
                  <a:txBody>
                    <a:bodyPr/>
                    <a:lstStyle/>
                    <a:p>
                      <a:pPr marL="0" marR="0" algn="ctr">
                        <a:spcBef>
                          <a:spcPts val="0"/>
                        </a:spcBef>
                        <a:spcAft>
                          <a:spcPts val="0"/>
                        </a:spcAft>
                      </a:pPr>
                      <a:r>
                        <a:rPr lang="en-US" sz="1000" dirty="0">
                          <a:solidFill>
                            <a:srgbClr val="000000"/>
                          </a:solidFill>
                          <a:latin typeface="Arial"/>
                          <a:ea typeface="Times New Roman"/>
                          <a:cs typeface="Times New Roman"/>
                        </a:rPr>
                        <a:t>149</a:t>
                      </a:r>
                      <a:endParaRPr lang="en-US" sz="1200" dirty="0">
                        <a:latin typeface="Times New Roman"/>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chemeClr val="tx2">
                        <a:lumMod val="40000"/>
                        <a:lumOff val="60000"/>
                      </a:schemeClr>
                    </a:solidFill>
                  </a:tcPr>
                </a:tc>
                <a:tc>
                  <a:txBody>
                    <a:bodyPr/>
                    <a:lstStyle/>
                    <a:p>
                      <a:pPr marL="0" marR="0" algn="ctr">
                        <a:spcBef>
                          <a:spcPts val="0"/>
                        </a:spcBef>
                        <a:spcAft>
                          <a:spcPts val="0"/>
                        </a:spcAft>
                      </a:pPr>
                      <a:r>
                        <a:rPr lang="en-US" sz="1000" dirty="0">
                          <a:solidFill>
                            <a:srgbClr val="000000"/>
                          </a:solidFill>
                          <a:latin typeface="Arial"/>
                          <a:ea typeface="Times New Roman"/>
                          <a:cs typeface="Times New Roman"/>
                        </a:rPr>
                        <a:t>147</a:t>
                      </a:r>
                      <a:endParaRPr lang="en-US" sz="1200" dirty="0">
                        <a:latin typeface="Times New Roman"/>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chemeClr val="tx2">
                        <a:lumMod val="40000"/>
                        <a:lumOff val="60000"/>
                      </a:schemeClr>
                    </a:solidFill>
                  </a:tcPr>
                </a:tc>
                <a:tc>
                  <a:txBody>
                    <a:bodyPr/>
                    <a:lstStyle/>
                    <a:p>
                      <a:pPr marL="0" marR="0" algn="ctr">
                        <a:spcBef>
                          <a:spcPts val="0"/>
                        </a:spcBef>
                        <a:spcAft>
                          <a:spcPts val="0"/>
                        </a:spcAft>
                      </a:pPr>
                      <a:r>
                        <a:rPr lang="en-US" sz="1000" dirty="0">
                          <a:latin typeface="Arial"/>
                          <a:ea typeface="Times New Roman"/>
                          <a:cs typeface="Times New Roman"/>
                        </a:rPr>
                        <a:t>296</a:t>
                      </a:r>
                      <a:endParaRPr lang="en-US" sz="1200" dirty="0">
                        <a:latin typeface="Times New Roman"/>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chemeClr val="tx2">
                        <a:lumMod val="40000"/>
                        <a:lumOff val="60000"/>
                      </a:schemeClr>
                    </a:solidFill>
                  </a:tcPr>
                </a:tc>
              </a:tr>
              <a:tr h="499361">
                <a:tc vMerge="1">
                  <a:txBody>
                    <a:bodyPr/>
                    <a:lstStyle/>
                    <a:p>
                      <a:endParaRPr lang="en-US"/>
                    </a:p>
                  </a:txBody>
                  <a:tcPr/>
                </a:tc>
                <a:tc>
                  <a:txBody>
                    <a:bodyPr/>
                    <a:lstStyle/>
                    <a:p>
                      <a:pPr marL="0" marR="0">
                        <a:spcBef>
                          <a:spcPts val="0"/>
                        </a:spcBef>
                        <a:spcAft>
                          <a:spcPts val="0"/>
                        </a:spcAft>
                      </a:pPr>
                      <a:r>
                        <a:rPr lang="en-US" sz="1000">
                          <a:latin typeface="Arial"/>
                          <a:ea typeface="Times New Roman"/>
                          <a:cs typeface="Times New Roman"/>
                        </a:rPr>
                        <a:t>Ачааны автомашин     /худалдааны бус/</a:t>
                      </a:r>
                      <a:endParaRPr lang="en-US" sz="1200">
                        <a:latin typeface="Times New Roman"/>
                        <a:ea typeface="Times New Roman"/>
                        <a:cs typeface="Times New Roman"/>
                      </a:endParaRPr>
                    </a:p>
                  </a:txBody>
                  <a:tcPr marL="68580" marR="68580" marT="0" marB="0" anchor="ctr">
                    <a:lnL>
                      <a:noFill/>
                    </a:lnL>
                    <a:lnR>
                      <a:noFill/>
                    </a:lnR>
                    <a:lnT>
                      <a:noFill/>
                    </a:lnT>
                    <a:lnB>
                      <a:noFill/>
                    </a:lnB>
                    <a:solidFill>
                      <a:schemeClr val="tx2">
                        <a:lumMod val="40000"/>
                        <a:lumOff val="60000"/>
                      </a:schemeClr>
                    </a:solidFill>
                  </a:tcPr>
                </a:tc>
                <a:tc>
                  <a:txBody>
                    <a:bodyPr/>
                    <a:lstStyle/>
                    <a:p>
                      <a:pPr marL="0" marR="0" algn="ctr">
                        <a:spcBef>
                          <a:spcPts val="0"/>
                        </a:spcBef>
                        <a:spcAft>
                          <a:spcPts val="0"/>
                        </a:spcAft>
                      </a:pPr>
                      <a:r>
                        <a:rPr lang="en-US" sz="1000">
                          <a:solidFill>
                            <a:srgbClr val="000000"/>
                          </a:solidFill>
                          <a:latin typeface="Arial"/>
                          <a:ea typeface="Times New Roman"/>
                          <a:cs typeface="Times New Roman"/>
                        </a:rPr>
                        <a:t>159</a:t>
                      </a:r>
                      <a:endParaRPr lang="en-US" sz="1200">
                        <a:latin typeface="Times New Roman"/>
                        <a:ea typeface="Times New Roman"/>
                        <a:cs typeface="Times New Roman"/>
                      </a:endParaRPr>
                    </a:p>
                  </a:txBody>
                  <a:tcPr marL="68580" marR="68580" marT="0" marB="0" anchor="ctr">
                    <a:lnL>
                      <a:noFill/>
                    </a:lnL>
                    <a:lnR>
                      <a:noFill/>
                    </a:lnR>
                    <a:lnT>
                      <a:noFill/>
                    </a:lnT>
                    <a:lnB>
                      <a:noFill/>
                    </a:lnB>
                    <a:solidFill>
                      <a:schemeClr val="tx2">
                        <a:lumMod val="40000"/>
                        <a:lumOff val="60000"/>
                      </a:schemeClr>
                    </a:solidFill>
                  </a:tcPr>
                </a:tc>
                <a:tc>
                  <a:txBody>
                    <a:bodyPr/>
                    <a:lstStyle/>
                    <a:p>
                      <a:pPr marL="0" marR="0" algn="ctr">
                        <a:spcBef>
                          <a:spcPts val="0"/>
                        </a:spcBef>
                        <a:spcAft>
                          <a:spcPts val="0"/>
                        </a:spcAft>
                      </a:pPr>
                      <a:r>
                        <a:rPr lang="en-US" sz="1000" dirty="0">
                          <a:solidFill>
                            <a:srgbClr val="000000"/>
                          </a:solidFill>
                          <a:latin typeface="Arial"/>
                          <a:ea typeface="Times New Roman"/>
                          <a:cs typeface="Times New Roman"/>
                        </a:rPr>
                        <a:t>157</a:t>
                      </a:r>
                      <a:endParaRPr lang="en-US" sz="1200" dirty="0">
                        <a:latin typeface="Times New Roman"/>
                        <a:ea typeface="Times New Roman"/>
                        <a:cs typeface="Times New Roman"/>
                      </a:endParaRPr>
                    </a:p>
                  </a:txBody>
                  <a:tcPr marL="68580" marR="68580" marT="0" marB="0" anchor="ctr">
                    <a:lnL>
                      <a:noFill/>
                    </a:lnL>
                    <a:lnR>
                      <a:noFill/>
                    </a:lnR>
                    <a:lnT>
                      <a:noFill/>
                    </a:lnT>
                    <a:lnB>
                      <a:noFill/>
                    </a:lnB>
                    <a:solidFill>
                      <a:schemeClr val="tx2">
                        <a:lumMod val="40000"/>
                        <a:lumOff val="60000"/>
                      </a:schemeClr>
                    </a:solidFill>
                  </a:tcPr>
                </a:tc>
                <a:tc>
                  <a:txBody>
                    <a:bodyPr/>
                    <a:lstStyle/>
                    <a:p>
                      <a:pPr marL="0" marR="0" algn="ctr">
                        <a:spcBef>
                          <a:spcPts val="0"/>
                        </a:spcBef>
                        <a:spcAft>
                          <a:spcPts val="0"/>
                        </a:spcAft>
                      </a:pPr>
                      <a:r>
                        <a:rPr lang="en-US" sz="1000" dirty="0">
                          <a:latin typeface="Arial"/>
                          <a:ea typeface="Times New Roman"/>
                          <a:cs typeface="Times New Roman"/>
                        </a:rPr>
                        <a:t>316</a:t>
                      </a:r>
                      <a:endParaRPr lang="en-US" sz="1200" dirty="0">
                        <a:latin typeface="Times New Roman"/>
                        <a:ea typeface="Times New Roman"/>
                        <a:cs typeface="Times New Roman"/>
                      </a:endParaRPr>
                    </a:p>
                  </a:txBody>
                  <a:tcPr marL="68580" marR="68580" marT="0" marB="0" anchor="ctr">
                    <a:lnL>
                      <a:noFill/>
                    </a:lnL>
                    <a:lnR>
                      <a:noFill/>
                    </a:lnR>
                    <a:lnT>
                      <a:noFill/>
                    </a:lnT>
                    <a:lnB>
                      <a:noFill/>
                    </a:lnB>
                    <a:solidFill>
                      <a:schemeClr val="tx2">
                        <a:lumMod val="40000"/>
                        <a:lumOff val="60000"/>
                      </a:schemeClr>
                    </a:solidFill>
                  </a:tcPr>
                </a:tc>
                <a:tc>
                  <a:txBody>
                    <a:bodyPr/>
                    <a:lstStyle/>
                    <a:p>
                      <a:pPr marL="0" marR="0" algn="ctr">
                        <a:spcBef>
                          <a:spcPts val="0"/>
                        </a:spcBef>
                        <a:spcAft>
                          <a:spcPts val="0"/>
                        </a:spcAft>
                      </a:pPr>
                      <a:r>
                        <a:rPr lang="en-US" sz="1000">
                          <a:solidFill>
                            <a:srgbClr val="000000"/>
                          </a:solidFill>
                          <a:latin typeface="Arial"/>
                          <a:ea typeface="Times New Roman"/>
                          <a:cs typeface="Times New Roman"/>
                        </a:rPr>
                        <a:t>15</a:t>
                      </a:r>
                      <a:endParaRPr lang="en-US" sz="1200">
                        <a:latin typeface="Times New Roman"/>
                        <a:ea typeface="Times New Roman"/>
                        <a:cs typeface="Times New Roman"/>
                      </a:endParaRPr>
                    </a:p>
                  </a:txBody>
                  <a:tcPr marL="68580" marR="68580" marT="0" marB="0" anchor="ctr">
                    <a:lnL>
                      <a:noFill/>
                    </a:lnL>
                    <a:lnR>
                      <a:noFill/>
                    </a:lnR>
                    <a:lnT>
                      <a:noFill/>
                    </a:lnT>
                    <a:lnB>
                      <a:noFill/>
                    </a:lnB>
                    <a:solidFill>
                      <a:schemeClr val="tx2">
                        <a:lumMod val="40000"/>
                        <a:lumOff val="60000"/>
                      </a:schemeClr>
                    </a:solidFill>
                  </a:tcPr>
                </a:tc>
                <a:tc>
                  <a:txBody>
                    <a:bodyPr/>
                    <a:lstStyle/>
                    <a:p>
                      <a:pPr marL="0" marR="0" algn="ctr">
                        <a:spcBef>
                          <a:spcPts val="0"/>
                        </a:spcBef>
                        <a:spcAft>
                          <a:spcPts val="0"/>
                        </a:spcAft>
                      </a:pPr>
                      <a:r>
                        <a:rPr lang="en-US" sz="1000">
                          <a:solidFill>
                            <a:srgbClr val="000000"/>
                          </a:solidFill>
                          <a:latin typeface="Arial"/>
                          <a:ea typeface="Times New Roman"/>
                          <a:cs typeface="Times New Roman"/>
                        </a:rPr>
                        <a:t>16</a:t>
                      </a:r>
                      <a:endParaRPr lang="en-US" sz="1200">
                        <a:latin typeface="Times New Roman"/>
                        <a:ea typeface="Times New Roman"/>
                        <a:cs typeface="Times New Roman"/>
                      </a:endParaRPr>
                    </a:p>
                  </a:txBody>
                  <a:tcPr marL="68580" marR="68580" marT="0" marB="0" anchor="ctr">
                    <a:lnL>
                      <a:noFill/>
                    </a:lnL>
                    <a:lnR>
                      <a:noFill/>
                    </a:lnR>
                    <a:lnT>
                      <a:noFill/>
                    </a:lnT>
                    <a:lnB>
                      <a:noFill/>
                    </a:lnB>
                    <a:solidFill>
                      <a:schemeClr val="tx2">
                        <a:lumMod val="40000"/>
                        <a:lumOff val="60000"/>
                      </a:schemeClr>
                    </a:solidFill>
                  </a:tcPr>
                </a:tc>
                <a:tc>
                  <a:txBody>
                    <a:bodyPr/>
                    <a:lstStyle/>
                    <a:p>
                      <a:pPr marL="0" marR="0" algn="ctr">
                        <a:spcBef>
                          <a:spcPts val="0"/>
                        </a:spcBef>
                        <a:spcAft>
                          <a:spcPts val="0"/>
                        </a:spcAft>
                      </a:pPr>
                      <a:r>
                        <a:rPr lang="en-US" sz="1000" dirty="0">
                          <a:latin typeface="Arial"/>
                          <a:ea typeface="Times New Roman"/>
                          <a:cs typeface="Times New Roman"/>
                        </a:rPr>
                        <a:t>31</a:t>
                      </a:r>
                      <a:endParaRPr lang="en-US" sz="1200" dirty="0">
                        <a:latin typeface="Times New Roman"/>
                        <a:ea typeface="Times New Roman"/>
                        <a:cs typeface="Times New Roman"/>
                      </a:endParaRPr>
                    </a:p>
                  </a:txBody>
                  <a:tcPr marL="68580" marR="68580" marT="0" marB="0" anchor="ctr">
                    <a:lnL>
                      <a:noFill/>
                    </a:lnL>
                    <a:lnR>
                      <a:noFill/>
                    </a:lnR>
                    <a:lnT>
                      <a:noFill/>
                    </a:lnT>
                    <a:lnB>
                      <a:noFill/>
                    </a:lnB>
                    <a:solidFill>
                      <a:schemeClr val="tx2">
                        <a:lumMod val="40000"/>
                        <a:lumOff val="60000"/>
                      </a:schemeClr>
                    </a:solidFill>
                  </a:tcPr>
                </a:tc>
              </a:tr>
              <a:tr h="187954">
                <a:tc vMerge="1">
                  <a:txBody>
                    <a:bodyPr/>
                    <a:lstStyle/>
                    <a:p>
                      <a:endParaRPr lang="en-US"/>
                    </a:p>
                  </a:txBody>
                  <a:tcPr/>
                </a:tc>
                <a:tc>
                  <a:txBody>
                    <a:bodyPr/>
                    <a:lstStyle/>
                    <a:p>
                      <a:pPr marL="0" marR="0">
                        <a:spcBef>
                          <a:spcPts val="0"/>
                        </a:spcBef>
                        <a:spcAft>
                          <a:spcPts val="0"/>
                        </a:spcAft>
                      </a:pPr>
                      <a:r>
                        <a:rPr lang="en-US" sz="1000">
                          <a:latin typeface="Arial"/>
                          <a:ea typeface="Times New Roman"/>
                          <a:cs typeface="Times New Roman"/>
                        </a:rPr>
                        <a:t>Мотоцикль</a:t>
                      </a:r>
                      <a:endParaRPr lang="en-US" sz="1200">
                        <a:latin typeface="Times New Roman"/>
                        <a:ea typeface="Times New Roman"/>
                        <a:cs typeface="Times New Roman"/>
                      </a:endParaRPr>
                    </a:p>
                  </a:txBody>
                  <a:tcPr marL="68580" marR="68580" marT="0" marB="0" anchor="ctr">
                    <a:lnL>
                      <a:noFill/>
                    </a:lnL>
                    <a:lnR>
                      <a:noFill/>
                    </a:lnR>
                    <a:lnT>
                      <a:noFill/>
                    </a:lnT>
                    <a:lnB>
                      <a:noFill/>
                    </a:lnB>
                    <a:solidFill>
                      <a:schemeClr val="tx2">
                        <a:lumMod val="40000"/>
                        <a:lumOff val="60000"/>
                      </a:schemeClr>
                    </a:solidFill>
                  </a:tcPr>
                </a:tc>
                <a:tc>
                  <a:txBody>
                    <a:bodyPr/>
                    <a:lstStyle/>
                    <a:p>
                      <a:pPr marL="0" marR="0" algn="ctr">
                        <a:spcBef>
                          <a:spcPts val="0"/>
                        </a:spcBef>
                        <a:spcAft>
                          <a:spcPts val="0"/>
                        </a:spcAft>
                      </a:pPr>
                      <a:r>
                        <a:rPr lang="en-US" sz="1000">
                          <a:solidFill>
                            <a:srgbClr val="000000"/>
                          </a:solidFill>
                          <a:latin typeface="Arial"/>
                          <a:ea typeface="Times New Roman"/>
                          <a:cs typeface="Times New Roman"/>
                        </a:rPr>
                        <a:t>2</a:t>
                      </a:r>
                      <a:endParaRPr lang="en-US" sz="1200">
                        <a:latin typeface="Times New Roman"/>
                        <a:ea typeface="Times New Roman"/>
                        <a:cs typeface="Times New Roman"/>
                      </a:endParaRPr>
                    </a:p>
                  </a:txBody>
                  <a:tcPr marL="68580" marR="68580" marT="0" marB="0" anchor="ctr">
                    <a:lnL>
                      <a:noFill/>
                    </a:lnL>
                    <a:lnR>
                      <a:noFill/>
                    </a:lnR>
                    <a:lnT>
                      <a:noFill/>
                    </a:lnT>
                    <a:lnB>
                      <a:noFill/>
                    </a:lnB>
                    <a:solidFill>
                      <a:schemeClr val="tx2">
                        <a:lumMod val="40000"/>
                        <a:lumOff val="60000"/>
                      </a:schemeClr>
                    </a:solidFill>
                  </a:tcPr>
                </a:tc>
                <a:tc>
                  <a:txBody>
                    <a:bodyPr/>
                    <a:lstStyle/>
                    <a:p>
                      <a:pPr marL="0" marR="0" algn="ctr">
                        <a:spcBef>
                          <a:spcPts val="0"/>
                        </a:spcBef>
                        <a:spcAft>
                          <a:spcPts val="0"/>
                        </a:spcAft>
                      </a:pPr>
                      <a:r>
                        <a:rPr lang="en-US" sz="1000">
                          <a:solidFill>
                            <a:srgbClr val="000000"/>
                          </a:solidFill>
                          <a:latin typeface="Arial"/>
                          <a:ea typeface="Times New Roman"/>
                          <a:cs typeface="Times New Roman"/>
                        </a:rPr>
                        <a:t>2</a:t>
                      </a:r>
                      <a:endParaRPr lang="en-US" sz="1200">
                        <a:latin typeface="Times New Roman"/>
                        <a:ea typeface="Times New Roman"/>
                        <a:cs typeface="Times New Roman"/>
                      </a:endParaRPr>
                    </a:p>
                  </a:txBody>
                  <a:tcPr marL="68580" marR="68580" marT="0" marB="0" anchor="ctr">
                    <a:lnL>
                      <a:noFill/>
                    </a:lnL>
                    <a:lnR>
                      <a:noFill/>
                    </a:lnR>
                    <a:lnT>
                      <a:noFill/>
                    </a:lnT>
                    <a:lnB>
                      <a:noFill/>
                    </a:lnB>
                    <a:solidFill>
                      <a:schemeClr val="tx2">
                        <a:lumMod val="40000"/>
                        <a:lumOff val="60000"/>
                      </a:schemeClr>
                    </a:solidFill>
                  </a:tcPr>
                </a:tc>
                <a:tc>
                  <a:txBody>
                    <a:bodyPr/>
                    <a:lstStyle/>
                    <a:p>
                      <a:pPr marL="0" marR="0" algn="ctr">
                        <a:spcBef>
                          <a:spcPts val="0"/>
                        </a:spcBef>
                        <a:spcAft>
                          <a:spcPts val="0"/>
                        </a:spcAft>
                      </a:pPr>
                      <a:r>
                        <a:rPr lang="en-US" sz="1000">
                          <a:latin typeface="Arial"/>
                          <a:ea typeface="Times New Roman"/>
                          <a:cs typeface="Times New Roman"/>
                        </a:rPr>
                        <a:t>4</a:t>
                      </a:r>
                      <a:endParaRPr lang="en-US" sz="1200">
                        <a:latin typeface="Times New Roman"/>
                        <a:ea typeface="Times New Roman"/>
                        <a:cs typeface="Times New Roman"/>
                      </a:endParaRPr>
                    </a:p>
                  </a:txBody>
                  <a:tcPr marL="68580" marR="68580" marT="0" marB="0" anchor="ctr">
                    <a:lnL>
                      <a:noFill/>
                    </a:lnL>
                    <a:lnR>
                      <a:noFill/>
                    </a:lnR>
                    <a:lnT>
                      <a:noFill/>
                    </a:lnT>
                    <a:lnB>
                      <a:noFill/>
                    </a:lnB>
                    <a:solidFill>
                      <a:schemeClr val="tx2">
                        <a:lumMod val="40000"/>
                        <a:lumOff val="60000"/>
                      </a:schemeClr>
                    </a:solidFill>
                  </a:tcPr>
                </a:tc>
                <a:tc>
                  <a:txBody>
                    <a:bodyPr/>
                    <a:lstStyle/>
                    <a:p>
                      <a:pPr marL="0" marR="0" algn="ctr">
                        <a:spcBef>
                          <a:spcPts val="0"/>
                        </a:spcBef>
                        <a:spcAft>
                          <a:spcPts val="0"/>
                        </a:spcAft>
                      </a:pPr>
                      <a:r>
                        <a:rPr lang="en-US" sz="1000">
                          <a:solidFill>
                            <a:srgbClr val="000000"/>
                          </a:solidFill>
                          <a:latin typeface="Arial"/>
                          <a:ea typeface="Times New Roman"/>
                          <a:cs typeface="Times New Roman"/>
                        </a:rPr>
                        <a:t>-</a:t>
                      </a:r>
                      <a:endParaRPr lang="en-US" sz="1200">
                        <a:latin typeface="Times New Roman"/>
                        <a:ea typeface="Times New Roman"/>
                        <a:cs typeface="Times New Roman"/>
                      </a:endParaRPr>
                    </a:p>
                  </a:txBody>
                  <a:tcPr marL="68580" marR="68580" marT="0" marB="0" anchor="ctr">
                    <a:lnL>
                      <a:noFill/>
                    </a:lnL>
                    <a:lnR>
                      <a:noFill/>
                    </a:lnR>
                    <a:lnT>
                      <a:noFill/>
                    </a:lnT>
                    <a:lnB>
                      <a:noFill/>
                    </a:lnB>
                    <a:solidFill>
                      <a:schemeClr val="tx2">
                        <a:lumMod val="40000"/>
                        <a:lumOff val="60000"/>
                      </a:schemeClr>
                    </a:solidFill>
                  </a:tcPr>
                </a:tc>
                <a:tc>
                  <a:txBody>
                    <a:bodyPr/>
                    <a:lstStyle/>
                    <a:p>
                      <a:pPr marL="0" marR="0" algn="ctr">
                        <a:spcBef>
                          <a:spcPts val="0"/>
                        </a:spcBef>
                        <a:spcAft>
                          <a:spcPts val="0"/>
                        </a:spcAft>
                      </a:pPr>
                      <a:r>
                        <a:rPr lang="en-US" sz="1000">
                          <a:solidFill>
                            <a:srgbClr val="000000"/>
                          </a:solidFill>
                          <a:latin typeface="Arial"/>
                          <a:ea typeface="Times New Roman"/>
                          <a:cs typeface="Times New Roman"/>
                        </a:rPr>
                        <a:t>-</a:t>
                      </a:r>
                      <a:endParaRPr lang="en-US" sz="1200">
                        <a:latin typeface="Times New Roman"/>
                        <a:ea typeface="Times New Roman"/>
                        <a:cs typeface="Times New Roman"/>
                      </a:endParaRPr>
                    </a:p>
                  </a:txBody>
                  <a:tcPr marL="68580" marR="68580" marT="0" marB="0" anchor="ctr">
                    <a:lnL>
                      <a:noFill/>
                    </a:lnL>
                    <a:lnR>
                      <a:noFill/>
                    </a:lnR>
                    <a:lnT>
                      <a:noFill/>
                    </a:lnT>
                    <a:lnB>
                      <a:noFill/>
                    </a:lnB>
                    <a:solidFill>
                      <a:schemeClr val="tx2">
                        <a:lumMod val="40000"/>
                        <a:lumOff val="60000"/>
                      </a:schemeClr>
                    </a:solidFill>
                  </a:tcPr>
                </a:tc>
                <a:tc>
                  <a:txBody>
                    <a:bodyPr/>
                    <a:lstStyle/>
                    <a:p>
                      <a:pPr marL="0" marR="0" algn="ctr">
                        <a:spcBef>
                          <a:spcPts val="0"/>
                        </a:spcBef>
                        <a:spcAft>
                          <a:spcPts val="0"/>
                        </a:spcAft>
                      </a:pPr>
                      <a:r>
                        <a:rPr lang="en-US" sz="1000" dirty="0">
                          <a:latin typeface="Arial"/>
                          <a:ea typeface="Times New Roman"/>
                          <a:cs typeface="Times New Roman"/>
                        </a:rPr>
                        <a:t>-</a:t>
                      </a:r>
                      <a:endParaRPr lang="en-US" sz="1200" dirty="0">
                        <a:latin typeface="Times New Roman"/>
                        <a:ea typeface="Times New Roman"/>
                        <a:cs typeface="Times New Roman"/>
                      </a:endParaRPr>
                    </a:p>
                  </a:txBody>
                  <a:tcPr marL="68580" marR="68580" marT="0" marB="0" anchor="ctr">
                    <a:lnL>
                      <a:noFill/>
                    </a:lnL>
                    <a:lnR>
                      <a:noFill/>
                    </a:lnR>
                    <a:lnT>
                      <a:noFill/>
                    </a:lnT>
                    <a:lnB>
                      <a:noFill/>
                    </a:lnB>
                    <a:solidFill>
                      <a:schemeClr val="tx2">
                        <a:lumMod val="40000"/>
                        <a:lumOff val="60000"/>
                      </a:schemeClr>
                    </a:solidFill>
                  </a:tcPr>
                </a:tc>
              </a:tr>
              <a:tr h="166454">
                <a:tc vMerge="1">
                  <a:txBody>
                    <a:bodyPr/>
                    <a:lstStyle/>
                    <a:p>
                      <a:endParaRPr lang="en-US"/>
                    </a:p>
                  </a:txBody>
                  <a:tcPr/>
                </a:tc>
                <a:tc>
                  <a:txBody>
                    <a:bodyPr/>
                    <a:lstStyle/>
                    <a:p>
                      <a:pPr marL="0" marR="0">
                        <a:spcBef>
                          <a:spcPts val="0"/>
                        </a:spcBef>
                        <a:spcAft>
                          <a:spcPts val="0"/>
                        </a:spcAft>
                      </a:pPr>
                      <a:r>
                        <a:rPr lang="en-US" sz="1000" b="1" dirty="0" err="1">
                          <a:latin typeface="Arial"/>
                          <a:ea typeface="Times New Roman"/>
                          <a:cs typeface="Times New Roman"/>
                        </a:rPr>
                        <a:t>Бүгд</a:t>
                      </a:r>
                      <a:r>
                        <a:rPr lang="en-US" sz="1000" b="1" dirty="0">
                          <a:latin typeface="Arial"/>
                          <a:ea typeface="Times New Roman"/>
                          <a:cs typeface="Times New Roman"/>
                        </a:rPr>
                        <a:t> </a:t>
                      </a:r>
                      <a:endParaRPr lang="en-US" sz="1200" dirty="0">
                        <a:latin typeface="Times New Roman"/>
                        <a:ea typeface="Times New Roman"/>
                        <a:cs typeface="Times New Roman"/>
                      </a:endParaRPr>
                    </a:p>
                  </a:txBody>
                  <a:tcPr marL="68580" marR="68580" marT="0" marB="0" anchor="ctr">
                    <a:lnL>
                      <a:noFill/>
                    </a:lnL>
                    <a:lnR>
                      <a:noFill/>
                    </a:lnR>
                    <a:lnT>
                      <a:noFill/>
                    </a:lnT>
                    <a:lnB>
                      <a:noFill/>
                    </a:lnB>
                    <a:solidFill>
                      <a:schemeClr val="tx2">
                        <a:lumMod val="40000"/>
                        <a:lumOff val="60000"/>
                      </a:schemeClr>
                    </a:solidFill>
                  </a:tcPr>
                </a:tc>
                <a:tc>
                  <a:txBody>
                    <a:bodyPr/>
                    <a:lstStyle/>
                    <a:p>
                      <a:pPr marL="0" marR="0" algn="ctr">
                        <a:spcBef>
                          <a:spcPts val="0"/>
                        </a:spcBef>
                        <a:spcAft>
                          <a:spcPts val="0"/>
                        </a:spcAft>
                      </a:pPr>
                      <a:r>
                        <a:rPr lang="en-US" sz="1000" b="1">
                          <a:solidFill>
                            <a:srgbClr val="000000"/>
                          </a:solidFill>
                          <a:latin typeface="Arial"/>
                          <a:ea typeface="Times New Roman"/>
                          <a:cs typeface="Times New Roman"/>
                        </a:rPr>
                        <a:t>2138</a:t>
                      </a:r>
                      <a:endParaRPr lang="en-US" sz="1200">
                        <a:latin typeface="Times New Roman"/>
                        <a:ea typeface="Times New Roman"/>
                        <a:cs typeface="Times New Roman"/>
                      </a:endParaRPr>
                    </a:p>
                  </a:txBody>
                  <a:tcPr marL="68580" marR="68580" marT="0" marB="0" anchor="ctr">
                    <a:lnL>
                      <a:noFill/>
                    </a:lnL>
                    <a:lnR>
                      <a:noFill/>
                    </a:lnR>
                    <a:lnT>
                      <a:noFill/>
                    </a:lnT>
                    <a:lnB>
                      <a:noFill/>
                    </a:lnB>
                    <a:solidFill>
                      <a:schemeClr val="tx2">
                        <a:lumMod val="40000"/>
                        <a:lumOff val="60000"/>
                      </a:schemeClr>
                    </a:solidFill>
                  </a:tcPr>
                </a:tc>
                <a:tc>
                  <a:txBody>
                    <a:bodyPr/>
                    <a:lstStyle/>
                    <a:p>
                      <a:pPr marL="0" marR="0" algn="ctr">
                        <a:spcBef>
                          <a:spcPts val="0"/>
                        </a:spcBef>
                        <a:spcAft>
                          <a:spcPts val="0"/>
                        </a:spcAft>
                      </a:pPr>
                      <a:r>
                        <a:rPr lang="en-US" sz="1000" b="1">
                          <a:solidFill>
                            <a:srgbClr val="000000"/>
                          </a:solidFill>
                          <a:latin typeface="Arial"/>
                          <a:ea typeface="Times New Roman"/>
                          <a:cs typeface="Times New Roman"/>
                        </a:rPr>
                        <a:t>2080</a:t>
                      </a:r>
                      <a:endParaRPr lang="en-US" sz="1200">
                        <a:latin typeface="Times New Roman"/>
                        <a:ea typeface="Times New Roman"/>
                        <a:cs typeface="Times New Roman"/>
                      </a:endParaRPr>
                    </a:p>
                  </a:txBody>
                  <a:tcPr marL="68580" marR="68580" marT="0" marB="0" anchor="ctr">
                    <a:lnL>
                      <a:noFill/>
                    </a:lnL>
                    <a:lnR>
                      <a:noFill/>
                    </a:lnR>
                    <a:lnT>
                      <a:noFill/>
                    </a:lnT>
                    <a:lnB>
                      <a:noFill/>
                    </a:lnB>
                    <a:solidFill>
                      <a:schemeClr val="tx2">
                        <a:lumMod val="40000"/>
                        <a:lumOff val="60000"/>
                      </a:schemeClr>
                    </a:solidFill>
                  </a:tcPr>
                </a:tc>
                <a:tc>
                  <a:txBody>
                    <a:bodyPr/>
                    <a:lstStyle/>
                    <a:p>
                      <a:pPr marL="0" marR="0" algn="ctr">
                        <a:spcBef>
                          <a:spcPts val="0"/>
                        </a:spcBef>
                        <a:spcAft>
                          <a:spcPts val="0"/>
                        </a:spcAft>
                      </a:pPr>
                      <a:r>
                        <a:rPr lang="en-US" sz="1000" b="1">
                          <a:latin typeface="Arial"/>
                          <a:ea typeface="Times New Roman"/>
                          <a:cs typeface="Times New Roman"/>
                        </a:rPr>
                        <a:t>4218</a:t>
                      </a:r>
                      <a:endParaRPr lang="en-US" sz="1200">
                        <a:latin typeface="Times New Roman"/>
                        <a:ea typeface="Times New Roman"/>
                        <a:cs typeface="Times New Roman"/>
                      </a:endParaRPr>
                    </a:p>
                  </a:txBody>
                  <a:tcPr marL="68580" marR="68580" marT="0" marB="0" anchor="ctr">
                    <a:lnL>
                      <a:noFill/>
                    </a:lnL>
                    <a:lnR>
                      <a:noFill/>
                    </a:lnR>
                    <a:lnT>
                      <a:noFill/>
                    </a:lnT>
                    <a:lnB>
                      <a:noFill/>
                    </a:lnB>
                    <a:solidFill>
                      <a:schemeClr val="tx2">
                        <a:lumMod val="40000"/>
                        <a:lumOff val="60000"/>
                      </a:schemeClr>
                    </a:solidFill>
                  </a:tcPr>
                </a:tc>
                <a:tc>
                  <a:txBody>
                    <a:bodyPr/>
                    <a:lstStyle/>
                    <a:p>
                      <a:pPr marL="0" marR="0" algn="ctr">
                        <a:spcBef>
                          <a:spcPts val="0"/>
                        </a:spcBef>
                        <a:spcAft>
                          <a:spcPts val="0"/>
                        </a:spcAft>
                      </a:pPr>
                      <a:r>
                        <a:rPr lang="en-US" sz="1000" b="1">
                          <a:solidFill>
                            <a:srgbClr val="000000"/>
                          </a:solidFill>
                          <a:latin typeface="Arial"/>
                          <a:ea typeface="Times New Roman"/>
                          <a:cs typeface="Times New Roman"/>
                        </a:rPr>
                        <a:t>164</a:t>
                      </a:r>
                      <a:endParaRPr lang="en-US" sz="1200">
                        <a:latin typeface="Times New Roman"/>
                        <a:ea typeface="Times New Roman"/>
                        <a:cs typeface="Times New Roman"/>
                      </a:endParaRPr>
                    </a:p>
                  </a:txBody>
                  <a:tcPr marL="68580" marR="68580" marT="0" marB="0" anchor="ctr">
                    <a:lnL>
                      <a:noFill/>
                    </a:lnL>
                    <a:lnR>
                      <a:noFill/>
                    </a:lnR>
                    <a:lnT>
                      <a:noFill/>
                    </a:lnT>
                    <a:lnB>
                      <a:noFill/>
                    </a:lnB>
                    <a:solidFill>
                      <a:schemeClr val="tx2">
                        <a:lumMod val="40000"/>
                        <a:lumOff val="60000"/>
                      </a:schemeClr>
                    </a:solidFill>
                  </a:tcPr>
                </a:tc>
                <a:tc>
                  <a:txBody>
                    <a:bodyPr/>
                    <a:lstStyle/>
                    <a:p>
                      <a:pPr marL="0" marR="0" algn="ctr">
                        <a:spcBef>
                          <a:spcPts val="0"/>
                        </a:spcBef>
                        <a:spcAft>
                          <a:spcPts val="0"/>
                        </a:spcAft>
                      </a:pPr>
                      <a:r>
                        <a:rPr lang="en-US" sz="1000" b="1">
                          <a:solidFill>
                            <a:srgbClr val="000000"/>
                          </a:solidFill>
                          <a:latin typeface="Arial"/>
                          <a:ea typeface="Times New Roman"/>
                          <a:cs typeface="Times New Roman"/>
                        </a:rPr>
                        <a:t>163</a:t>
                      </a:r>
                      <a:endParaRPr lang="en-US" sz="1200">
                        <a:latin typeface="Times New Roman"/>
                        <a:ea typeface="Times New Roman"/>
                        <a:cs typeface="Times New Roman"/>
                      </a:endParaRPr>
                    </a:p>
                  </a:txBody>
                  <a:tcPr marL="68580" marR="68580" marT="0" marB="0" anchor="ctr">
                    <a:lnL>
                      <a:noFill/>
                    </a:lnL>
                    <a:lnR>
                      <a:noFill/>
                    </a:lnR>
                    <a:lnT>
                      <a:noFill/>
                    </a:lnT>
                    <a:lnB>
                      <a:noFill/>
                    </a:lnB>
                    <a:solidFill>
                      <a:schemeClr val="tx2">
                        <a:lumMod val="40000"/>
                        <a:lumOff val="60000"/>
                      </a:schemeClr>
                    </a:solidFill>
                  </a:tcPr>
                </a:tc>
                <a:tc>
                  <a:txBody>
                    <a:bodyPr/>
                    <a:lstStyle/>
                    <a:p>
                      <a:pPr marL="0" marR="0" algn="ctr">
                        <a:spcBef>
                          <a:spcPts val="0"/>
                        </a:spcBef>
                        <a:spcAft>
                          <a:spcPts val="0"/>
                        </a:spcAft>
                      </a:pPr>
                      <a:r>
                        <a:rPr lang="en-US" sz="1000" b="1" dirty="0">
                          <a:latin typeface="Arial"/>
                          <a:ea typeface="Times New Roman"/>
                          <a:cs typeface="Times New Roman"/>
                        </a:rPr>
                        <a:t>327</a:t>
                      </a:r>
                      <a:endParaRPr lang="en-US" sz="1200" dirty="0">
                        <a:latin typeface="Times New Roman"/>
                        <a:ea typeface="Times New Roman"/>
                        <a:cs typeface="Times New Roman"/>
                      </a:endParaRPr>
                    </a:p>
                  </a:txBody>
                  <a:tcPr marL="68580" marR="68580" marT="0" marB="0" anchor="ctr">
                    <a:lnL>
                      <a:noFill/>
                    </a:lnL>
                    <a:lnR>
                      <a:noFill/>
                    </a:lnR>
                    <a:lnT>
                      <a:noFill/>
                    </a:lnT>
                    <a:lnB>
                      <a:noFill/>
                    </a:lnB>
                    <a:solidFill>
                      <a:schemeClr val="tx2">
                        <a:lumMod val="40000"/>
                        <a:lumOff val="60000"/>
                      </a:schemeClr>
                    </a:solidFill>
                  </a:tcPr>
                </a:tc>
              </a:tr>
              <a:tr h="166454">
                <a:tc rowSpan="3">
                  <a:txBody>
                    <a:bodyPr/>
                    <a:lstStyle/>
                    <a:p>
                      <a:pPr marL="0" marR="0" algn="ctr">
                        <a:spcBef>
                          <a:spcPts val="0"/>
                        </a:spcBef>
                        <a:spcAft>
                          <a:spcPts val="0"/>
                        </a:spcAft>
                      </a:pPr>
                      <a:r>
                        <a:rPr lang="en-US" sz="1000">
                          <a:latin typeface="Arial"/>
                          <a:ea typeface="Times New Roman"/>
                          <a:cs typeface="Times New Roman"/>
                        </a:rPr>
                        <a:t>Зорчигч                               /хүн/</a:t>
                      </a:r>
                      <a:endParaRPr lang="en-US" sz="1200">
                        <a:latin typeface="Times New Roman"/>
                        <a:ea typeface="Times New Roman"/>
                        <a:cs typeface="Times New Roman"/>
                      </a:endParaRPr>
                    </a:p>
                  </a:txBody>
                  <a:tcPr marL="68580" marR="68580" marT="0" marB="0" anchor="ctr">
                    <a:lnL>
                      <a:noFill/>
                    </a:lnL>
                    <a:lnR>
                      <a:noFill/>
                    </a:lnR>
                    <a:lnT>
                      <a:noFill/>
                    </a:lnT>
                    <a:lnB>
                      <a:noFill/>
                    </a:lnB>
                    <a:solidFill>
                      <a:schemeClr val="accent1">
                        <a:lumMod val="40000"/>
                        <a:lumOff val="60000"/>
                      </a:schemeClr>
                    </a:solidFill>
                  </a:tcPr>
                </a:tc>
                <a:tc>
                  <a:txBody>
                    <a:bodyPr/>
                    <a:lstStyle/>
                    <a:p>
                      <a:pPr marL="0" marR="0">
                        <a:spcBef>
                          <a:spcPts val="0"/>
                        </a:spcBef>
                        <a:spcAft>
                          <a:spcPts val="0"/>
                        </a:spcAft>
                      </a:pPr>
                      <a:r>
                        <a:rPr lang="en-US" sz="1000">
                          <a:latin typeface="Arial"/>
                          <a:ea typeface="Times New Roman"/>
                          <a:cs typeface="Times New Roman"/>
                        </a:rPr>
                        <a:t>Монгол</a:t>
                      </a:r>
                      <a:endParaRPr lang="en-US" sz="1200">
                        <a:latin typeface="Times New Roman"/>
                        <a:ea typeface="Times New Roman"/>
                        <a:cs typeface="Times New Roman"/>
                      </a:endParaRPr>
                    </a:p>
                  </a:txBody>
                  <a:tcPr marL="68580" marR="68580" marT="0" marB="0" anchor="ctr">
                    <a:lnL>
                      <a:noFill/>
                    </a:lnL>
                    <a:lnR>
                      <a:noFill/>
                    </a:lnR>
                    <a:lnT>
                      <a:noFill/>
                    </a:lnT>
                    <a:lnB>
                      <a:noFill/>
                    </a:lnB>
                    <a:solidFill>
                      <a:schemeClr val="accent1">
                        <a:lumMod val="40000"/>
                        <a:lumOff val="60000"/>
                      </a:schemeClr>
                    </a:solidFill>
                  </a:tcPr>
                </a:tc>
                <a:tc>
                  <a:txBody>
                    <a:bodyPr/>
                    <a:lstStyle/>
                    <a:p>
                      <a:pPr marL="0" marR="0" algn="ctr">
                        <a:spcBef>
                          <a:spcPts val="0"/>
                        </a:spcBef>
                        <a:spcAft>
                          <a:spcPts val="0"/>
                        </a:spcAft>
                      </a:pPr>
                      <a:r>
                        <a:rPr lang="en-US" sz="1000">
                          <a:latin typeface="Arial"/>
                          <a:ea typeface="Times New Roman"/>
                          <a:cs typeface="Times New Roman"/>
                        </a:rPr>
                        <a:t>4933</a:t>
                      </a:r>
                      <a:endParaRPr lang="en-US" sz="1200">
                        <a:latin typeface="Times New Roman"/>
                        <a:ea typeface="Times New Roman"/>
                        <a:cs typeface="Times New Roman"/>
                      </a:endParaRPr>
                    </a:p>
                  </a:txBody>
                  <a:tcPr marL="68580" marR="68580" marT="0" marB="0" anchor="ctr">
                    <a:lnL>
                      <a:noFill/>
                    </a:lnL>
                    <a:lnR>
                      <a:noFill/>
                    </a:lnR>
                    <a:lnT>
                      <a:noFill/>
                    </a:lnT>
                    <a:lnB>
                      <a:noFill/>
                    </a:lnB>
                    <a:solidFill>
                      <a:schemeClr val="accent1">
                        <a:lumMod val="40000"/>
                        <a:lumOff val="60000"/>
                      </a:schemeClr>
                    </a:solidFill>
                  </a:tcPr>
                </a:tc>
                <a:tc>
                  <a:txBody>
                    <a:bodyPr/>
                    <a:lstStyle/>
                    <a:p>
                      <a:pPr marL="0" marR="0" algn="ctr">
                        <a:spcBef>
                          <a:spcPts val="0"/>
                        </a:spcBef>
                        <a:spcAft>
                          <a:spcPts val="0"/>
                        </a:spcAft>
                      </a:pPr>
                      <a:r>
                        <a:rPr lang="en-US" sz="1000" dirty="0">
                          <a:latin typeface="Arial"/>
                          <a:ea typeface="Times New Roman"/>
                          <a:cs typeface="Times New Roman"/>
                        </a:rPr>
                        <a:t>4933</a:t>
                      </a:r>
                      <a:endParaRPr lang="en-US" sz="1200" dirty="0">
                        <a:latin typeface="Times New Roman"/>
                        <a:ea typeface="Times New Roman"/>
                        <a:cs typeface="Times New Roman"/>
                      </a:endParaRPr>
                    </a:p>
                  </a:txBody>
                  <a:tcPr marL="68580" marR="68580" marT="0" marB="0" anchor="ctr">
                    <a:lnL>
                      <a:noFill/>
                    </a:lnL>
                    <a:lnR>
                      <a:noFill/>
                    </a:lnR>
                    <a:lnT>
                      <a:noFill/>
                    </a:lnT>
                    <a:lnB>
                      <a:noFill/>
                    </a:lnB>
                    <a:solidFill>
                      <a:schemeClr val="accent1">
                        <a:lumMod val="40000"/>
                        <a:lumOff val="60000"/>
                      </a:schemeClr>
                    </a:solidFill>
                  </a:tcPr>
                </a:tc>
                <a:tc>
                  <a:txBody>
                    <a:bodyPr/>
                    <a:lstStyle/>
                    <a:p>
                      <a:pPr marL="0" marR="0" algn="ctr">
                        <a:spcBef>
                          <a:spcPts val="0"/>
                        </a:spcBef>
                        <a:spcAft>
                          <a:spcPts val="0"/>
                        </a:spcAft>
                      </a:pPr>
                      <a:r>
                        <a:rPr lang="en-US" sz="1000">
                          <a:latin typeface="Arial"/>
                          <a:ea typeface="Times New Roman"/>
                          <a:cs typeface="Times New Roman"/>
                        </a:rPr>
                        <a:t>9866</a:t>
                      </a:r>
                      <a:endParaRPr lang="en-US" sz="1200">
                        <a:latin typeface="Times New Roman"/>
                        <a:ea typeface="Times New Roman"/>
                        <a:cs typeface="Times New Roman"/>
                      </a:endParaRPr>
                    </a:p>
                  </a:txBody>
                  <a:tcPr marL="68580" marR="68580" marT="0" marB="0" anchor="ctr">
                    <a:lnL>
                      <a:noFill/>
                    </a:lnL>
                    <a:lnR>
                      <a:noFill/>
                    </a:lnR>
                    <a:lnT>
                      <a:noFill/>
                    </a:lnT>
                    <a:lnB>
                      <a:noFill/>
                    </a:lnB>
                    <a:solidFill>
                      <a:schemeClr val="accent1">
                        <a:lumMod val="40000"/>
                        <a:lumOff val="60000"/>
                      </a:schemeClr>
                    </a:solidFill>
                  </a:tcPr>
                </a:tc>
                <a:tc>
                  <a:txBody>
                    <a:bodyPr/>
                    <a:lstStyle/>
                    <a:p>
                      <a:pPr marL="0" marR="0" algn="ctr">
                        <a:spcBef>
                          <a:spcPts val="0"/>
                        </a:spcBef>
                        <a:spcAft>
                          <a:spcPts val="0"/>
                        </a:spcAft>
                      </a:pPr>
                      <a:r>
                        <a:rPr lang="en-US" sz="1000">
                          <a:latin typeface="Arial"/>
                          <a:ea typeface="Times New Roman"/>
                          <a:cs typeface="Times New Roman"/>
                        </a:rPr>
                        <a:t>545</a:t>
                      </a:r>
                      <a:endParaRPr lang="en-US" sz="1200">
                        <a:latin typeface="Times New Roman"/>
                        <a:ea typeface="Times New Roman"/>
                        <a:cs typeface="Times New Roman"/>
                      </a:endParaRPr>
                    </a:p>
                  </a:txBody>
                  <a:tcPr marL="68580" marR="68580" marT="0" marB="0" anchor="ctr">
                    <a:lnL>
                      <a:noFill/>
                    </a:lnL>
                    <a:lnR>
                      <a:noFill/>
                    </a:lnR>
                    <a:lnT>
                      <a:noFill/>
                    </a:lnT>
                    <a:lnB>
                      <a:noFill/>
                    </a:lnB>
                    <a:solidFill>
                      <a:schemeClr val="accent1">
                        <a:lumMod val="40000"/>
                        <a:lumOff val="60000"/>
                      </a:schemeClr>
                    </a:solidFill>
                  </a:tcPr>
                </a:tc>
                <a:tc>
                  <a:txBody>
                    <a:bodyPr/>
                    <a:lstStyle/>
                    <a:p>
                      <a:pPr marL="0" marR="0" algn="ctr">
                        <a:spcBef>
                          <a:spcPts val="0"/>
                        </a:spcBef>
                        <a:spcAft>
                          <a:spcPts val="0"/>
                        </a:spcAft>
                      </a:pPr>
                      <a:r>
                        <a:rPr lang="en-US" sz="1000">
                          <a:latin typeface="Arial"/>
                          <a:ea typeface="Times New Roman"/>
                          <a:cs typeface="Times New Roman"/>
                        </a:rPr>
                        <a:t>531</a:t>
                      </a:r>
                      <a:endParaRPr lang="en-US" sz="1200">
                        <a:latin typeface="Times New Roman"/>
                        <a:ea typeface="Times New Roman"/>
                        <a:cs typeface="Times New Roman"/>
                      </a:endParaRPr>
                    </a:p>
                  </a:txBody>
                  <a:tcPr marL="68580" marR="68580" marT="0" marB="0" anchor="ctr">
                    <a:lnL>
                      <a:noFill/>
                    </a:lnL>
                    <a:lnR>
                      <a:noFill/>
                    </a:lnR>
                    <a:lnT>
                      <a:noFill/>
                    </a:lnT>
                    <a:lnB>
                      <a:noFill/>
                    </a:lnB>
                    <a:solidFill>
                      <a:schemeClr val="accent1">
                        <a:lumMod val="40000"/>
                        <a:lumOff val="60000"/>
                      </a:schemeClr>
                    </a:solidFill>
                  </a:tcPr>
                </a:tc>
                <a:tc>
                  <a:txBody>
                    <a:bodyPr/>
                    <a:lstStyle/>
                    <a:p>
                      <a:pPr marL="0" marR="0" algn="ctr">
                        <a:spcBef>
                          <a:spcPts val="0"/>
                        </a:spcBef>
                        <a:spcAft>
                          <a:spcPts val="0"/>
                        </a:spcAft>
                      </a:pPr>
                      <a:r>
                        <a:rPr lang="en-US" sz="1000" dirty="0">
                          <a:latin typeface="Arial"/>
                          <a:ea typeface="Times New Roman"/>
                          <a:cs typeface="Times New Roman"/>
                        </a:rPr>
                        <a:t>1076</a:t>
                      </a:r>
                      <a:endParaRPr lang="en-US" sz="1200" dirty="0">
                        <a:latin typeface="Times New Roman"/>
                        <a:ea typeface="Times New Roman"/>
                        <a:cs typeface="Times New Roman"/>
                      </a:endParaRPr>
                    </a:p>
                  </a:txBody>
                  <a:tcPr marL="68580" marR="68580" marT="0" marB="0" anchor="ctr">
                    <a:lnL>
                      <a:noFill/>
                    </a:lnL>
                    <a:lnR>
                      <a:noFill/>
                    </a:lnR>
                    <a:lnT>
                      <a:noFill/>
                    </a:lnT>
                    <a:lnB>
                      <a:noFill/>
                    </a:lnB>
                    <a:solidFill>
                      <a:schemeClr val="accent1">
                        <a:lumMod val="40000"/>
                        <a:lumOff val="60000"/>
                      </a:schemeClr>
                    </a:solidFill>
                  </a:tcPr>
                </a:tc>
              </a:tr>
              <a:tr h="169228">
                <a:tc vMerge="1">
                  <a:txBody>
                    <a:bodyPr/>
                    <a:lstStyle/>
                    <a:p>
                      <a:endParaRPr lang="en-US"/>
                    </a:p>
                  </a:txBody>
                  <a:tcPr/>
                </a:tc>
                <a:tc>
                  <a:txBody>
                    <a:bodyPr/>
                    <a:lstStyle/>
                    <a:p>
                      <a:pPr marL="0" marR="0">
                        <a:spcBef>
                          <a:spcPts val="0"/>
                        </a:spcBef>
                        <a:spcAft>
                          <a:spcPts val="0"/>
                        </a:spcAft>
                      </a:pPr>
                      <a:r>
                        <a:rPr lang="en-US" sz="1000">
                          <a:latin typeface="Arial"/>
                          <a:ea typeface="Times New Roman"/>
                          <a:cs typeface="Times New Roman"/>
                        </a:rPr>
                        <a:t>Гадаад</a:t>
                      </a:r>
                      <a:endParaRPr lang="en-US" sz="1200">
                        <a:latin typeface="Times New Roman"/>
                        <a:ea typeface="Times New Roman"/>
                        <a:cs typeface="Times New Roman"/>
                      </a:endParaRPr>
                    </a:p>
                  </a:txBody>
                  <a:tcPr marL="68580" marR="68580" marT="0" marB="0" anchor="ctr">
                    <a:lnL>
                      <a:noFill/>
                    </a:lnL>
                    <a:lnR>
                      <a:noFill/>
                    </a:lnR>
                    <a:lnT>
                      <a:noFill/>
                    </a:lnT>
                    <a:lnB>
                      <a:noFill/>
                    </a:lnB>
                    <a:solidFill>
                      <a:schemeClr val="accent1">
                        <a:lumMod val="40000"/>
                        <a:lumOff val="60000"/>
                      </a:schemeClr>
                    </a:solidFill>
                  </a:tcPr>
                </a:tc>
                <a:tc>
                  <a:txBody>
                    <a:bodyPr/>
                    <a:lstStyle/>
                    <a:p>
                      <a:pPr marL="0" marR="0" algn="ctr">
                        <a:spcBef>
                          <a:spcPts val="0"/>
                        </a:spcBef>
                        <a:spcAft>
                          <a:spcPts val="0"/>
                        </a:spcAft>
                      </a:pPr>
                      <a:r>
                        <a:rPr lang="en-US" sz="1000">
                          <a:latin typeface="Arial"/>
                          <a:ea typeface="Times New Roman"/>
                          <a:cs typeface="Times New Roman"/>
                        </a:rPr>
                        <a:t>3083</a:t>
                      </a:r>
                      <a:endParaRPr lang="en-US" sz="1200">
                        <a:latin typeface="Times New Roman"/>
                        <a:ea typeface="Times New Roman"/>
                        <a:cs typeface="Times New Roman"/>
                      </a:endParaRPr>
                    </a:p>
                  </a:txBody>
                  <a:tcPr marL="68580" marR="68580" marT="0" marB="0" anchor="ctr">
                    <a:lnL>
                      <a:noFill/>
                    </a:lnL>
                    <a:lnR>
                      <a:noFill/>
                    </a:lnR>
                    <a:lnT>
                      <a:noFill/>
                    </a:lnT>
                    <a:lnB>
                      <a:noFill/>
                    </a:lnB>
                    <a:solidFill>
                      <a:schemeClr val="accent1">
                        <a:lumMod val="40000"/>
                        <a:lumOff val="60000"/>
                      </a:schemeClr>
                    </a:solidFill>
                  </a:tcPr>
                </a:tc>
                <a:tc>
                  <a:txBody>
                    <a:bodyPr/>
                    <a:lstStyle/>
                    <a:p>
                      <a:pPr marL="0" marR="0" algn="ctr">
                        <a:spcBef>
                          <a:spcPts val="0"/>
                        </a:spcBef>
                        <a:spcAft>
                          <a:spcPts val="0"/>
                        </a:spcAft>
                      </a:pPr>
                      <a:r>
                        <a:rPr lang="en-US" sz="1000">
                          <a:latin typeface="Arial"/>
                          <a:ea typeface="Times New Roman"/>
                          <a:cs typeface="Times New Roman"/>
                        </a:rPr>
                        <a:t>2717</a:t>
                      </a:r>
                      <a:endParaRPr lang="en-US" sz="1200">
                        <a:latin typeface="Times New Roman"/>
                        <a:ea typeface="Times New Roman"/>
                        <a:cs typeface="Times New Roman"/>
                      </a:endParaRPr>
                    </a:p>
                  </a:txBody>
                  <a:tcPr marL="68580" marR="68580" marT="0" marB="0" anchor="ctr">
                    <a:lnL>
                      <a:noFill/>
                    </a:lnL>
                    <a:lnR>
                      <a:noFill/>
                    </a:lnR>
                    <a:lnT>
                      <a:noFill/>
                    </a:lnT>
                    <a:lnB>
                      <a:noFill/>
                    </a:lnB>
                    <a:solidFill>
                      <a:schemeClr val="accent1">
                        <a:lumMod val="40000"/>
                        <a:lumOff val="60000"/>
                      </a:schemeClr>
                    </a:solidFill>
                  </a:tcPr>
                </a:tc>
                <a:tc>
                  <a:txBody>
                    <a:bodyPr/>
                    <a:lstStyle/>
                    <a:p>
                      <a:pPr marL="0" marR="0" algn="ctr">
                        <a:spcBef>
                          <a:spcPts val="0"/>
                        </a:spcBef>
                        <a:spcAft>
                          <a:spcPts val="0"/>
                        </a:spcAft>
                      </a:pPr>
                      <a:r>
                        <a:rPr lang="en-US" sz="1000">
                          <a:latin typeface="Arial"/>
                          <a:ea typeface="Times New Roman"/>
                          <a:cs typeface="Times New Roman"/>
                        </a:rPr>
                        <a:t>5800</a:t>
                      </a:r>
                      <a:endParaRPr lang="en-US" sz="1200">
                        <a:latin typeface="Times New Roman"/>
                        <a:ea typeface="Times New Roman"/>
                        <a:cs typeface="Times New Roman"/>
                      </a:endParaRPr>
                    </a:p>
                  </a:txBody>
                  <a:tcPr marL="68580" marR="68580" marT="0" marB="0" anchor="ctr">
                    <a:lnL>
                      <a:noFill/>
                    </a:lnL>
                    <a:lnR>
                      <a:noFill/>
                    </a:lnR>
                    <a:lnT>
                      <a:noFill/>
                    </a:lnT>
                    <a:lnB>
                      <a:noFill/>
                    </a:lnB>
                    <a:solidFill>
                      <a:schemeClr val="accent1">
                        <a:lumMod val="40000"/>
                        <a:lumOff val="60000"/>
                      </a:schemeClr>
                    </a:solidFill>
                  </a:tcPr>
                </a:tc>
                <a:tc>
                  <a:txBody>
                    <a:bodyPr/>
                    <a:lstStyle/>
                    <a:p>
                      <a:pPr marL="0" marR="0" algn="ctr">
                        <a:spcBef>
                          <a:spcPts val="0"/>
                        </a:spcBef>
                        <a:spcAft>
                          <a:spcPts val="0"/>
                        </a:spcAft>
                      </a:pPr>
                      <a:r>
                        <a:rPr lang="en-US" sz="1000">
                          <a:latin typeface="Arial"/>
                          <a:ea typeface="Times New Roman"/>
                          <a:cs typeface="Times New Roman"/>
                        </a:rPr>
                        <a:t>122</a:t>
                      </a:r>
                      <a:endParaRPr lang="en-US" sz="1200">
                        <a:latin typeface="Times New Roman"/>
                        <a:ea typeface="Times New Roman"/>
                        <a:cs typeface="Times New Roman"/>
                      </a:endParaRPr>
                    </a:p>
                  </a:txBody>
                  <a:tcPr marL="68580" marR="68580" marT="0" marB="0" anchor="ctr">
                    <a:lnL>
                      <a:noFill/>
                    </a:lnL>
                    <a:lnR>
                      <a:noFill/>
                    </a:lnR>
                    <a:lnT>
                      <a:noFill/>
                    </a:lnT>
                    <a:lnB>
                      <a:noFill/>
                    </a:lnB>
                    <a:solidFill>
                      <a:schemeClr val="accent1">
                        <a:lumMod val="40000"/>
                        <a:lumOff val="60000"/>
                      </a:schemeClr>
                    </a:solidFill>
                  </a:tcPr>
                </a:tc>
                <a:tc>
                  <a:txBody>
                    <a:bodyPr/>
                    <a:lstStyle/>
                    <a:p>
                      <a:pPr marL="0" marR="0" algn="ctr">
                        <a:spcBef>
                          <a:spcPts val="0"/>
                        </a:spcBef>
                        <a:spcAft>
                          <a:spcPts val="0"/>
                        </a:spcAft>
                      </a:pPr>
                      <a:r>
                        <a:rPr lang="en-US" sz="1000">
                          <a:latin typeface="Arial"/>
                          <a:ea typeface="Times New Roman"/>
                          <a:cs typeface="Times New Roman"/>
                        </a:rPr>
                        <a:t>113</a:t>
                      </a:r>
                      <a:endParaRPr lang="en-US" sz="1200">
                        <a:latin typeface="Times New Roman"/>
                        <a:ea typeface="Times New Roman"/>
                        <a:cs typeface="Times New Roman"/>
                      </a:endParaRPr>
                    </a:p>
                  </a:txBody>
                  <a:tcPr marL="68580" marR="68580" marT="0" marB="0" anchor="ctr">
                    <a:lnL>
                      <a:noFill/>
                    </a:lnL>
                    <a:lnR>
                      <a:noFill/>
                    </a:lnR>
                    <a:lnT>
                      <a:noFill/>
                    </a:lnT>
                    <a:lnB>
                      <a:noFill/>
                    </a:lnB>
                    <a:solidFill>
                      <a:schemeClr val="accent1">
                        <a:lumMod val="40000"/>
                        <a:lumOff val="60000"/>
                      </a:schemeClr>
                    </a:solidFill>
                  </a:tcPr>
                </a:tc>
                <a:tc>
                  <a:txBody>
                    <a:bodyPr/>
                    <a:lstStyle/>
                    <a:p>
                      <a:pPr marL="0" marR="0" algn="ctr">
                        <a:spcBef>
                          <a:spcPts val="0"/>
                        </a:spcBef>
                        <a:spcAft>
                          <a:spcPts val="0"/>
                        </a:spcAft>
                      </a:pPr>
                      <a:r>
                        <a:rPr lang="en-US" sz="1000" dirty="0">
                          <a:latin typeface="Arial"/>
                          <a:ea typeface="Times New Roman"/>
                          <a:cs typeface="Times New Roman"/>
                        </a:rPr>
                        <a:t>235</a:t>
                      </a:r>
                      <a:endParaRPr lang="en-US" sz="1200" dirty="0">
                        <a:latin typeface="Times New Roman"/>
                        <a:ea typeface="Times New Roman"/>
                        <a:cs typeface="Times New Roman"/>
                      </a:endParaRPr>
                    </a:p>
                  </a:txBody>
                  <a:tcPr marL="68580" marR="68580" marT="0" marB="0" anchor="ctr">
                    <a:lnL>
                      <a:noFill/>
                    </a:lnL>
                    <a:lnR>
                      <a:noFill/>
                    </a:lnR>
                    <a:lnT>
                      <a:noFill/>
                    </a:lnT>
                    <a:lnB>
                      <a:noFill/>
                    </a:lnB>
                    <a:solidFill>
                      <a:schemeClr val="accent1">
                        <a:lumMod val="40000"/>
                        <a:lumOff val="60000"/>
                      </a:schemeClr>
                    </a:solidFill>
                  </a:tcPr>
                </a:tc>
              </a:tr>
              <a:tr h="166454">
                <a:tc vMerge="1">
                  <a:txBody>
                    <a:bodyPr/>
                    <a:lstStyle/>
                    <a:p>
                      <a:endParaRPr lang="en-US"/>
                    </a:p>
                  </a:txBody>
                  <a:tcPr/>
                </a:tc>
                <a:tc>
                  <a:txBody>
                    <a:bodyPr/>
                    <a:lstStyle/>
                    <a:p>
                      <a:pPr marL="0" marR="0">
                        <a:spcBef>
                          <a:spcPts val="0"/>
                        </a:spcBef>
                        <a:spcAft>
                          <a:spcPts val="0"/>
                        </a:spcAft>
                      </a:pPr>
                      <a:r>
                        <a:rPr lang="en-US" sz="1000" b="1" dirty="0" err="1">
                          <a:latin typeface="Arial"/>
                          <a:ea typeface="Times New Roman"/>
                          <a:cs typeface="Times New Roman"/>
                        </a:rPr>
                        <a:t>Бүгд</a:t>
                      </a:r>
                      <a:r>
                        <a:rPr lang="en-US" sz="1000" b="1" dirty="0">
                          <a:latin typeface="Arial"/>
                          <a:ea typeface="Times New Roman"/>
                          <a:cs typeface="Times New Roman"/>
                        </a:rPr>
                        <a:t> </a:t>
                      </a:r>
                      <a:endParaRPr lang="en-US" sz="1200" dirty="0">
                        <a:latin typeface="Times New Roman"/>
                        <a:ea typeface="Times New Roman"/>
                        <a:cs typeface="Times New Roman"/>
                      </a:endParaRPr>
                    </a:p>
                  </a:txBody>
                  <a:tcPr marL="68580" marR="68580" marT="0" marB="0" anchor="ctr">
                    <a:lnL>
                      <a:noFill/>
                    </a:lnL>
                    <a:lnR>
                      <a:noFill/>
                    </a:lnR>
                    <a:lnT>
                      <a:noFill/>
                    </a:lnT>
                    <a:lnB>
                      <a:noFill/>
                    </a:lnB>
                    <a:solidFill>
                      <a:schemeClr val="accent1">
                        <a:lumMod val="40000"/>
                        <a:lumOff val="60000"/>
                      </a:schemeClr>
                    </a:solidFill>
                  </a:tcPr>
                </a:tc>
                <a:tc>
                  <a:txBody>
                    <a:bodyPr/>
                    <a:lstStyle/>
                    <a:p>
                      <a:pPr marL="0" marR="0" algn="ctr">
                        <a:spcBef>
                          <a:spcPts val="0"/>
                        </a:spcBef>
                        <a:spcAft>
                          <a:spcPts val="0"/>
                        </a:spcAft>
                      </a:pPr>
                      <a:r>
                        <a:rPr lang="en-US" sz="1000" b="1">
                          <a:latin typeface="Arial"/>
                          <a:ea typeface="Times New Roman"/>
                          <a:cs typeface="Times New Roman"/>
                        </a:rPr>
                        <a:t>8016</a:t>
                      </a:r>
                      <a:endParaRPr lang="en-US" sz="1200">
                        <a:latin typeface="Times New Roman"/>
                        <a:ea typeface="Times New Roman"/>
                        <a:cs typeface="Times New Roman"/>
                      </a:endParaRPr>
                    </a:p>
                  </a:txBody>
                  <a:tcPr marL="68580" marR="68580" marT="0" marB="0" anchor="ctr">
                    <a:lnL>
                      <a:noFill/>
                    </a:lnL>
                    <a:lnR>
                      <a:noFill/>
                    </a:lnR>
                    <a:lnT>
                      <a:noFill/>
                    </a:lnT>
                    <a:lnB>
                      <a:noFill/>
                    </a:lnB>
                    <a:solidFill>
                      <a:schemeClr val="accent1">
                        <a:lumMod val="40000"/>
                        <a:lumOff val="60000"/>
                      </a:schemeClr>
                    </a:solidFill>
                  </a:tcPr>
                </a:tc>
                <a:tc>
                  <a:txBody>
                    <a:bodyPr/>
                    <a:lstStyle/>
                    <a:p>
                      <a:pPr marL="0" marR="0" algn="ctr">
                        <a:spcBef>
                          <a:spcPts val="0"/>
                        </a:spcBef>
                        <a:spcAft>
                          <a:spcPts val="0"/>
                        </a:spcAft>
                      </a:pPr>
                      <a:r>
                        <a:rPr lang="en-US" sz="1000" b="1">
                          <a:latin typeface="Arial"/>
                          <a:ea typeface="Times New Roman"/>
                          <a:cs typeface="Times New Roman"/>
                        </a:rPr>
                        <a:t>7650</a:t>
                      </a:r>
                      <a:endParaRPr lang="en-US" sz="1200">
                        <a:latin typeface="Times New Roman"/>
                        <a:ea typeface="Times New Roman"/>
                        <a:cs typeface="Times New Roman"/>
                      </a:endParaRPr>
                    </a:p>
                  </a:txBody>
                  <a:tcPr marL="68580" marR="68580" marT="0" marB="0" anchor="ctr">
                    <a:lnL>
                      <a:noFill/>
                    </a:lnL>
                    <a:lnR>
                      <a:noFill/>
                    </a:lnR>
                    <a:lnT>
                      <a:noFill/>
                    </a:lnT>
                    <a:lnB>
                      <a:noFill/>
                    </a:lnB>
                    <a:solidFill>
                      <a:schemeClr val="accent1">
                        <a:lumMod val="40000"/>
                        <a:lumOff val="60000"/>
                      </a:schemeClr>
                    </a:solidFill>
                  </a:tcPr>
                </a:tc>
                <a:tc>
                  <a:txBody>
                    <a:bodyPr/>
                    <a:lstStyle/>
                    <a:p>
                      <a:pPr marL="0" marR="0" algn="ctr">
                        <a:spcBef>
                          <a:spcPts val="0"/>
                        </a:spcBef>
                        <a:spcAft>
                          <a:spcPts val="0"/>
                        </a:spcAft>
                      </a:pPr>
                      <a:r>
                        <a:rPr lang="en-US" sz="1000" b="1">
                          <a:latin typeface="Arial"/>
                          <a:ea typeface="Times New Roman"/>
                          <a:cs typeface="Times New Roman"/>
                        </a:rPr>
                        <a:t>15666</a:t>
                      </a:r>
                      <a:endParaRPr lang="en-US" sz="1200">
                        <a:latin typeface="Times New Roman"/>
                        <a:ea typeface="Times New Roman"/>
                        <a:cs typeface="Times New Roman"/>
                      </a:endParaRPr>
                    </a:p>
                  </a:txBody>
                  <a:tcPr marL="68580" marR="68580" marT="0" marB="0" anchor="ctr">
                    <a:lnL>
                      <a:noFill/>
                    </a:lnL>
                    <a:lnR>
                      <a:noFill/>
                    </a:lnR>
                    <a:lnT>
                      <a:noFill/>
                    </a:lnT>
                    <a:lnB>
                      <a:noFill/>
                    </a:lnB>
                    <a:solidFill>
                      <a:schemeClr val="accent1">
                        <a:lumMod val="40000"/>
                        <a:lumOff val="60000"/>
                      </a:schemeClr>
                    </a:solidFill>
                  </a:tcPr>
                </a:tc>
                <a:tc>
                  <a:txBody>
                    <a:bodyPr/>
                    <a:lstStyle/>
                    <a:p>
                      <a:pPr marL="0" marR="0" algn="ctr">
                        <a:spcBef>
                          <a:spcPts val="0"/>
                        </a:spcBef>
                        <a:spcAft>
                          <a:spcPts val="0"/>
                        </a:spcAft>
                      </a:pPr>
                      <a:r>
                        <a:rPr lang="en-US" sz="1000" b="1">
                          <a:latin typeface="Arial"/>
                          <a:ea typeface="Times New Roman"/>
                          <a:cs typeface="Times New Roman"/>
                        </a:rPr>
                        <a:t>667</a:t>
                      </a:r>
                      <a:endParaRPr lang="en-US" sz="1200">
                        <a:latin typeface="Times New Roman"/>
                        <a:ea typeface="Times New Roman"/>
                        <a:cs typeface="Times New Roman"/>
                      </a:endParaRPr>
                    </a:p>
                  </a:txBody>
                  <a:tcPr marL="68580" marR="68580" marT="0" marB="0" anchor="ctr">
                    <a:lnL>
                      <a:noFill/>
                    </a:lnL>
                    <a:lnR>
                      <a:noFill/>
                    </a:lnR>
                    <a:lnT>
                      <a:noFill/>
                    </a:lnT>
                    <a:lnB>
                      <a:noFill/>
                    </a:lnB>
                    <a:solidFill>
                      <a:schemeClr val="accent1">
                        <a:lumMod val="40000"/>
                        <a:lumOff val="60000"/>
                      </a:schemeClr>
                    </a:solidFill>
                  </a:tcPr>
                </a:tc>
                <a:tc>
                  <a:txBody>
                    <a:bodyPr/>
                    <a:lstStyle/>
                    <a:p>
                      <a:pPr marL="0" marR="0" algn="ctr">
                        <a:spcBef>
                          <a:spcPts val="0"/>
                        </a:spcBef>
                        <a:spcAft>
                          <a:spcPts val="0"/>
                        </a:spcAft>
                      </a:pPr>
                      <a:r>
                        <a:rPr lang="en-US" sz="1000" b="1">
                          <a:latin typeface="Arial"/>
                          <a:ea typeface="Times New Roman"/>
                          <a:cs typeface="Times New Roman"/>
                        </a:rPr>
                        <a:t>644</a:t>
                      </a:r>
                      <a:endParaRPr lang="en-US" sz="1200">
                        <a:latin typeface="Times New Roman"/>
                        <a:ea typeface="Times New Roman"/>
                        <a:cs typeface="Times New Roman"/>
                      </a:endParaRPr>
                    </a:p>
                  </a:txBody>
                  <a:tcPr marL="68580" marR="68580" marT="0" marB="0" anchor="ctr">
                    <a:lnL>
                      <a:noFill/>
                    </a:lnL>
                    <a:lnR>
                      <a:noFill/>
                    </a:lnR>
                    <a:lnT>
                      <a:noFill/>
                    </a:lnT>
                    <a:lnB>
                      <a:noFill/>
                    </a:lnB>
                    <a:solidFill>
                      <a:schemeClr val="accent1">
                        <a:lumMod val="40000"/>
                        <a:lumOff val="60000"/>
                      </a:schemeClr>
                    </a:solidFill>
                  </a:tcPr>
                </a:tc>
                <a:tc>
                  <a:txBody>
                    <a:bodyPr/>
                    <a:lstStyle/>
                    <a:p>
                      <a:pPr marL="0" marR="0" algn="ctr">
                        <a:spcBef>
                          <a:spcPts val="0"/>
                        </a:spcBef>
                        <a:spcAft>
                          <a:spcPts val="0"/>
                        </a:spcAft>
                      </a:pPr>
                      <a:r>
                        <a:rPr lang="en-US" sz="1000" b="1" dirty="0">
                          <a:latin typeface="Arial"/>
                          <a:ea typeface="Times New Roman"/>
                          <a:cs typeface="Times New Roman"/>
                        </a:rPr>
                        <a:t>1311</a:t>
                      </a:r>
                      <a:endParaRPr lang="en-US" sz="1200" dirty="0">
                        <a:latin typeface="Times New Roman"/>
                        <a:ea typeface="Times New Roman"/>
                        <a:cs typeface="Times New Roman"/>
                      </a:endParaRPr>
                    </a:p>
                  </a:txBody>
                  <a:tcPr marL="68580" marR="68580" marT="0" marB="0" anchor="ctr">
                    <a:lnL>
                      <a:noFill/>
                    </a:lnL>
                    <a:lnR>
                      <a:noFill/>
                    </a:lnR>
                    <a:lnT>
                      <a:noFill/>
                    </a:lnT>
                    <a:lnB>
                      <a:noFill/>
                    </a:lnB>
                    <a:solidFill>
                      <a:schemeClr val="accent1">
                        <a:lumMod val="40000"/>
                        <a:lumOff val="60000"/>
                      </a:schemeClr>
                    </a:solidFill>
                  </a:tcPr>
                </a:tc>
              </a:tr>
              <a:tr h="332907">
                <a:tc rowSpan="2">
                  <a:txBody>
                    <a:bodyPr/>
                    <a:lstStyle/>
                    <a:p>
                      <a:pPr marL="0" marR="0" algn="ctr">
                        <a:spcBef>
                          <a:spcPts val="0"/>
                        </a:spcBef>
                        <a:spcAft>
                          <a:spcPts val="0"/>
                        </a:spcAft>
                      </a:pPr>
                      <a:r>
                        <a:rPr lang="en-US" sz="1000" dirty="0" err="1">
                          <a:latin typeface="Arial"/>
                          <a:ea typeface="Times New Roman"/>
                          <a:cs typeface="Times New Roman"/>
                        </a:rPr>
                        <a:t>Ачаа</a:t>
                      </a:r>
                      <a:r>
                        <a:rPr lang="en-US" sz="1000" dirty="0">
                          <a:latin typeface="Arial"/>
                          <a:ea typeface="Times New Roman"/>
                          <a:cs typeface="Times New Roman"/>
                        </a:rPr>
                        <a:t> </a:t>
                      </a:r>
                      <a:r>
                        <a:rPr lang="en-US" sz="1000" dirty="0" err="1">
                          <a:latin typeface="Arial"/>
                          <a:ea typeface="Times New Roman"/>
                          <a:cs typeface="Times New Roman"/>
                        </a:rPr>
                        <a:t>тээш</a:t>
                      </a:r>
                      <a:endParaRPr lang="en-US" sz="12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spcBef>
                          <a:spcPts val="0"/>
                        </a:spcBef>
                        <a:spcAft>
                          <a:spcPts val="0"/>
                        </a:spcAft>
                      </a:pPr>
                      <a:r>
                        <a:rPr lang="en-US" sz="1000">
                          <a:latin typeface="Arial"/>
                          <a:ea typeface="Times New Roman"/>
                          <a:cs typeface="Times New Roman"/>
                        </a:rPr>
                        <a:t>Ачааны бохир жин /тн/</a:t>
                      </a:r>
                      <a:endParaRPr lang="en-US" sz="1200">
                        <a:latin typeface="Times New Roman"/>
                        <a:ea typeface="Times New Roman"/>
                        <a:cs typeface="Times New Roman"/>
                      </a:endParaRPr>
                    </a:p>
                  </a:txBody>
                  <a:tcPr marL="68580" marR="68580" marT="0" marB="0" anchor="ctr">
                    <a:lnL>
                      <a:noFill/>
                    </a:lnL>
                    <a:lnR>
                      <a:noFill/>
                    </a:lnR>
                    <a:lnT>
                      <a:noFill/>
                    </a:lnT>
                    <a:lnB>
                      <a:noFill/>
                    </a:lnB>
                    <a:solidFill>
                      <a:schemeClr val="accent1">
                        <a:lumMod val="20000"/>
                        <a:lumOff val="80000"/>
                      </a:schemeClr>
                    </a:solidFill>
                  </a:tcPr>
                </a:tc>
                <a:tc>
                  <a:txBody>
                    <a:bodyPr/>
                    <a:lstStyle/>
                    <a:p>
                      <a:pPr marL="0" marR="0" algn="ctr">
                        <a:spcBef>
                          <a:spcPts val="0"/>
                        </a:spcBef>
                        <a:spcAft>
                          <a:spcPts val="0"/>
                        </a:spcAft>
                      </a:pPr>
                      <a:r>
                        <a:rPr lang="en-US" sz="1000">
                          <a:latin typeface="Arial"/>
                          <a:ea typeface="Times New Roman"/>
                          <a:cs typeface="Times New Roman"/>
                        </a:rPr>
                        <a:t>561.8</a:t>
                      </a:r>
                      <a:endParaRPr lang="en-US" sz="1200">
                        <a:latin typeface="Times New Roman"/>
                        <a:ea typeface="Times New Roman"/>
                        <a:cs typeface="Times New Roman"/>
                      </a:endParaRPr>
                    </a:p>
                  </a:txBody>
                  <a:tcPr marL="68580" marR="68580" marT="0" marB="0" anchor="ctr">
                    <a:lnL>
                      <a:noFill/>
                    </a:lnL>
                    <a:lnR>
                      <a:noFill/>
                    </a:lnR>
                    <a:lnT>
                      <a:noFill/>
                    </a:lnT>
                    <a:lnB>
                      <a:noFill/>
                    </a:lnB>
                    <a:solidFill>
                      <a:schemeClr val="accent1">
                        <a:lumMod val="20000"/>
                        <a:lumOff val="80000"/>
                      </a:schemeClr>
                    </a:solidFill>
                  </a:tcPr>
                </a:tc>
                <a:tc>
                  <a:txBody>
                    <a:bodyPr/>
                    <a:lstStyle/>
                    <a:p>
                      <a:pPr marL="0" marR="0" algn="ctr">
                        <a:spcBef>
                          <a:spcPts val="0"/>
                        </a:spcBef>
                        <a:spcAft>
                          <a:spcPts val="0"/>
                        </a:spcAft>
                      </a:pPr>
                      <a:r>
                        <a:rPr lang="en-US" sz="1000" dirty="0">
                          <a:latin typeface="Arial"/>
                          <a:ea typeface="Times New Roman"/>
                          <a:cs typeface="Times New Roman"/>
                        </a:rPr>
                        <a:t>-</a:t>
                      </a:r>
                      <a:endParaRPr lang="en-US" sz="1200" dirty="0">
                        <a:latin typeface="Times New Roman"/>
                        <a:ea typeface="Times New Roman"/>
                        <a:cs typeface="Times New Roman"/>
                      </a:endParaRPr>
                    </a:p>
                  </a:txBody>
                  <a:tcPr marL="68580" marR="68580" marT="0" marB="0" anchor="ctr">
                    <a:lnL>
                      <a:noFill/>
                    </a:lnL>
                    <a:lnR>
                      <a:noFill/>
                    </a:lnR>
                    <a:lnT>
                      <a:noFill/>
                    </a:lnT>
                    <a:lnB>
                      <a:noFill/>
                    </a:lnB>
                    <a:solidFill>
                      <a:schemeClr val="accent1">
                        <a:lumMod val="20000"/>
                        <a:lumOff val="80000"/>
                      </a:schemeClr>
                    </a:solidFill>
                  </a:tcPr>
                </a:tc>
                <a:tc>
                  <a:txBody>
                    <a:bodyPr/>
                    <a:lstStyle/>
                    <a:p>
                      <a:pPr marL="0" marR="0" algn="ctr">
                        <a:spcBef>
                          <a:spcPts val="0"/>
                        </a:spcBef>
                        <a:spcAft>
                          <a:spcPts val="0"/>
                        </a:spcAft>
                      </a:pPr>
                      <a:r>
                        <a:rPr lang="en-US" sz="1000">
                          <a:latin typeface="Arial"/>
                          <a:ea typeface="Times New Roman"/>
                          <a:cs typeface="Times New Roman"/>
                        </a:rPr>
                        <a:t>561.8</a:t>
                      </a:r>
                      <a:endParaRPr lang="en-US" sz="1200">
                        <a:latin typeface="Times New Roman"/>
                        <a:ea typeface="Times New Roman"/>
                        <a:cs typeface="Times New Roman"/>
                      </a:endParaRPr>
                    </a:p>
                  </a:txBody>
                  <a:tcPr marL="68580" marR="68580" marT="0" marB="0" anchor="ctr">
                    <a:lnL>
                      <a:noFill/>
                    </a:lnL>
                    <a:lnR>
                      <a:noFill/>
                    </a:lnR>
                    <a:lnT>
                      <a:noFill/>
                    </a:lnT>
                    <a:lnB>
                      <a:noFill/>
                    </a:lnB>
                    <a:solidFill>
                      <a:schemeClr val="accent1">
                        <a:lumMod val="20000"/>
                        <a:lumOff val="80000"/>
                      </a:schemeClr>
                    </a:solidFill>
                  </a:tcPr>
                </a:tc>
                <a:tc>
                  <a:txBody>
                    <a:bodyPr/>
                    <a:lstStyle/>
                    <a:p>
                      <a:pPr marL="0" marR="0" algn="ctr">
                        <a:spcBef>
                          <a:spcPts val="0"/>
                        </a:spcBef>
                        <a:spcAft>
                          <a:spcPts val="0"/>
                        </a:spcAft>
                      </a:pPr>
                      <a:r>
                        <a:rPr lang="en-US" sz="1000">
                          <a:latin typeface="Arial"/>
                          <a:ea typeface="Times New Roman"/>
                          <a:cs typeface="Times New Roman"/>
                        </a:rPr>
                        <a:t>272.94</a:t>
                      </a:r>
                      <a:endParaRPr lang="en-US" sz="1200">
                        <a:latin typeface="Times New Roman"/>
                        <a:ea typeface="Times New Roman"/>
                        <a:cs typeface="Times New Roman"/>
                      </a:endParaRPr>
                    </a:p>
                  </a:txBody>
                  <a:tcPr marL="68580" marR="68580" marT="0" marB="0" anchor="ctr">
                    <a:lnL>
                      <a:noFill/>
                    </a:lnL>
                    <a:lnR>
                      <a:noFill/>
                    </a:lnR>
                    <a:lnT>
                      <a:noFill/>
                    </a:lnT>
                    <a:lnB>
                      <a:noFill/>
                    </a:lnB>
                    <a:solidFill>
                      <a:schemeClr val="accent1">
                        <a:lumMod val="20000"/>
                        <a:lumOff val="80000"/>
                      </a:schemeClr>
                    </a:solidFill>
                  </a:tcPr>
                </a:tc>
                <a:tc>
                  <a:txBody>
                    <a:bodyPr/>
                    <a:lstStyle/>
                    <a:p>
                      <a:pPr marL="0" marR="0" algn="ctr">
                        <a:spcBef>
                          <a:spcPts val="0"/>
                        </a:spcBef>
                        <a:spcAft>
                          <a:spcPts val="0"/>
                        </a:spcAft>
                      </a:pPr>
                      <a:r>
                        <a:rPr lang="en-US" sz="1000">
                          <a:latin typeface="Arial"/>
                          <a:ea typeface="Times New Roman"/>
                          <a:cs typeface="Times New Roman"/>
                        </a:rPr>
                        <a:t>-</a:t>
                      </a:r>
                      <a:endParaRPr lang="en-US" sz="1200">
                        <a:latin typeface="Times New Roman"/>
                        <a:ea typeface="Times New Roman"/>
                        <a:cs typeface="Times New Roman"/>
                      </a:endParaRPr>
                    </a:p>
                  </a:txBody>
                  <a:tcPr marL="68580" marR="68580" marT="0" marB="0" anchor="ctr">
                    <a:lnL>
                      <a:noFill/>
                    </a:lnL>
                    <a:lnR>
                      <a:noFill/>
                    </a:lnR>
                    <a:lnT>
                      <a:noFill/>
                    </a:lnT>
                    <a:lnB>
                      <a:noFill/>
                    </a:lnB>
                    <a:solidFill>
                      <a:schemeClr val="accent1">
                        <a:lumMod val="20000"/>
                        <a:lumOff val="80000"/>
                      </a:schemeClr>
                    </a:solidFill>
                  </a:tcPr>
                </a:tc>
                <a:tc>
                  <a:txBody>
                    <a:bodyPr/>
                    <a:lstStyle/>
                    <a:p>
                      <a:pPr marL="0" marR="0" algn="ctr">
                        <a:spcBef>
                          <a:spcPts val="0"/>
                        </a:spcBef>
                        <a:spcAft>
                          <a:spcPts val="0"/>
                        </a:spcAft>
                      </a:pPr>
                      <a:r>
                        <a:rPr lang="en-US" sz="1000">
                          <a:latin typeface="Arial"/>
                          <a:ea typeface="Times New Roman"/>
                          <a:cs typeface="Times New Roman"/>
                        </a:rPr>
                        <a:t>272.94</a:t>
                      </a:r>
                      <a:endParaRPr lang="en-US" sz="1200">
                        <a:latin typeface="Times New Roman"/>
                        <a:ea typeface="Times New Roman"/>
                        <a:cs typeface="Times New Roman"/>
                      </a:endParaRPr>
                    </a:p>
                  </a:txBody>
                  <a:tcPr marL="68580" marR="68580" marT="0" marB="0" anchor="ctr">
                    <a:lnL>
                      <a:noFill/>
                    </a:lnL>
                    <a:lnR>
                      <a:noFill/>
                    </a:lnR>
                    <a:lnT>
                      <a:noFill/>
                    </a:lnT>
                    <a:lnB>
                      <a:noFill/>
                    </a:lnB>
                    <a:solidFill>
                      <a:schemeClr val="accent1">
                        <a:lumMod val="20000"/>
                        <a:lumOff val="80000"/>
                      </a:schemeClr>
                    </a:solidFill>
                  </a:tcPr>
                </a:tc>
              </a:tr>
              <a:tr h="332907">
                <a:tc vMerge="1">
                  <a:txBody>
                    <a:bodyPr/>
                    <a:lstStyle/>
                    <a:p>
                      <a:endParaRPr lang="en-US"/>
                    </a:p>
                  </a:txBody>
                  <a:tcPr/>
                </a:tc>
                <a:tc>
                  <a:txBody>
                    <a:bodyPr/>
                    <a:lstStyle/>
                    <a:p>
                      <a:pPr marL="0" marR="0">
                        <a:spcBef>
                          <a:spcPts val="0"/>
                        </a:spcBef>
                        <a:spcAft>
                          <a:spcPts val="0"/>
                        </a:spcAft>
                      </a:pPr>
                      <a:r>
                        <a:rPr lang="en-US" sz="1000" b="1" dirty="0" err="1">
                          <a:latin typeface="Arial"/>
                          <a:ea typeface="Times New Roman"/>
                          <a:cs typeface="Times New Roman"/>
                        </a:rPr>
                        <a:t>Бүгд</a:t>
                      </a:r>
                      <a:r>
                        <a:rPr lang="en-US" sz="1000" b="1" dirty="0">
                          <a:latin typeface="Arial"/>
                          <a:ea typeface="Times New Roman"/>
                          <a:cs typeface="Times New Roman"/>
                        </a:rPr>
                        <a:t> </a:t>
                      </a:r>
                      <a:endParaRPr lang="en-US" sz="12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1000" b="1" dirty="0">
                          <a:latin typeface="Arial"/>
                          <a:ea typeface="Times New Roman"/>
                          <a:cs typeface="Times New Roman"/>
                        </a:rPr>
                        <a:t>561.8</a:t>
                      </a:r>
                      <a:endParaRPr lang="en-US" sz="12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1000" b="1" dirty="0">
                          <a:latin typeface="Arial"/>
                          <a:ea typeface="Times New Roman"/>
                          <a:cs typeface="Times New Roman"/>
                        </a:rPr>
                        <a:t> </a:t>
                      </a:r>
                      <a:endParaRPr lang="en-US" sz="12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1000" b="1" dirty="0">
                          <a:latin typeface="Arial"/>
                          <a:ea typeface="Times New Roman"/>
                          <a:cs typeface="Times New Roman"/>
                        </a:rPr>
                        <a:t>561.8</a:t>
                      </a:r>
                      <a:endParaRPr lang="en-US" sz="12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1000" b="1" dirty="0">
                          <a:latin typeface="Arial"/>
                          <a:ea typeface="Times New Roman"/>
                          <a:cs typeface="Times New Roman"/>
                        </a:rPr>
                        <a:t>272.94</a:t>
                      </a:r>
                      <a:endParaRPr lang="en-US" sz="12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1000" b="1" dirty="0">
                          <a:latin typeface="Arial"/>
                          <a:ea typeface="Times New Roman"/>
                          <a:cs typeface="Times New Roman"/>
                        </a:rPr>
                        <a:t> </a:t>
                      </a:r>
                      <a:endParaRPr lang="en-US" sz="12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1000" b="1" dirty="0">
                          <a:latin typeface="Arial"/>
                          <a:ea typeface="Times New Roman"/>
                          <a:cs typeface="Times New Roman"/>
                        </a:rPr>
                        <a:t>272.94</a:t>
                      </a:r>
                      <a:endParaRPr lang="en-US" sz="12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chemeClr val="accent1">
                        <a:lumMod val="20000"/>
                        <a:lumOff val="80000"/>
                      </a:schemeClr>
                    </a:solidFill>
                  </a:tcPr>
                </a:tc>
              </a:tr>
            </a:tbl>
          </a:graphicData>
        </a:graphic>
      </p:graphicFrame>
      <p:sp>
        <p:nvSpPr>
          <p:cNvPr id="12289" name="Rectangle 1"/>
          <p:cNvSpPr>
            <a:spLocks noChangeArrowheads="1"/>
          </p:cNvSpPr>
          <p:nvPr/>
        </p:nvSpPr>
        <p:spPr bwMode="auto">
          <a:xfrm>
            <a:off x="5791200" y="1219200"/>
            <a:ext cx="54864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АРЦСУУРЬ ДАХЬ ГААЛИЙН ХОРООНЫ  2017 ОНЫ </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ХИЛИЙН ХӨДӨЛГӨӨНИЙ МЭДЭЭ</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5" name="Chart 14"/>
          <p:cNvGraphicFramePr/>
          <p:nvPr/>
        </p:nvGraphicFramePr>
        <p:xfrm>
          <a:off x="1143000" y="762000"/>
          <a:ext cx="4267200" cy="2971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
          <p:cNvSpPr>
            <a:spLocks noChangeArrowheads="1"/>
          </p:cNvSpPr>
          <p:nvPr/>
        </p:nvSpPr>
        <p:spPr bwMode="auto">
          <a:xfrm>
            <a:off x="1136650" y="300335"/>
            <a:ext cx="9912350" cy="830997"/>
          </a:xfrm>
          <a:prstGeom prst="rect">
            <a:avLst/>
          </a:prstGeom>
          <a:solidFill>
            <a:srgbClr val="558237"/>
          </a:solidFill>
          <a:ln w="9525">
            <a:solidFill>
              <a:schemeClr val="accent1"/>
            </a:solid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ЗАВХАН АЙМГИЙН НИЙГЭМ</a:t>
            </a:r>
            <a:r>
              <a:rPr lang="mn-MN" sz="2400" b="1" dirty="0">
                <a:solidFill>
                  <a:schemeClr val="bg1"/>
                </a:solidFill>
                <a:latin typeface="Arial" pitchFamily="34" charset="0"/>
                <a:cs typeface="Arial" pitchFamily="34" charset="0"/>
              </a:rPr>
              <a:t>, ЭДИЙН ЗАСГИЙН БАЙДАЛ - Үндсэн үзүүлэлт</a:t>
            </a:r>
          </a:p>
        </p:txBody>
      </p:sp>
      <p:graphicFrame>
        <p:nvGraphicFramePr>
          <p:cNvPr id="3" name="Table 2"/>
          <p:cNvGraphicFramePr>
            <a:graphicFrameLocks noGrp="1"/>
          </p:cNvGraphicFramePr>
          <p:nvPr>
            <p:extLst>
              <p:ext uri="{D42A27DB-BD31-4B8C-83A1-F6EECF244321}">
                <p14:modId xmlns="" xmlns:p14="http://schemas.microsoft.com/office/powerpoint/2010/main" val="3466266553"/>
              </p:ext>
            </p:extLst>
          </p:nvPr>
        </p:nvGraphicFramePr>
        <p:xfrm>
          <a:off x="1219200" y="1371600"/>
          <a:ext cx="10744201" cy="3962401"/>
        </p:xfrm>
        <a:graphic>
          <a:graphicData uri="http://schemas.openxmlformats.org/drawingml/2006/table">
            <a:tbl>
              <a:tblPr/>
              <a:tblGrid>
                <a:gridCol w="3520226">
                  <a:extLst>
                    <a:ext uri="{9D8B030D-6E8A-4147-A177-3AD203B41FA5}">
                      <a16:colId xmlns="" xmlns:a16="http://schemas.microsoft.com/office/drawing/2014/main" val="20000"/>
                    </a:ext>
                  </a:extLst>
                </a:gridCol>
                <a:gridCol w="1623865">
                  <a:extLst>
                    <a:ext uri="{9D8B030D-6E8A-4147-A177-3AD203B41FA5}">
                      <a16:colId xmlns="" xmlns:a16="http://schemas.microsoft.com/office/drawing/2014/main" val="20001"/>
                    </a:ext>
                  </a:extLst>
                </a:gridCol>
                <a:gridCol w="1117798">
                  <a:extLst>
                    <a:ext uri="{9D8B030D-6E8A-4147-A177-3AD203B41FA5}">
                      <a16:colId xmlns="" xmlns:a16="http://schemas.microsoft.com/office/drawing/2014/main" val="20002"/>
                    </a:ext>
                  </a:extLst>
                </a:gridCol>
                <a:gridCol w="1117798">
                  <a:extLst>
                    <a:ext uri="{9D8B030D-6E8A-4147-A177-3AD203B41FA5}">
                      <a16:colId xmlns="" xmlns:a16="http://schemas.microsoft.com/office/drawing/2014/main" val="20003"/>
                    </a:ext>
                  </a:extLst>
                </a:gridCol>
                <a:gridCol w="1117798">
                  <a:extLst>
                    <a:ext uri="{9D8B030D-6E8A-4147-A177-3AD203B41FA5}">
                      <a16:colId xmlns="" xmlns:a16="http://schemas.microsoft.com/office/drawing/2014/main" val="20004"/>
                    </a:ext>
                  </a:extLst>
                </a:gridCol>
                <a:gridCol w="1067747">
                  <a:extLst>
                    <a:ext uri="{9D8B030D-6E8A-4147-A177-3AD203B41FA5}">
                      <a16:colId xmlns="" xmlns:a16="http://schemas.microsoft.com/office/drawing/2014/main" val="20005"/>
                    </a:ext>
                  </a:extLst>
                </a:gridCol>
                <a:gridCol w="1178969">
                  <a:extLst>
                    <a:ext uri="{9D8B030D-6E8A-4147-A177-3AD203B41FA5}">
                      <a16:colId xmlns="" xmlns:a16="http://schemas.microsoft.com/office/drawing/2014/main" val="20006"/>
                    </a:ext>
                  </a:extLst>
                </a:gridCol>
              </a:tblGrid>
              <a:tr h="736183">
                <a:tc>
                  <a:txBody>
                    <a:bodyPr/>
                    <a:lstStyle/>
                    <a:p>
                      <a:pPr algn="ctr" fontAlgn="ctr"/>
                      <a:r>
                        <a:rPr lang="mn-MN" sz="1800" b="1" i="0" u="none" strike="noStrike" dirty="0">
                          <a:solidFill>
                            <a:schemeClr val="bg1"/>
                          </a:solidFill>
                          <a:latin typeface="Arial"/>
                        </a:rPr>
                        <a:t>Үзүүлэлтүүд</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58237"/>
                    </a:solidFill>
                  </a:tcPr>
                </a:tc>
                <a:tc>
                  <a:txBody>
                    <a:bodyPr/>
                    <a:lstStyle/>
                    <a:p>
                      <a:pPr algn="ctr" fontAlgn="ctr"/>
                      <a:r>
                        <a:rPr lang="mn-MN" sz="1800" b="1" i="0" u="none" strike="noStrike" dirty="0">
                          <a:solidFill>
                            <a:schemeClr val="bg1"/>
                          </a:solidFill>
                          <a:latin typeface="Arial"/>
                        </a:rPr>
                        <a:t>хэмжих нэгж</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58237"/>
                    </a:solidFill>
                  </a:tcPr>
                </a:tc>
                <a:tc>
                  <a:txBody>
                    <a:bodyPr/>
                    <a:lstStyle/>
                    <a:p>
                      <a:pPr algn="ctr" fontAlgn="ctr"/>
                      <a:r>
                        <a:rPr lang="en-US" sz="1800" b="1" i="0" u="none" strike="noStrike" dirty="0">
                          <a:solidFill>
                            <a:schemeClr val="bg1"/>
                          </a:solidFill>
                          <a:latin typeface="Arial"/>
                        </a:rPr>
                        <a:t>2014 </a:t>
                      </a:r>
                      <a:r>
                        <a:rPr lang="en-US" sz="1800" b="1" i="0" u="none" strike="noStrike" dirty="0" smtClean="0">
                          <a:solidFill>
                            <a:schemeClr val="bg1"/>
                          </a:solidFill>
                          <a:latin typeface="Arial"/>
                        </a:rPr>
                        <a:t>I-XII</a:t>
                      </a:r>
                      <a:endParaRPr lang="en-US" sz="1800" b="1" i="0" u="none" strike="noStrike" dirty="0">
                        <a:solidFill>
                          <a:schemeClr val="bg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58237"/>
                    </a:solidFill>
                  </a:tcPr>
                </a:tc>
                <a:tc>
                  <a:txBody>
                    <a:bodyPr/>
                    <a:lstStyle/>
                    <a:p>
                      <a:pPr algn="ctr" fontAlgn="ctr"/>
                      <a:r>
                        <a:rPr lang="en-US" sz="1800" b="1" i="0" u="none" strike="noStrike" dirty="0">
                          <a:solidFill>
                            <a:schemeClr val="bg1"/>
                          </a:solidFill>
                          <a:latin typeface="Arial"/>
                        </a:rPr>
                        <a:t>2015 </a:t>
                      </a:r>
                      <a:r>
                        <a:rPr lang="en-US" sz="1800" b="1" i="0" u="none" strike="noStrike" dirty="0" smtClean="0">
                          <a:solidFill>
                            <a:schemeClr val="bg1"/>
                          </a:solidFill>
                          <a:latin typeface="Arial"/>
                        </a:rPr>
                        <a:t>I-XII</a:t>
                      </a:r>
                      <a:endParaRPr lang="en-US" sz="1800" b="1" i="0" u="none" strike="noStrike" dirty="0">
                        <a:solidFill>
                          <a:schemeClr val="bg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58237"/>
                    </a:solidFill>
                  </a:tcPr>
                </a:tc>
                <a:tc>
                  <a:txBody>
                    <a:bodyPr/>
                    <a:lstStyle/>
                    <a:p>
                      <a:pPr algn="ctr" fontAlgn="ctr"/>
                      <a:r>
                        <a:rPr lang="en-US" sz="1800" b="1" i="0" u="none" strike="noStrike" dirty="0">
                          <a:solidFill>
                            <a:schemeClr val="bg1"/>
                          </a:solidFill>
                          <a:latin typeface="Arial"/>
                        </a:rPr>
                        <a:t>2016 </a:t>
                      </a:r>
                      <a:r>
                        <a:rPr lang="en-US" sz="1800" b="1" i="0" u="none" strike="noStrike" dirty="0" smtClean="0">
                          <a:solidFill>
                            <a:schemeClr val="bg1"/>
                          </a:solidFill>
                          <a:latin typeface="Arial"/>
                        </a:rPr>
                        <a:t>I-XII</a:t>
                      </a:r>
                      <a:endParaRPr lang="en-US" sz="1800" b="1" i="0" u="none" strike="noStrike" dirty="0">
                        <a:solidFill>
                          <a:schemeClr val="bg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58237"/>
                    </a:solidFill>
                  </a:tcPr>
                </a:tc>
                <a:tc>
                  <a:txBody>
                    <a:bodyPr/>
                    <a:lstStyle/>
                    <a:p>
                      <a:pPr algn="ctr" fontAlgn="ctr"/>
                      <a:r>
                        <a:rPr lang="en-US" sz="1800" b="1" i="0" u="none" strike="noStrike" dirty="0">
                          <a:solidFill>
                            <a:schemeClr val="bg1"/>
                          </a:solidFill>
                          <a:latin typeface="Arial"/>
                        </a:rPr>
                        <a:t>2017 </a:t>
                      </a:r>
                      <a:r>
                        <a:rPr lang="en-US" sz="1800" b="1" i="0" u="none" strike="noStrike" dirty="0" smtClean="0">
                          <a:solidFill>
                            <a:schemeClr val="bg1"/>
                          </a:solidFill>
                          <a:latin typeface="Arial"/>
                        </a:rPr>
                        <a:t>I-XII</a:t>
                      </a:r>
                      <a:endParaRPr lang="en-US" sz="1800" b="1" i="0" u="none" strike="noStrike" dirty="0">
                        <a:solidFill>
                          <a:schemeClr val="bg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58237"/>
                    </a:solidFill>
                  </a:tcPr>
                </a:tc>
                <a:tc>
                  <a:txBody>
                    <a:bodyPr/>
                    <a:lstStyle/>
                    <a:p>
                      <a:pPr algn="ctr" fontAlgn="b"/>
                      <a:r>
                        <a:rPr lang="en-US" sz="1800" b="1" i="0" u="none" strike="noStrike" dirty="0">
                          <a:solidFill>
                            <a:schemeClr val="bg1"/>
                          </a:solidFill>
                          <a:latin typeface="Arial"/>
                        </a:rPr>
                        <a:t> 2017 </a:t>
                      </a:r>
                      <a:r>
                        <a:rPr lang="en-US" sz="1800" b="1" i="0" u="none" strike="noStrike" dirty="0" smtClean="0">
                          <a:solidFill>
                            <a:schemeClr val="bg1"/>
                          </a:solidFill>
                          <a:latin typeface="Arial"/>
                        </a:rPr>
                        <a:t>I-XII</a:t>
                      </a:r>
                      <a:r>
                        <a:rPr lang="en-US" sz="1800" b="1" i="0" u="none" strike="noStrike" dirty="0">
                          <a:solidFill>
                            <a:schemeClr val="bg1"/>
                          </a:solidFill>
                          <a:latin typeface="Arial"/>
                        </a:rPr>
                        <a:t/>
                      </a:r>
                      <a:br>
                        <a:rPr lang="en-US" sz="1800" b="1" i="0" u="none" strike="noStrike" dirty="0">
                          <a:solidFill>
                            <a:schemeClr val="bg1"/>
                          </a:solidFill>
                          <a:latin typeface="Arial"/>
                        </a:rPr>
                      </a:br>
                      <a:r>
                        <a:rPr lang="en-US" sz="1800" b="1" i="0" u="none" strike="noStrike" dirty="0">
                          <a:solidFill>
                            <a:schemeClr val="bg1"/>
                          </a:solidFill>
                          <a:latin typeface="Arial"/>
                        </a:rPr>
                        <a:t> 2016 </a:t>
                      </a:r>
                      <a:r>
                        <a:rPr lang="en-US" sz="1800" b="1" i="0" u="none" strike="noStrike" dirty="0" smtClean="0">
                          <a:solidFill>
                            <a:schemeClr val="bg1"/>
                          </a:solidFill>
                          <a:latin typeface="Arial"/>
                        </a:rPr>
                        <a:t>I-XII</a:t>
                      </a:r>
                      <a:endParaRPr lang="en-US" sz="1800" b="1" i="0" u="none" strike="noStrike" dirty="0">
                        <a:solidFill>
                          <a:schemeClr val="bg1"/>
                        </a:solidFill>
                        <a:latin typeface="Arial"/>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58237"/>
                    </a:solidFill>
                  </a:tcPr>
                </a:tc>
                <a:extLst>
                  <a:ext uri="{0D108BD9-81ED-4DB2-BD59-A6C34878D82A}">
                    <a16:rowId xmlns="" xmlns:a16="http://schemas.microsoft.com/office/drawing/2014/main" val="10000"/>
                  </a:ext>
                </a:extLst>
              </a:tr>
              <a:tr h="562964">
                <a:tc gridSpan="7">
                  <a:txBody>
                    <a:bodyPr/>
                    <a:lstStyle/>
                    <a:p>
                      <a:pPr algn="ctr" fontAlgn="ctr"/>
                      <a:r>
                        <a:rPr lang="ru-RU" sz="1800" b="1" i="0" u="none" strike="noStrike" dirty="0" smtClean="0">
                          <a:latin typeface="Arial"/>
                        </a:rPr>
                        <a:t>ХҮН АМ, НИЙГМИЙН СТАТИСТИКИЙН ҮЗҮҮЛЭЛТҮҮД</a:t>
                      </a:r>
                      <a:endParaRPr lang="ru-RU" sz="1800" b="1" i="0" u="none" strike="noStrike" dirty="0">
                        <a:latin typeface="Arial"/>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1"/>
                  </a:ext>
                </a:extLst>
              </a:tr>
              <a:tr h="368092">
                <a:tc>
                  <a:txBody>
                    <a:bodyPr/>
                    <a:lstStyle/>
                    <a:p>
                      <a:pPr algn="l" fontAlgn="ctr"/>
                      <a:r>
                        <a:rPr lang="mn-MN" sz="1800" b="0" i="0" u="none" strike="noStrike">
                          <a:latin typeface="Arial"/>
                        </a:rPr>
                        <a:t>Төрсөн хүүхэд</a:t>
                      </a:r>
                    </a:p>
                  </a:txBody>
                  <a:tcPr marL="0" marR="0" marT="0" marB="0" anchor="ctr">
                    <a:lnL>
                      <a:noFill/>
                    </a:lnL>
                    <a:lnR>
                      <a:noFill/>
                    </a:lnR>
                    <a:lnT>
                      <a:noFill/>
                    </a:lnT>
                    <a:lnB>
                      <a:noFill/>
                    </a:lnB>
                  </a:tcPr>
                </a:tc>
                <a:tc>
                  <a:txBody>
                    <a:bodyPr/>
                    <a:lstStyle/>
                    <a:p>
                      <a:pPr algn="ctr" fontAlgn="ctr"/>
                      <a:r>
                        <a:rPr lang="mn-MN" sz="1800" b="0" i="0" u="none" strike="noStrike">
                          <a:latin typeface="Arial"/>
                        </a:rPr>
                        <a:t>хүн</a:t>
                      </a:r>
                    </a:p>
                  </a:txBody>
                  <a:tcPr marL="0" marR="0" marT="0" marB="0" anchor="ctr">
                    <a:lnL>
                      <a:noFill/>
                    </a:lnL>
                    <a:lnR>
                      <a:noFill/>
                    </a:lnR>
                    <a:lnT>
                      <a:noFill/>
                    </a:lnT>
                    <a:lnB>
                      <a:noFill/>
                    </a:lnB>
                  </a:tcPr>
                </a:tc>
                <a:tc>
                  <a:txBody>
                    <a:bodyPr/>
                    <a:lstStyle/>
                    <a:p>
                      <a:pPr algn="ctr" fontAlgn="ctr"/>
                      <a:r>
                        <a:rPr lang="en-US" sz="1800" b="0" i="0" u="none" strike="noStrike" dirty="0" smtClean="0">
                          <a:latin typeface="Arial"/>
                        </a:rPr>
                        <a:t>1703</a:t>
                      </a:r>
                      <a:endParaRPr lang="en-US" sz="1800" b="0" i="0" u="none" strike="noStrike" dirty="0">
                        <a:latin typeface="Arial"/>
                      </a:endParaRPr>
                    </a:p>
                  </a:txBody>
                  <a:tcPr marL="0" marR="0" marT="0" marB="0" anchor="ctr">
                    <a:lnL>
                      <a:noFill/>
                    </a:lnL>
                    <a:lnR>
                      <a:noFill/>
                    </a:lnR>
                    <a:lnT>
                      <a:noFill/>
                    </a:lnT>
                    <a:lnB>
                      <a:noFill/>
                    </a:lnB>
                  </a:tcPr>
                </a:tc>
                <a:tc>
                  <a:txBody>
                    <a:bodyPr/>
                    <a:lstStyle/>
                    <a:p>
                      <a:pPr algn="ctr" fontAlgn="ctr"/>
                      <a:r>
                        <a:rPr lang="en-US" sz="1800" b="0" i="0" u="none" strike="noStrike" dirty="0" smtClean="0">
                          <a:latin typeface="Arial"/>
                        </a:rPr>
                        <a:t>1706</a:t>
                      </a:r>
                      <a:endParaRPr lang="en-US" sz="1800" b="0" i="0" u="none" strike="noStrike" dirty="0">
                        <a:latin typeface="Arial"/>
                      </a:endParaRPr>
                    </a:p>
                  </a:txBody>
                  <a:tcPr marL="0" marR="0" marT="0" marB="0" anchor="ctr">
                    <a:lnL>
                      <a:noFill/>
                    </a:lnL>
                    <a:lnR>
                      <a:noFill/>
                    </a:lnR>
                    <a:lnT>
                      <a:noFill/>
                    </a:lnT>
                    <a:lnB>
                      <a:noFill/>
                    </a:lnB>
                  </a:tcPr>
                </a:tc>
                <a:tc>
                  <a:txBody>
                    <a:bodyPr/>
                    <a:lstStyle/>
                    <a:p>
                      <a:pPr algn="ctr" fontAlgn="ctr"/>
                      <a:r>
                        <a:rPr lang="en-US" sz="1800" b="0" i="0" u="none" strike="noStrike" dirty="0" smtClean="0">
                          <a:latin typeface="Arial"/>
                        </a:rPr>
                        <a:t>1534</a:t>
                      </a:r>
                      <a:endParaRPr lang="en-US" sz="1800" b="0" i="0" u="none" strike="noStrike" dirty="0">
                        <a:latin typeface="Arial"/>
                      </a:endParaRPr>
                    </a:p>
                  </a:txBody>
                  <a:tcPr marL="0" marR="0" marT="0" marB="0" anchor="ctr">
                    <a:lnL>
                      <a:noFill/>
                    </a:lnL>
                    <a:lnR>
                      <a:noFill/>
                    </a:lnR>
                    <a:lnT>
                      <a:noFill/>
                    </a:lnT>
                    <a:lnB>
                      <a:noFill/>
                    </a:lnB>
                  </a:tcPr>
                </a:tc>
                <a:tc>
                  <a:txBody>
                    <a:bodyPr/>
                    <a:lstStyle/>
                    <a:p>
                      <a:pPr algn="ctr" fontAlgn="ctr"/>
                      <a:r>
                        <a:rPr lang="en-US" sz="1800" b="0" i="0" u="none" strike="noStrike" dirty="0" smtClean="0">
                          <a:latin typeface="Arial"/>
                        </a:rPr>
                        <a:t>1448</a:t>
                      </a:r>
                      <a:endParaRPr lang="en-US" sz="1800" b="0" i="0" u="none" strike="noStrike" dirty="0">
                        <a:latin typeface="Arial"/>
                      </a:endParaRPr>
                    </a:p>
                  </a:txBody>
                  <a:tcPr marL="0" marR="0" marT="0" marB="0" anchor="ctr">
                    <a:lnL>
                      <a:noFill/>
                    </a:lnL>
                    <a:lnR>
                      <a:noFill/>
                    </a:lnR>
                    <a:lnT>
                      <a:noFill/>
                    </a:lnT>
                    <a:lnB>
                      <a:noFill/>
                    </a:lnB>
                  </a:tcPr>
                </a:tc>
                <a:tc>
                  <a:txBody>
                    <a:bodyPr/>
                    <a:lstStyle/>
                    <a:p>
                      <a:pPr algn="ctr" fontAlgn="ctr"/>
                      <a:r>
                        <a:rPr lang="en-US" sz="1800" b="0" i="0" u="none" strike="noStrike" dirty="0" smtClean="0">
                          <a:latin typeface="Arial"/>
                        </a:rPr>
                        <a:t>94.4</a:t>
                      </a:r>
                      <a:endParaRPr lang="en-US" sz="1800" b="0" i="0" u="none" strike="noStrike" dirty="0">
                        <a:latin typeface="Arial"/>
                      </a:endParaRPr>
                    </a:p>
                  </a:txBody>
                  <a:tcPr marL="0" marR="0" marT="0" marB="0" anchor="ctr">
                    <a:lnL>
                      <a:noFill/>
                    </a:lnL>
                    <a:lnR>
                      <a:noFill/>
                    </a:lnR>
                    <a:lnT>
                      <a:noFill/>
                    </a:lnT>
                    <a:lnB>
                      <a:noFill/>
                    </a:lnB>
                  </a:tcPr>
                </a:tc>
                <a:extLst>
                  <a:ext uri="{0D108BD9-81ED-4DB2-BD59-A6C34878D82A}">
                    <a16:rowId xmlns="" xmlns:a16="http://schemas.microsoft.com/office/drawing/2014/main" val="10002"/>
                  </a:ext>
                </a:extLst>
              </a:tr>
              <a:tr h="822794">
                <a:tc>
                  <a:txBody>
                    <a:bodyPr/>
                    <a:lstStyle/>
                    <a:p>
                      <a:pPr algn="l" fontAlgn="ctr"/>
                      <a:r>
                        <a:rPr lang="mn-MN" sz="1800" b="0" i="0" u="none" strike="noStrike" dirty="0">
                          <a:latin typeface="Arial"/>
                        </a:rPr>
                        <a:t>Бүртгэлтэй ажилгүй иргэд,             </a:t>
                      </a:r>
                      <a:r>
                        <a:rPr lang="en-US" sz="1800" b="0" i="0" u="none" strike="noStrike" baseline="0" dirty="0" smtClean="0">
                          <a:latin typeface="Arial"/>
                        </a:rPr>
                        <a:t> </a:t>
                      </a:r>
                      <a:r>
                        <a:rPr lang="mn-MN" sz="1800" b="0" i="0" u="none" strike="noStrike" baseline="0" dirty="0" smtClean="0">
                          <a:latin typeface="Arial"/>
                        </a:rPr>
                        <a:t>оны</a:t>
                      </a:r>
                      <a:r>
                        <a:rPr lang="mn-MN" sz="1800" b="0" i="0" u="none" strike="noStrike" dirty="0" smtClean="0">
                          <a:latin typeface="Arial"/>
                        </a:rPr>
                        <a:t> </a:t>
                      </a:r>
                      <a:r>
                        <a:rPr lang="mn-MN" sz="1800" b="0" i="0" u="none" strike="noStrike" dirty="0">
                          <a:latin typeface="Arial"/>
                        </a:rPr>
                        <a:t>эцэст</a:t>
                      </a:r>
                    </a:p>
                  </a:txBody>
                  <a:tcPr marL="0" marR="0" marT="0" marB="0" anchor="ctr">
                    <a:lnL>
                      <a:noFill/>
                    </a:lnL>
                    <a:lnR>
                      <a:noFill/>
                    </a:lnR>
                    <a:lnT>
                      <a:noFill/>
                    </a:lnT>
                    <a:lnB>
                      <a:noFill/>
                    </a:lnB>
                  </a:tcPr>
                </a:tc>
                <a:tc>
                  <a:txBody>
                    <a:bodyPr/>
                    <a:lstStyle/>
                    <a:p>
                      <a:pPr algn="ctr" fontAlgn="ctr"/>
                      <a:r>
                        <a:rPr lang="mn-MN" sz="1800" b="0" i="0" u="none" strike="noStrike" dirty="0">
                          <a:latin typeface="Arial"/>
                        </a:rPr>
                        <a:t>хүн</a:t>
                      </a:r>
                    </a:p>
                  </a:txBody>
                  <a:tcPr marL="0" marR="0" marT="0" marB="0" anchor="ctr">
                    <a:lnL>
                      <a:noFill/>
                    </a:lnL>
                    <a:lnR>
                      <a:noFill/>
                    </a:lnR>
                    <a:lnT>
                      <a:noFill/>
                    </a:lnT>
                    <a:lnB>
                      <a:noFill/>
                    </a:lnB>
                  </a:tcPr>
                </a:tc>
                <a:tc>
                  <a:txBody>
                    <a:bodyPr/>
                    <a:lstStyle/>
                    <a:p>
                      <a:pPr algn="ctr" fontAlgn="ctr"/>
                      <a:r>
                        <a:rPr lang="mn-MN" sz="1800" b="0" i="0" u="none" strike="noStrike" dirty="0" smtClean="0">
                          <a:latin typeface="Arial"/>
                        </a:rPr>
                        <a:t>1326</a:t>
                      </a:r>
                      <a:endParaRPr lang="en-US" sz="1800" b="0" i="0" u="none" strike="noStrike" dirty="0">
                        <a:latin typeface="Arial"/>
                      </a:endParaRPr>
                    </a:p>
                  </a:txBody>
                  <a:tcPr marL="0" marR="0" marT="0" marB="0" anchor="ctr">
                    <a:lnL>
                      <a:noFill/>
                    </a:lnL>
                    <a:lnR>
                      <a:noFill/>
                    </a:lnR>
                    <a:lnT>
                      <a:noFill/>
                    </a:lnT>
                    <a:lnB>
                      <a:noFill/>
                    </a:lnB>
                  </a:tcPr>
                </a:tc>
                <a:tc>
                  <a:txBody>
                    <a:bodyPr/>
                    <a:lstStyle/>
                    <a:p>
                      <a:pPr algn="ctr" fontAlgn="ctr"/>
                      <a:r>
                        <a:rPr lang="mn-MN" sz="1800" b="0" i="0" u="none" strike="noStrike" dirty="0" smtClean="0">
                          <a:latin typeface="Arial"/>
                        </a:rPr>
                        <a:t>1037</a:t>
                      </a:r>
                      <a:endParaRPr lang="en-US" sz="1800" b="0" i="0" u="none" strike="noStrike" dirty="0">
                        <a:latin typeface="Arial"/>
                      </a:endParaRPr>
                    </a:p>
                  </a:txBody>
                  <a:tcPr marL="0" marR="0" marT="0" marB="0" anchor="ctr">
                    <a:lnL>
                      <a:noFill/>
                    </a:lnL>
                    <a:lnR>
                      <a:noFill/>
                    </a:lnR>
                    <a:lnT>
                      <a:noFill/>
                    </a:lnT>
                    <a:lnB>
                      <a:noFill/>
                    </a:lnB>
                  </a:tcPr>
                </a:tc>
                <a:tc>
                  <a:txBody>
                    <a:bodyPr/>
                    <a:lstStyle/>
                    <a:p>
                      <a:pPr algn="ctr" fontAlgn="ctr"/>
                      <a:r>
                        <a:rPr lang="mn-MN" sz="1800" b="0" i="0" u="none" strike="noStrike" dirty="0" smtClean="0">
                          <a:latin typeface="Arial"/>
                        </a:rPr>
                        <a:t>1158</a:t>
                      </a:r>
                      <a:endParaRPr lang="en-US" sz="1800" b="0" i="0" u="none" strike="noStrike" dirty="0">
                        <a:latin typeface="Arial"/>
                      </a:endParaRPr>
                    </a:p>
                  </a:txBody>
                  <a:tcPr marL="0" marR="0" marT="0" marB="0" anchor="ctr">
                    <a:lnL>
                      <a:noFill/>
                    </a:lnL>
                    <a:lnR>
                      <a:noFill/>
                    </a:lnR>
                    <a:lnT>
                      <a:noFill/>
                    </a:lnT>
                    <a:lnB>
                      <a:noFill/>
                    </a:lnB>
                  </a:tcPr>
                </a:tc>
                <a:tc>
                  <a:txBody>
                    <a:bodyPr/>
                    <a:lstStyle/>
                    <a:p>
                      <a:pPr algn="ctr" fontAlgn="ctr"/>
                      <a:r>
                        <a:rPr lang="mn-MN" sz="1800" b="0" i="0" u="none" strike="noStrike" dirty="0" smtClean="0">
                          <a:latin typeface="Arial"/>
                        </a:rPr>
                        <a:t>1690</a:t>
                      </a:r>
                      <a:endParaRPr lang="en-US" sz="1800" b="0" i="0" u="none" strike="noStrike" dirty="0">
                        <a:latin typeface="Arial"/>
                      </a:endParaRPr>
                    </a:p>
                  </a:txBody>
                  <a:tcPr marL="0" marR="0" marT="0" marB="0" anchor="ctr">
                    <a:lnL>
                      <a:noFill/>
                    </a:lnL>
                    <a:lnR>
                      <a:noFill/>
                    </a:lnR>
                    <a:lnT>
                      <a:noFill/>
                    </a:lnT>
                    <a:lnB>
                      <a:noFill/>
                    </a:lnB>
                  </a:tcPr>
                </a:tc>
                <a:tc>
                  <a:txBody>
                    <a:bodyPr/>
                    <a:lstStyle/>
                    <a:p>
                      <a:pPr algn="ctr" fontAlgn="ctr"/>
                      <a:r>
                        <a:rPr lang="mn-MN" sz="1800" b="0" i="0" u="none" strike="noStrike" dirty="0" smtClean="0">
                          <a:latin typeface="Arial"/>
                        </a:rPr>
                        <a:t>145.9</a:t>
                      </a:r>
                      <a:endParaRPr lang="en-US" sz="1800" b="0" i="0" u="none" strike="noStrike" dirty="0">
                        <a:latin typeface="Arial"/>
                      </a:endParaRPr>
                    </a:p>
                  </a:txBody>
                  <a:tcPr marL="0" marR="0" marT="0" marB="0" anchor="ctr">
                    <a:lnL>
                      <a:noFill/>
                    </a:lnL>
                    <a:lnR>
                      <a:noFill/>
                    </a:lnR>
                    <a:lnT>
                      <a:noFill/>
                    </a:lnT>
                    <a:lnB>
                      <a:noFill/>
                    </a:lnB>
                  </a:tcPr>
                </a:tc>
                <a:extLst>
                  <a:ext uri="{0D108BD9-81ED-4DB2-BD59-A6C34878D82A}">
                    <a16:rowId xmlns="" xmlns:a16="http://schemas.microsoft.com/office/drawing/2014/main" val="10003"/>
                  </a:ext>
                </a:extLst>
              </a:tr>
              <a:tr h="562964">
                <a:tc>
                  <a:txBody>
                    <a:bodyPr/>
                    <a:lstStyle/>
                    <a:p>
                      <a:pPr algn="l" fontAlgn="ctr"/>
                      <a:r>
                        <a:rPr lang="mn-MN" sz="1800" b="0" i="0" u="none" strike="noStrike">
                          <a:latin typeface="Arial"/>
                        </a:rPr>
                        <a:t>Халдварт өвчнөөр өвчлөгчид         </a:t>
                      </a:r>
                    </a:p>
                  </a:txBody>
                  <a:tcPr marL="0" marR="0" marT="0" marB="0" anchor="ctr">
                    <a:lnL>
                      <a:noFill/>
                    </a:lnL>
                    <a:lnR>
                      <a:noFill/>
                    </a:lnR>
                    <a:lnT>
                      <a:noFill/>
                    </a:lnT>
                    <a:lnB>
                      <a:noFill/>
                    </a:lnB>
                  </a:tcPr>
                </a:tc>
                <a:tc>
                  <a:txBody>
                    <a:bodyPr/>
                    <a:lstStyle/>
                    <a:p>
                      <a:pPr algn="ctr" fontAlgn="ctr"/>
                      <a:r>
                        <a:rPr lang="mn-MN" sz="1800" b="0" i="0" u="none" strike="noStrike">
                          <a:latin typeface="Arial"/>
                        </a:rPr>
                        <a:t>хүн</a:t>
                      </a:r>
                    </a:p>
                  </a:txBody>
                  <a:tcPr marL="0" marR="0" marT="0" marB="0" anchor="ctr">
                    <a:lnL>
                      <a:noFill/>
                    </a:lnL>
                    <a:lnR>
                      <a:noFill/>
                    </a:lnR>
                    <a:lnT>
                      <a:noFill/>
                    </a:lnT>
                    <a:lnB>
                      <a:noFill/>
                    </a:lnB>
                  </a:tcPr>
                </a:tc>
                <a:tc>
                  <a:txBody>
                    <a:bodyPr/>
                    <a:lstStyle/>
                    <a:p>
                      <a:pPr algn="ctr" fontAlgn="ctr"/>
                      <a:r>
                        <a:rPr lang="en-US" sz="1800" b="0" i="0" u="none" strike="noStrike" dirty="0" smtClean="0">
                          <a:latin typeface="Arial"/>
                        </a:rPr>
                        <a:t>431</a:t>
                      </a:r>
                      <a:endParaRPr lang="en-US" sz="1800" b="0" i="0" u="none" strike="noStrike" dirty="0">
                        <a:latin typeface="Arial"/>
                      </a:endParaRPr>
                    </a:p>
                  </a:txBody>
                  <a:tcPr marL="0" marR="0" marT="0" marB="0" anchor="ctr">
                    <a:lnL>
                      <a:noFill/>
                    </a:lnL>
                    <a:lnR>
                      <a:noFill/>
                    </a:lnR>
                    <a:lnT>
                      <a:noFill/>
                    </a:lnT>
                    <a:lnB>
                      <a:noFill/>
                    </a:lnB>
                  </a:tcPr>
                </a:tc>
                <a:tc>
                  <a:txBody>
                    <a:bodyPr/>
                    <a:lstStyle/>
                    <a:p>
                      <a:pPr algn="ctr" fontAlgn="ctr"/>
                      <a:r>
                        <a:rPr lang="en-US" sz="1800" b="0" i="0" u="none" strike="noStrike" dirty="0" smtClean="0">
                          <a:latin typeface="Arial"/>
                        </a:rPr>
                        <a:t>505</a:t>
                      </a:r>
                      <a:endParaRPr lang="en-US" sz="1800" b="0" i="0" u="none" strike="noStrike" dirty="0">
                        <a:latin typeface="Arial"/>
                      </a:endParaRPr>
                    </a:p>
                  </a:txBody>
                  <a:tcPr marL="0" marR="0" marT="0" marB="0" anchor="ctr">
                    <a:lnL>
                      <a:noFill/>
                    </a:lnL>
                    <a:lnR>
                      <a:noFill/>
                    </a:lnR>
                    <a:lnT>
                      <a:noFill/>
                    </a:lnT>
                    <a:lnB>
                      <a:noFill/>
                    </a:lnB>
                  </a:tcPr>
                </a:tc>
                <a:tc>
                  <a:txBody>
                    <a:bodyPr/>
                    <a:lstStyle/>
                    <a:p>
                      <a:pPr algn="ctr" fontAlgn="ctr"/>
                      <a:r>
                        <a:rPr lang="en-US" sz="1800" b="0" i="0" u="none" strike="noStrike" dirty="0" smtClean="0">
                          <a:latin typeface="Arial"/>
                        </a:rPr>
                        <a:t>791</a:t>
                      </a:r>
                      <a:endParaRPr lang="en-US" sz="1800" b="0" i="0" u="none" strike="noStrike" dirty="0">
                        <a:latin typeface="Arial"/>
                      </a:endParaRPr>
                    </a:p>
                  </a:txBody>
                  <a:tcPr marL="0" marR="0" marT="0" marB="0" anchor="ctr">
                    <a:lnL>
                      <a:noFill/>
                    </a:lnL>
                    <a:lnR>
                      <a:noFill/>
                    </a:lnR>
                    <a:lnT>
                      <a:noFill/>
                    </a:lnT>
                    <a:lnB>
                      <a:noFill/>
                    </a:lnB>
                  </a:tcPr>
                </a:tc>
                <a:tc>
                  <a:txBody>
                    <a:bodyPr/>
                    <a:lstStyle/>
                    <a:p>
                      <a:pPr algn="ctr" fontAlgn="ctr"/>
                      <a:r>
                        <a:rPr lang="en-US" sz="1800" b="0" i="0" u="none" strike="noStrike" dirty="0" smtClean="0">
                          <a:latin typeface="Arial"/>
                        </a:rPr>
                        <a:t>457</a:t>
                      </a:r>
                      <a:endParaRPr lang="en-US" sz="1800" b="0" i="0" u="none" strike="noStrike" dirty="0">
                        <a:latin typeface="Arial"/>
                      </a:endParaRPr>
                    </a:p>
                  </a:txBody>
                  <a:tcPr marL="0" marR="0" marT="0" marB="0" anchor="ctr">
                    <a:lnL>
                      <a:noFill/>
                    </a:lnL>
                    <a:lnR>
                      <a:noFill/>
                    </a:lnR>
                    <a:lnT>
                      <a:noFill/>
                    </a:lnT>
                    <a:lnB>
                      <a:noFill/>
                    </a:lnB>
                  </a:tcPr>
                </a:tc>
                <a:tc>
                  <a:txBody>
                    <a:bodyPr/>
                    <a:lstStyle/>
                    <a:p>
                      <a:pPr algn="ctr" fontAlgn="ctr"/>
                      <a:r>
                        <a:rPr lang="en-US" sz="1800" b="0" i="0" u="none" strike="noStrike" dirty="0" smtClean="0">
                          <a:latin typeface="Arial"/>
                        </a:rPr>
                        <a:t>57.8</a:t>
                      </a:r>
                      <a:endParaRPr lang="en-US" sz="1800" b="0" i="0" u="none" strike="noStrike" dirty="0">
                        <a:latin typeface="Arial"/>
                      </a:endParaRPr>
                    </a:p>
                  </a:txBody>
                  <a:tcPr marL="0" marR="0" marT="0" marB="0" anchor="ctr">
                    <a:lnL>
                      <a:noFill/>
                    </a:lnL>
                    <a:lnR>
                      <a:noFill/>
                    </a:lnR>
                    <a:lnT>
                      <a:noFill/>
                    </a:lnT>
                    <a:lnB>
                      <a:noFill/>
                    </a:lnB>
                  </a:tcPr>
                </a:tc>
                <a:extLst>
                  <a:ext uri="{0D108BD9-81ED-4DB2-BD59-A6C34878D82A}">
                    <a16:rowId xmlns="" xmlns:a16="http://schemas.microsoft.com/office/drawing/2014/main" val="10004"/>
                  </a:ext>
                </a:extLst>
              </a:tr>
              <a:tr h="909404">
                <a:tc>
                  <a:txBody>
                    <a:bodyPr/>
                    <a:lstStyle/>
                    <a:p>
                      <a:pPr algn="l" fontAlgn="ctr"/>
                      <a:r>
                        <a:rPr lang="mn-MN" sz="1800" b="0" i="0" u="none" strike="noStrike">
                          <a:solidFill>
                            <a:srgbClr val="000000"/>
                          </a:solidFill>
                          <a:latin typeface="Arial"/>
                        </a:rPr>
                        <a:t>Бүртгэгдсэн гэмт хэрэг</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mn-MN" sz="1800" b="0" i="0" u="none" strike="noStrike">
                          <a:latin typeface="Arial"/>
                        </a:rPr>
                        <a:t>тохиолдлын тоо</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smtClean="0">
                          <a:latin typeface="Arial"/>
                        </a:rPr>
                        <a:t>312</a:t>
                      </a:r>
                      <a:endParaRPr lang="en-US" sz="1800" b="0" i="0" u="none" strike="noStrike" dirty="0">
                        <a:latin typeface="Arial"/>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smtClean="0">
                          <a:latin typeface="Arial"/>
                        </a:rPr>
                        <a:t>225</a:t>
                      </a:r>
                      <a:endParaRPr lang="en-US" sz="1800" b="0" i="0" u="none" strike="noStrike" dirty="0">
                        <a:latin typeface="Arial"/>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smtClean="0">
                          <a:latin typeface="Arial"/>
                        </a:rPr>
                        <a:t>259</a:t>
                      </a:r>
                      <a:endParaRPr lang="en-US" sz="1800" b="0" i="0" u="none" strike="noStrike" dirty="0">
                        <a:latin typeface="Arial"/>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smtClean="0">
                          <a:latin typeface="Arial"/>
                        </a:rPr>
                        <a:t>221</a:t>
                      </a:r>
                      <a:endParaRPr lang="en-US" sz="1800" b="0" i="0" u="none" strike="noStrike" dirty="0">
                        <a:latin typeface="Arial"/>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smtClean="0">
                          <a:latin typeface="Arial"/>
                        </a:rPr>
                        <a:t>85.3</a:t>
                      </a:r>
                      <a:endParaRPr lang="en-US" sz="1800" b="0" i="0" u="none" strike="noStrike" dirty="0">
                        <a:latin typeface="Arial"/>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sp>
        <p:nvSpPr>
          <p:cNvPr id="5" name="Text Box 1">
            <a:extLst>
              <a:ext uri="{FF2B5EF4-FFF2-40B4-BE49-F238E27FC236}">
                <a16:creationId xmlns="" xmlns:a16="http://schemas.microsoft.com/office/drawing/2014/main" id="{A96AEFC2-56E1-42C5-BC4C-FD825177E1BE}"/>
              </a:ext>
            </a:extLst>
          </p:cNvPr>
          <p:cNvSpPr txBox="1">
            <a:spLocks noChangeArrowheads="1"/>
          </p:cNvSpPr>
          <p:nvPr/>
        </p:nvSpPr>
        <p:spPr bwMode="auto">
          <a:xfrm>
            <a:off x="11811000" y="1676400"/>
            <a:ext cx="190500" cy="171450"/>
          </a:xfrm>
          <a:prstGeom prst="rect">
            <a:avLst/>
          </a:prstGeom>
          <a:solidFill>
            <a:srgbClr val="FFFFFF"/>
          </a:solidFill>
          <a:ln w="9525">
            <a:noFill/>
            <a:miter lim="800000"/>
            <a:headEnd/>
            <a:tailEnd/>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mn-MN" sz="1000" b="0" i="0" strike="noStrike" dirty="0">
                <a:solidFill>
                  <a:srgbClr val="000000"/>
                </a:solidFill>
              </a:rPr>
              <a:t>%</a:t>
            </a:r>
          </a:p>
        </p:txBody>
      </p:sp>
      <p:cxnSp>
        <p:nvCxnSpPr>
          <p:cNvPr id="6" name="Straight Connector 5">
            <a:extLst>
              <a:ext uri="{FF2B5EF4-FFF2-40B4-BE49-F238E27FC236}">
                <a16:creationId xmlns="" xmlns:a16="http://schemas.microsoft.com/office/drawing/2014/main" id="{F60C0CC9-77C9-4D11-9C2F-903EDF477596}"/>
              </a:ext>
            </a:extLst>
          </p:cNvPr>
          <p:cNvCxnSpPr/>
          <p:nvPr/>
        </p:nvCxnSpPr>
        <p:spPr>
          <a:xfrm>
            <a:off x="10972800" y="1752600"/>
            <a:ext cx="838200" cy="0"/>
          </a:xfrm>
          <a:prstGeom prst="line">
            <a:avLst/>
          </a:prstGeom>
          <a:ln w="3175"/>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a:blip r:embed="rId2" cstate="print"/>
          <a:srcRect/>
          <a:stretch>
            <a:fillRect/>
          </a:stretch>
        </p:blipFill>
        <p:spPr bwMode="auto">
          <a:xfrm>
            <a:off x="0" y="0"/>
            <a:ext cx="12192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
          <p:cNvSpPr>
            <a:spLocks noChangeArrowheads="1"/>
          </p:cNvSpPr>
          <p:nvPr/>
        </p:nvSpPr>
        <p:spPr bwMode="auto">
          <a:xfrm>
            <a:off x="1136650" y="300335"/>
            <a:ext cx="9912350" cy="830997"/>
          </a:xfrm>
          <a:prstGeom prst="rect">
            <a:avLst/>
          </a:prstGeom>
          <a:solidFill>
            <a:srgbClr val="DC7D0F"/>
          </a:solidFill>
          <a:ln w="9525">
            <a:no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ЗАВХАН АЙМГИЙН НИЙГЭМ</a:t>
            </a:r>
            <a:r>
              <a:rPr lang="mn-MN" sz="2400" b="1" dirty="0">
                <a:solidFill>
                  <a:schemeClr val="bg1"/>
                </a:solidFill>
                <a:latin typeface="Arial" pitchFamily="34" charset="0"/>
                <a:cs typeface="Arial" pitchFamily="34" charset="0"/>
              </a:rPr>
              <a:t>, ЭДИЙН ЗАСГИЙН БАЙДАЛ - Үндсэн үзүүлэлт</a:t>
            </a:r>
          </a:p>
        </p:txBody>
      </p:sp>
      <p:graphicFrame>
        <p:nvGraphicFramePr>
          <p:cNvPr id="3" name="Table 2"/>
          <p:cNvGraphicFramePr>
            <a:graphicFrameLocks noGrp="1"/>
          </p:cNvGraphicFramePr>
          <p:nvPr>
            <p:extLst>
              <p:ext uri="{D42A27DB-BD31-4B8C-83A1-F6EECF244321}">
                <p14:modId xmlns="" xmlns:p14="http://schemas.microsoft.com/office/powerpoint/2010/main" val="2718808683"/>
              </p:ext>
            </p:extLst>
          </p:nvPr>
        </p:nvGraphicFramePr>
        <p:xfrm>
          <a:off x="1143001" y="1219199"/>
          <a:ext cx="10820401" cy="4925778"/>
        </p:xfrm>
        <a:graphic>
          <a:graphicData uri="http://schemas.openxmlformats.org/drawingml/2006/table">
            <a:tbl>
              <a:tblPr/>
              <a:tblGrid>
                <a:gridCol w="3545193">
                  <a:extLst>
                    <a:ext uri="{9D8B030D-6E8A-4147-A177-3AD203B41FA5}">
                      <a16:colId xmlns="" xmlns:a16="http://schemas.microsoft.com/office/drawing/2014/main" val="20000"/>
                    </a:ext>
                  </a:extLst>
                </a:gridCol>
                <a:gridCol w="1635382">
                  <a:extLst>
                    <a:ext uri="{9D8B030D-6E8A-4147-A177-3AD203B41FA5}">
                      <a16:colId xmlns="" xmlns:a16="http://schemas.microsoft.com/office/drawing/2014/main" val="20001"/>
                    </a:ext>
                  </a:extLst>
                </a:gridCol>
                <a:gridCol w="1125725">
                  <a:extLst>
                    <a:ext uri="{9D8B030D-6E8A-4147-A177-3AD203B41FA5}">
                      <a16:colId xmlns="" xmlns:a16="http://schemas.microsoft.com/office/drawing/2014/main" val="20002"/>
                    </a:ext>
                  </a:extLst>
                </a:gridCol>
                <a:gridCol w="1125725">
                  <a:extLst>
                    <a:ext uri="{9D8B030D-6E8A-4147-A177-3AD203B41FA5}">
                      <a16:colId xmlns="" xmlns:a16="http://schemas.microsoft.com/office/drawing/2014/main" val="20003"/>
                    </a:ext>
                  </a:extLst>
                </a:gridCol>
                <a:gridCol w="1125725">
                  <a:extLst>
                    <a:ext uri="{9D8B030D-6E8A-4147-A177-3AD203B41FA5}">
                      <a16:colId xmlns="" xmlns:a16="http://schemas.microsoft.com/office/drawing/2014/main" val="20004"/>
                    </a:ext>
                  </a:extLst>
                </a:gridCol>
                <a:gridCol w="1075320">
                  <a:extLst>
                    <a:ext uri="{9D8B030D-6E8A-4147-A177-3AD203B41FA5}">
                      <a16:colId xmlns="" xmlns:a16="http://schemas.microsoft.com/office/drawing/2014/main" val="20005"/>
                    </a:ext>
                  </a:extLst>
                </a:gridCol>
                <a:gridCol w="1187331">
                  <a:extLst>
                    <a:ext uri="{9D8B030D-6E8A-4147-A177-3AD203B41FA5}">
                      <a16:colId xmlns="" xmlns:a16="http://schemas.microsoft.com/office/drawing/2014/main" val="20006"/>
                    </a:ext>
                  </a:extLst>
                </a:gridCol>
              </a:tblGrid>
              <a:tr h="542124">
                <a:tc>
                  <a:txBody>
                    <a:bodyPr/>
                    <a:lstStyle/>
                    <a:p>
                      <a:pPr algn="ctr" fontAlgn="ctr"/>
                      <a:r>
                        <a:rPr lang="mn-MN" sz="1600" b="0" i="0" u="none" strike="noStrike" dirty="0">
                          <a:solidFill>
                            <a:schemeClr val="bg1"/>
                          </a:solidFill>
                          <a:latin typeface="Arial"/>
                        </a:rPr>
                        <a:t>Үзүүлэлтүүд</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7D0F"/>
                    </a:solidFill>
                  </a:tcPr>
                </a:tc>
                <a:tc>
                  <a:txBody>
                    <a:bodyPr/>
                    <a:lstStyle/>
                    <a:p>
                      <a:pPr algn="ctr" fontAlgn="ctr"/>
                      <a:r>
                        <a:rPr lang="mn-MN" sz="1600" b="0" i="0" u="none" strike="noStrike" dirty="0">
                          <a:solidFill>
                            <a:schemeClr val="bg1"/>
                          </a:solidFill>
                          <a:latin typeface="Arial"/>
                        </a:rPr>
                        <a:t>хэмжих нэгж</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7D0F"/>
                    </a:solidFill>
                  </a:tcPr>
                </a:tc>
                <a:tc>
                  <a:txBody>
                    <a:bodyPr/>
                    <a:lstStyle/>
                    <a:p>
                      <a:pPr algn="ctr" fontAlgn="ctr"/>
                      <a:r>
                        <a:rPr lang="en-US" sz="1600" b="0" i="0" u="none" strike="noStrike" dirty="0">
                          <a:solidFill>
                            <a:schemeClr val="bg1"/>
                          </a:solidFill>
                          <a:latin typeface="Arial"/>
                        </a:rPr>
                        <a:t>2014 </a:t>
                      </a:r>
                      <a:r>
                        <a:rPr lang="en-US" sz="1600" b="0" i="0" u="none" strike="noStrike" dirty="0" smtClean="0">
                          <a:solidFill>
                            <a:schemeClr val="bg1"/>
                          </a:solidFill>
                          <a:latin typeface="Arial"/>
                        </a:rPr>
                        <a:t>I-XII</a:t>
                      </a:r>
                      <a:endParaRPr lang="en-US" sz="1600" b="0" i="0" u="none" strike="noStrike" dirty="0">
                        <a:solidFill>
                          <a:schemeClr val="bg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7D0F"/>
                    </a:solidFill>
                  </a:tcPr>
                </a:tc>
                <a:tc>
                  <a:txBody>
                    <a:bodyPr/>
                    <a:lstStyle/>
                    <a:p>
                      <a:pPr algn="ctr" fontAlgn="ctr"/>
                      <a:r>
                        <a:rPr lang="en-US" sz="1600" b="0" i="0" u="none" strike="noStrike" dirty="0">
                          <a:solidFill>
                            <a:schemeClr val="bg1"/>
                          </a:solidFill>
                          <a:latin typeface="Arial"/>
                        </a:rPr>
                        <a:t>2015 </a:t>
                      </a:r>
                      <a:r>
                        <a:rPr lang="en-US" sz="1600" b="0" i="0" u="none" strike="noStrike" dirty="0" smtClean="0">
                          <a:solidFill>
                            <a:schemeClr val="bg1"/>
                          </a:solidFill>
                          <a:latin typeface="Arial"/>
                        </a:rPr>
                        <a:t>I-XII</a:t>
                      </a:r>
                      <a:endParaRPr lang="en-US" sz="1600" b="0" i="0" u="none" strike="noStrike" dirty="0">
                        <a:solidFill>
                          <a:schemeClr val="bg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7D0F"/>
                    </a:solidFill>
                  </a:tcPr>
                </a:tc>
                <a:tc>
                  <a:txBody>
                    <a:bodyPr/>
                    <a:lstStyle/>
                    <a:p>
                      <a:pPr algn="ctr" fontAlgn="ctr"/>
                      <a:r>
                        <a:rPr lang="en-US" sz="1600" b="0" i="0" u="none" strike="noStrike" dirty="0">
                          <a:solidFill>
                            <a:schemeClr val="bg1"/>
                          </a:solidFill>
                          <a:latin typeface="Arial"/>
                        </a:rPr>
                        <a:t>2016 </a:t>
                      </a:r>
                      <a:r>
                        <a:rPr lang="en-US" sz="1600" b="0" i="0" u="none" strike="noStrike" dirty="0" smtClean="0">
                          <a:solidFill>
                            <a:schemeClr val="bg1"/>
                          </a:solidFill>
                          <a:latin typeface="Arial"/>
                        </a:rPr>
                        <a:t>I-XII</a:t>
                      </a:r>
                      <a:endParaRPr lang="en-US" sz="1600" b="0" i="0" u="none" strike="noStrike" dirty="0">
                        <a:solidFill>
                          <a:schemeClr val="bg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7D0F"/>
                    </a:solidFill>
                  </a:tcPr>
                </a:tc>
                <a:tc>
                  <a:txBody>
                    <a:bodyPr/>
                    <a:lstStyle/>
                    <a:p>
                      <a:pPr algn="ctr" fontAlgn="ctr"/>
                      <a:r>
                        <a:rPr lang="en-US" sz="1600" b="0" i="0" u="none" strike="noStrike" dirty="0">
                          <a:solidFill>
                            <a:schemeClr val="bg1"/>
                          </a:solidFill>
                          <a:latin typeface="Arial"/>
                        </a:rPr>
                        <a:t>2017 </a:t>
                      </a:r>
                      <a:r>
                        <a:rPr lang="en-US" sz="1600" b="0" i="0" u="none" strike="noStrike" dirty="0" smtClean="0">
                          <a:solidFill>
                            <a:schemeClr val="bg1"/>
                          </a:solidFill>
                          <a:latin typeface="Arial"/>
                        </a:rPr>
                        <a:t>I-XII</a:t>
                      </a:r>
                      <a:endParaRPr lang="en-US" sz="1600" b="0" i="0" u="none" strike="noStrike" dirty="0">
                        <a:solidFill>
                          <a:schemeClr val="bg1"/>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7D0F"/>
                    </a:solidFill>
                  </a:tcPr>
                </a:tc>
                <a:tc>
                  <a:txBody>
                    <a:bodyPr/>
                    <a:lstStyle/>
                    <a:p>
                      <a:pPr algn="ctr" fontAlgn="b"/>
                      <a:r>
                        <a:rPr lang="en-US" sz="1600" b="0" i="0" u="none" strike="noStrike" dirty="0">
                          <a:solidFill>
                            <a:schemeClr val="bg1"/>
                          </a:solidFill>
                          <a:latin typeface="Arial"/>
                        </a:rPr>
                        <a:t> 2017 </a:t>
                      </a:r>
                      <a:r>
                        <a:rPr lang="en-US" sz="1600" b="0" i="0" u="none" strike="noStrike" dirty="0" smtClean="0">
                          <a:solidFill>
                            <a:schemeClr val="bg1"/>
                          </a:solidFill>
                          <a:latin typeface="Arial"/>
                        </a:rPr>
                        <a:t>I-IX</a:t>
                      </a:r>
                      <a:r>
                        <a:rPr lang="en-US" sz="1600" b="0" i="0" u="none" strike="noStrike" dirty="0">
                          <a:solidFill>
                            <a:schemeClr val="bg1"/>
                          </a:solidFill>
                          <a:latin typeface="Arial"/>
                        </a:rPr>
                        <a:t/>
                      </a:r>
                      <a:br>
                        <a:rPr lang="en-US" sz="1600" b="0" i="0" u="none" strike="noStrike" dirty="0">
                          <a:solidFill>
                            <a:schemeClr val="bg1"/>
                          </a:solidFill>
                          <a:latin typeface="Arial"/>
                        </a:rPr>
                      </a:br>
                      <a:r>
                        <a:rPr lang="en-US" sz="1600" b="0" i="0" u="none" strike="noStrike" dirty="0">
                          <a:solidFill>
                            <a:schemeClr val="bg1"/>
                          </a:solidFill>
                          <a:latin typeface="Arial"/>
                        </a:rPr>
                        <a:t> 2016 </a:t>
                      </a:r>
                      <a:r>
                        <a:rPr lang="en-US" sz="1600" b="0" i="0" u="none" strike="noStrike" dirty="0" smtClean="0">
                          <a:solidFill>
                            <a:schemeClr val="bg1"/>
                          </a:solidFill>
                          <a:latin typeface="Arial"/>
                        </a:rPr>
                        <a:t>I-IX</a:t>
                      </a:r>
                      <a:endParaRPr lang="en-US" sz="1600" b="0" i="0" u="none" strike="noStrike" dirty="0">
                        <a:solidFill>
                          <a:schemeClr val="bg1"/>
                        </a:solidFill>
                        <a:latin typeface="Arial"/>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7D0F"/>
                    </a:solidFill>
                  </a:tcPr>
                </a:tc>
                <a:extLst>
                  <a:ext uri="{0D108BD9-81ED-4DB2-BD59-A6C34878D82A}">
                    <a16:rowId xmlns="" xmlns:a16="http://schemas.microsoft.com/office/drawing/2014/main" val="10000"/>
                  </a:ext>
                </a:extLst>
              </a:tr>
              <a:tr h="271062">
                <a:tc gridSpan="7">
                  <a:txBody>
                    <a:bodyPr/>
                    <a:lstStyle/>
                    <a:p>
                      <a:pPr algn="ctr" fontAlgn="ctr"/>
                      <a:r>
                        <a:rPr lang="mn-MN" sz="1600" b="1" i="0" u="none" strike="noStrike" dirty="0" smtClean="0">
                          <a:solidFill>
                            <a:srgbClr val="000000"/>
                          </a:solidFill>
                          <a:latin typeface="Arial"/>
                        </a:rPr>
                        <a:t>ЭДИЙН ЗАСГИЙН СТАТИСТИКИЙН ҮЗҮҮЛЭЛТҮҮД</a:t>
                      </a:r>
                      <a:endParaRPr lang="mn-MN" sz="1600" b="1" i="0" u="none" strike="noStrike" dirty="0">
                        <a:solidFill>
                          <a:srgbClr val="000000"/>
                        </a:solidFill>
                        <a:latin typeface="Arial"/>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1"/>
                  </a:ext>
                </a:extLst>
              </a:tr>
              <a:tr h="271062">
                <a:tc>
                  <a:txBody>
                    <a:bodyPr/>
                    <a:lstStyle/>
                    <a:p>
                      <a:pPr algn="l" fontAlgn="ctr"/>
                      <a:r>
                        <a:rPr lang="ru-RU" sz="1600" b="0" i="0" u="none" strike="noStrike">
                          <a:latin typeface="Arial"/>
                        </a:rPr>
                        <a:t>Зүй бусаар хорогдсон том мал</a:t>
                      </a:r>
                    </a:p>
                  </a:txBody>
                  <a:tcPr marL="0" marR="0" marT="0" marB="0" anchor="ctr">
                    <a:lnL>
                      <a:noFill/>
                    </a:lnL>
                    <a:lnR>
                      <a:noFill/>
                    </a:lnR>
                    <a:lnT>
                      <a:noFill/>
                    </a:lnT>
                    <a:lnB>
                      <a:noFill/>
                    </a:lnB>
                  </a:tcPr>
                </a:tc>
                <a:tc>
                  <a:txBody>
                    <a:bodyPr/>
                    <a:lstStyle/>
                    <a:p>
                      <a:pPr algn="ctr" fontAlgn="ctr"/>
                      <a:r>
                        <a:rPr lang="mn-MN" sz="1600" b="0" i="0" u="none" strike="noStrike">
                          <a:latin typeface="Arial"/>
                        </a:rPr>
                        <a:t>мянган толгой</a:t>
                      </a:r>
                    </a:p>
                  </a:txBody>
                  <a:tcPr marL="0" marR="0" marT="0" marB="0" anchor="ctr">
                    <a:lnL>
                      <a:noFill/>
                    </a:lnL>
                    <a:lnR>
                      <a:noFill/>
                    </a:lnR>
                    <a:lnT>
                      <a:noFill/>
                    </a:lnT>
                    <a:lnB>
                      <a:noFill/>
                    </a:lnB>
                  </a:tcPr>
                </a:tc>
                <a:tc>
                  <a:txBody>
                    <a:bodyPr/>
                    <a:lstStyle/>
                    <a:p>
                      <a:pPr algn="ctr" fontAlgn="ctr"/>
                      <a:r>
                        <a:rPr lang="en-US" sz="1600" b="0" i="0" u="none" strike="noStrike" dirty="0" smtClean="0">
                          <a:latin typeface="Arial"/>
                        </a:rPr>
                        <a:t>22.7</a:t>
                      </a:r>
                      <a:endParaRPr lang="en-US" sz="1600" b="0" i="0" u="none" strike="noStrike" dirty="0">
                        <a:latin typeface="Arial"/>
                      </a:endParaRPr>
                    </a:p>
                  </a:txBody>
                  <a:tcPr marL="0" marR="0" marT="0" marB="0" anchor="ctr">
                    <a:lnL>
                      <a:noFill/>
                    </a:lnL>
                    <a:lnR>
                      <a:noFill/>
                    </a:lnR>
                    <a:lnT>
                      <a:noFill/>
                    </a:lnT>
                    <a:lnB>
                      <a:noFill/>
                    </a:lnB>
                  </a:tcPr>
                </a:tc>
                <a:tc>
                  <a:txBody>
                    <a:bodyPr/>
                    <a:lstStyle/>
                    <a:p>
                      <a:pPr algn="ctr" fontAlgn="ctr"/>
                      <a:r>
                        <a:rPr lang="en-US" sz="1600" b="0" i="0" u="none" strike="noStrike" dirty="0" smtClean="0">
                          <a:latin typeface="Arial"/>
                        </a:rPr>
                        <a:t>9.7</a:t>
                      </a:r>
                      <a:endParaRPr lang="en-US" sz="1600" b="0" i="0" u="none" strike="noStrike" dirty="0">
                        <a:latin typeface="Arial"/>
                      </a:endParaRPr>
                    </a:p>
                  </a:txBody>
                  <a:tcPr marL="0" marR="0" marT="0" marB="0" anchor="ctr">
                    <a:lnL>
                      <a:noFill/>
                    </a:lnL>
                    <a:lnR>
                      <a:noFill/>
                    </a:lnR>
                    <a:lnT>
                      <a:noFill/>
                    </a:lnT>
                    <a:lnB>
                      <a:noFill/>
                    </a:lnB>
                  </a:tcPr>
                </a:tc>
                <a:tc>
                  <a:txBody>
                    <a:bodyPr/>
                    <a:lstStyle/>
                    <a:p>
                      <a:pPr algn="ctr" fontAlgn="ctr"/>
                      <a:r>
                        <a:rPr lang="en-US" sz="1600" b="0" i="0" u="none" strike="noStrike" dirty="0" smtClean="0">
                          <a:latin typeface="Arial"/>
                        </a:rPr>
                        <a:t>126.5</a:t>
                      </a:r>
                      <a:endParaRPr lang="en-US" sz="1600" b="0" i="0" u="none" strike="noStrike" dirty="0">
                        <a:latin typeface="Arial"/>
                      </a:endParaRPr>
                    </a:p>
                  </a:txBody>
                  <a:tcPr marL="0" marR="0" marT="0" marB="0" anchor="ctr">
                    <a:lnL>
                      <a:noFill/>
                    </a:lnL>
                    <a:lnR>
                      <a:noFill/>
                    </a:lnR>
                    <a:lnT>
                      <a:noFill/>
                    </a:lnT>
                    <a:lnB>
                      <a:noFill/>
                    </a:lnB>
                  </a:tcPr>
                </a:tc>
                <a:tc>
                  <a:txBody>
                    <a:bodyPr/>
                    <a:lstStyle/>
                    <a:p>
                      <a:pPr algn="ctr" fontAlgn="ctr"/>
                      <a:r>
                        <a:rPr lang="en-US" sz="1600" b="0" i="0" u="none" strike="noStrike" dirty="0">
                          <a:latin typeface="Arial"/>
                        </a:rPr>
                        <a:t>   </a:t>
                      </a:r>
                      <a:r>
                        <a:rPr lang="en-US" sz="1600" b="0" i="0" u="none" strike="noStrike" dirty="0" smtClean="0">
                          <a:latin typeface="Arial"/>
                        </a:rPr>
                        <a:t>35.3</a:t>
                      </a:r>
                      <a:endParaRPr lang="en-US" sz="1600" b="0" i="0" u="none" strike="noStrike" dirty="0">
                        <a:latin typeface="Arial"/>
                      </a:endParaRPr>
                    </a:p>
                  </a:txBody>
                  <a:tcPr marL="0" marR="0" marT="0" marB="0" anchor="ctr">
                    <a:lnL>
                      <a:noFill/>
                    </a:lnL>
                    <a:lnR>
                      <a:noFill/>
                    </a:lnR>
                    <a:lnT>
                      <a:noFill/>
                    </a:lnT>
                    <a:lnB>
                      <a:noFill/>
                    </a:lnB>
                  </a:tcPr>
                </a:tc>
                <a:tc>
                  <a:txBody>
                    <a:bodyPr/>
                    <a:lstStyle/>
                    <a:p>
                      <a:pPr algn="ctr" fontAlgn="ctr"/>
                      <a:r>
                        <a:rPr lang="en-US" sz="1600" b="0" i="0" u="none" strike="noStrike" dirty="0" smtClean="0">
                          <a:latin typeface="Arial"/>
                        </a:rPr>
                        <a:t>27.9</a:t>
                      </a:r>
                      <a:endParaRPr lang="en-US" sz="1600" b="0" i="0" u="none" strike="noStrike" dirty="0">
                        <a:latin typeface="Arial"/>
                      </a:endParaRPr>
                    </a:p>
                  </a:txBody>
                  <a:tcPr marL="0" marR="0" marT="0" marB="0" anchor="ctr">
                    <a:lnL>
                      <a:noFill/>
                    </a:lnL>
                    <a:lnR>
                      <a:noFill/>
                    </a:lnR>
                    <a:lnT>
                      <a:noFill/>
                    </a:lnT>
                    <a:lnB>
                      <a:noFill/>
                    </a:lnB>
                  </a:tcPr>
                </a:tc>
                <a:extLst>
                  <a:ext uri="{0D108BD9-81ED-4DB2-BD59-A6C34878D82A}">
                    <a16:rowId xmlns="" xmlns:a16="http://schemas.microsoft.com/office/drawing/2014/main" val="10002"/>
                  </a:ext>
                </a:extLst>
              </a:tr>
              <a:tr h="271062">
                <a:tc>
                  <a:txBody>
                    <a:bodyPr/>
                    <a:lstStyle/>
                    <a:p>
                      <a:pPr algn="l" fontAlgn="ctr"/>
                      <a:r>
                        <a:rPr lang="mn-MN" sz="1600" b="0" i="0" u="none" strike="noStrike">
                          <a:latin typeface="Arial"/>
                        </a:rPr>
                        <a:t>Үүнээс: </a:t>
                      </a:r>
                    </a:p>
                  </a:txBody>
                  <a:tcPr marL="0" marR="0" marT="0" marB="0" anchor="ctr">
                    <a:lnL>
                      <a:noFill/>
                    </a:lnL>
                    <a:lnR>
                      <a:noFill/>
                    </a:lnR>
                    <a:lnT>
                      <a:noFill/>
                    </a:lnT>
                    <a:lnB>
                      <a:noFill/>
                    </a:lnB>
                  </a:tcPr>
                </a:tc>
                <a:tc>
                  <a:txBody>
                    <a:bodyPr/>
                    <a:lstStyle/>
                    <a:p>
                      <a:pPr algn="ctr" fontAlgn="ctr"/>
                      <a:endParaRPr lang="en-US" sz="1600" b="0" i="0" u="none" strike="noStrike">
                        <a:latin typeface="Arial"/>
                      </a:endParaRPr>
                    </a:p>
                  </a:txBody>
                  <a:tcPr marL="0" marR="0" marT="0" marB="0" anchor="ctr">
                    <a:lnL>
                      <a:noFill/>
                    </a:lnL>
                    <a:lnR>
                      <a:noFill/>
                    </a:lnR>
                    <a:lnT>
                      <a:noFill/>
                    </a:lnT>
                    <a:lnB>
                      <a:noFill/>
                    </a:lnB>
                  </a:tcPr>
                </a:tc>
                <a:tc>
                  <a:txBody>
                    <a:bodyPr/>
                    <a:lstStyle/>
                    <a:p>
                      <a:pPr algn="ctr" fontAlgn="ctr"/>
                      <a:endParaRPr lang="en-US" sz="1600" b="0" i="0" u="none" strike="noStrike" dirty="0">
                        <a:latin typeface="Arial"/>
                      </a:endParaRPr>
                    </a:p>
                  </a:txBody>
                  <a:tcPr marL="0" marR="0" marT="0" marB="0" anchor="ctr">
                    <a:lnL>
                      <a:noFill/>
                    </a:lnL>
                    <a:lnR>
                      <a:noFill/>
                    </a:lnR>
                    <a:lnT>
                      <a:noFill/>
                    </a:lnT>
                    <a:lnB>
                      <a:noFill/>
                    </a:lnB>
                  </a:tcPr>
                </a:tc>
                <a:tc>
                  <a:txBody>
                    <a:bodyPr/>
                    <a:lstStyle/>
                    <a:p>
                      <a:pPr algn="ctr" fontAlgn="ctr"/>
                      <a:endParaRPr lang="en-US" sz="1600" b="0" i="0" u="none" strike="noStrike">
                        <a:latin typeface="Arial"/>
                      </a:endParaRPr>
                    </a:p>
                  </a:txBody>
                  <a:tcPr marL="0" marR="0" marT="0" marB="0" anchor="ctr">
                    <a:lnL>
                      <a:noFill/>
                    </a:lnL>
                    <a:lnR>
                      <a:noFill/>
                    </a:lnR>
                    <a:lnT>
                      <a:noFill/>
                    </a:lnT>
                    <a:lnB>
                      <a:noFill/>
                    </a:lnB>
                  </a:tcPr>
                </a:tc>
                <a:tc>
                  <a:txBody>
                    <a:bodyPr/>
                    <a:lstStyle/>
                    <a:p>
                      <a:pPr algn="ctr" fontAlgn="ctr"/>
                      <a:endParaRPr lang="en-US" sz="1600" b="0" i="0" u="none" strike="noStrike" dirty="0">
                        <a:latin typeface="Arial"/>
                      </a:endParaRPr>
                    </a:p>
                  </a:txBody>
                  <a:tcPr marL="0" marR="0" marT="0" marB="0" anchor="ctr">
                    <a:lnL>
                      <a:noFill/>
                    </a:lnL>
                    <a:lnR>
                      <a:noFill/>
                    </a:lnR>
                    <a:lnT>
                      <a:noFill/>
                    </a:lnT>
                    <a:lnB>
                      <a:noFill/>
                    </a:lnB>
                  </a:tcPr>
                </a:tc>
                <a:tc>
                  <a:txBody>
                    <a:bodyPr/>
                    <a:lstStyle/>
                    <a:p>
                      <a:pPr algn="ctr" fontAlgn="ctr"/>
                      <a:endParaRPr lang="en-US" sz="1600" b="0" i="0" u="none" strike="noStrike" dirty="0">
                        <a:latin typeface="Arial"/>
                      </a:endParaRPr>
                    </a:p>
                  </a:txBody>
                  <a:tcPr marL="0" marR="0" marT="0" marB="0" anchor="ctr">
                    <a:lnL>
                      <a:noFill/>
                    </a:lnL>
                    <a:lnR>
                      <a:noFill/>
                    </a:lnR>
                    <a:lnT>
                      <a:noFill/>
                    </a:lnT>
                    <a:lnB>
                      <a:noFill/>
                    </a:lnB>
                  </a:tcPr>
                </a:tc>
                <a:tc>
                  <a:txBody>
                    <a:bodyPr/>
                    <a:lstStyle/>
                    <a:p>
                      <a:pPr algn="ctr" fontAlgn="ctr"/>
                      <a:endParaRPr lang="en-US" sz="1600" b="0" i="0" u="none" strike="noStrike" dirty="0">
                        <a:latin typeface="Arial"/>
                      </a:endParaRPr>
                    </a:p>
                  </a:txBody>
                  <a:tcPr marL="0" marR="0" marT="0" marB="0" anchor="ctr">
                    <a:lnL>
                      <a:noFill/>
                    </a:lnL>
                    <a:lnR>
                      <a:noFill/>
                    </a:lnR>
                    <a:lnT>
                      <a:noFill/>
                    </a:lnT>
                    <a:lnB>
                      <a:noFill/>
                    </a:lnB>
                  </a:tcPr>
                </a:tc>
                <a:extLst>
                  <a:ext uri="{0D108BD9-81ED-4DB2-BD59-A6C34878D82A}">
                    <a16:rowId xmlns="" xmlns:a16="http://schemas.microsoft.com/office/drawing/2014/main" val="10003"/>
                  </a:ext>
                </a:extLst>
              </a:tr>
              <a:tr h="271062">
                <a:tc>
                  <a:txBody>
                    <a:bodyPr/>
                    <a:lstStyle/>
                    <a:p>
                      <a:pPr algn="l" fontAlgn="ctr"/>
                      <a:r>
                        <a:rPr lang="mn-MN" sz="1600" b="0" i="0" u="none" strike="noStrike">
                          <a:latin typeface="Arial"/>
                        </a:rPr>
                        <a:t>        - Өвчнөөр хорогдсон мал</a:t>
                      </a:r>
                    </a:p>
                  </a:txBody>
                  <a:tcPr marL="0" marR="0" marT="0" marB="0" anchor="ctr">
                    <a:lnL>
                      <a:noFill/>
                    </a:lnL>
                    <a:lnR>
                      <a:noFill/>
                    </a:lnR>
                    <a:lnT>
                      <a:noFill/>
                    </a:lnT>
                    <a:lnB>
                      <a:noFill/>
                    </a:lnB>
                  </a:tcPr>
                </a:tc>
                <a:tc>
                  <a:txBody>
                    <a:bodyPr/>
                    <a:lstStyle/>
                    <a:p>
                      <a:pPr algn="ctr" fontAlgn="ctr"/>
                      <a:r>
                        <a:rPr lang="mn-MN" sz="1600" b="0" i="0" u="none" strike="noStrike">
                          <a:latin typeface="Arial"/>
                        </a:rPr>
                        <a:t>мянган толгой</a:t>
                      </a:r>
                    </a:p>
                  </a:txBody>
                  <a:tcPr marL="0" marR="0" marT="0" marB="0" anchor="ctr">
                    <a:lnL>
                      <a:noFill/>
                    </a:lnL>
                    <a:lnR>
                      <a:noFill/>
                    </a:lnR>
                    <a:lnT>
                      <a:noFill/>
                    </a:lnT>
                    <a:lnB>
                      <a:noFill/>
                    </a:lnB>
                  </a:tcPr>
                </a:tc>
                <a:tc>
                  <a:txBody>
                    <a:bodyPr/>
                    <a:lstStyle/>
                    <a:p>
                      <a:pPr algn="ctr" fontAlgn="b"/>
                      <a:r>
                        <a:rPr lang="mn-MN" sz="1600" b="0" i="0" u="none" strike="noStrike" dirty="0" smtClean="0">
                          <a:latin typeface="Arial"/>
                        </a:rPr>
                        <a:t>1.2</a:t>
                      </a:r>
                      <a:endParaRPr lang="en-US" sz="1600" b="0" i="0" u="none" strike="noStrike" dirty="0">
                        <a:latin typeface="Arial"/>
                      </a:endParaRPr>
                    </a:p>
                  </a:txBody>
                  <a:tcPr marL="0" marR="0" marT="0" marB="0" anchor="b">
                    <a:lnL>
                      <a:noFill/>
                    </a:lnL>
                    <a:lnR>
                      <a:noFill/>
                    </a:lnR>
                    <a:lnT>
                      <a:noFill/>
                    </a:lnT>
                    <a:lnB>
                      <a:noFill/>
                    </a:lnB>
                  </a:tcPr>
                </a:tc>
                <a:tc>
                  <a:txBody>
                    <a:bodyPr/>
                    <a:lstStyle/>
                    <a:p>
                      <a:pPr algn="ctr" fontAlgn="b"/>
                      <a:r>
                        <a:rPr lang="en-US" sz="1600" b="0" i="0" u="none" strike="noStrike" dirty="0">
                          <a:latin typeface="Arial"/>
                        </a:rPr>
                        <a:t> </a:t>
                      </a:r>
                      <a:r>
                        <a:rPr lang="en-US" sz="1600" b="0" i="0" u="none" strike="noStrike" dirty="0" smtClean="0">
                          <a:latin typeface="Arial"/>
                        </a:rPr>
                        <a:t>0.8</a:t>
                      </a:r>
                      <a:endParaRPr lang="en-US" sz="1600" b="0" i="0" u="none" strike="noStrike" dirty="0">
                        <a:latin typeface="Arial"/>
                      </a:endParaRPr>
                    </a:p>
                  </a:txBody>
                  <a:tcPr marL="0" marR="0" marT="0" marB="0" anchor="b">
                    <a:lnL>
                      <a:noFill/>
                    </a:lnL>
                    <a:lnR>
                      <a:noFill/>
                    </a:lnR>
                    <a:lnT>
                      <a:noFill/>
                    </a:lnT>
                    <a:lnB>
                      <a:noFill/>
                    </a:lnB>
                  </a:tcPr>
                </a:tc>
                <a:tc>
                  <a:txBody>
                    <a:bodyPr/>
                    <a:lstStyle/>
                    <a:p>
                      <a:pPr algn="ctr" fontAlgn="b"/>
                      <a:r>
                        <a:rPr lang="en-US" sz="1600" b="0" i="0" u="none" strike="noStrike" dirty="0">
                          <a:latin typeface="Arial"/>
                        </a:rPr>
                        <a:t> </a:t>
                      </a:r>
                      <a:r>
                        <a:rPr lang="en-US" sz="1600" b="0" i="0" u="none" strike="noStrike" dirty="0" smtClean="0">
                          <a:latin typeface="Arial"/>
                        </a:rPr>
                        <a:t>0.4</a:t>
                      </a:r>
                      <a:endParaRPr lang="en-US" sz="1600" b="0" i="0" u="none" strike="noStrike" dirty="0">
                        <a:latin typeface="Arial"/>
                      </a:endParaRPr>
                    </a:p>
                  </a:txBody>
                  <a:tcPr marL="0" marR="0" marT="0" marB="0" anchor="b">
                    <a:lnL>
                      <a:noFill/>
                    </a:lnL>
                    <a:lnR>
                      <a:noFill/>
                    </a:lnR>
                    <a:lnT>
                      <a:noFill/>
                    </a:lnT>
                    <a:lnB>
                      <a:noFill/>
                    </a:lnB>
                  </a:tcPr>
                </a:tc>
                <a:tc>
                  <a:txBody>
                    <a:bodyPr/>
                    <a:lstStyle/>
                    <a:p>
                      <a:pPr algn="ctr" fontAlgn="b"/>
                      <a:r>
                        <a:rPr lang="en-US" sz="1600" b="0" i="0" u="none" strike="noStrike" dirty="0">
                          <a:latin typeface="Arial"/>
                        </a:rPr>
                        <a:t> </a:t>
                      </a:r>
                      <a:r>
                        <a:rPr lang="en-US" sz="1600" b="0" i="0" u="none" strike="noStrike" dirty="0" smtClean="0">
                          <a:latin typeface="Arial"/>
                        </a:rPr>
                        <a:t>0.8</a:t>
                      </a:r>
                      <a:endParaRPr lang="en-US" sz="1600" b="0" i="0" u="none" strike="noStrike" dirty="0">
                        <a:latin typeface="Arial"/>
                      </a:endParaRPr>
                    </a:p>
                  </a:txBody>
                  <a:tcPr marL="0" marR="0" marT="0" marB="0" anchor="b">
                    <a:lnL>
                      <a:noFill/>
                    </a:lnL>
                    <a:lnR>
                      <a:noFill/>
                    </a:lnR>
                    <a:lnT>
                      <a:noFill/>
                    </a:lnT>
                    <a:lnB>
                      <a:noFill/>
                    </a:lnB>
                  </a:tcPr>
                </a:tc>
                <a:tc>
                  <a:txBody>
                    <a:bodyPr/>
                    <a:lstStyle/>
                    <a:p>
                      <a:pPr algn="ctr" fontAlgn="ctr"/>
                      <a:r>
                        <a:rPr lang="en-US" sz="1600" b="0" i="0" u="none" strike="noStrike" dirty="0" smtClean="0">
                          <a:latin typeface="Arial"/>
                        </a:rPr>
                        <a:t>2.</a:t>
                      </a:r>
                      <a:r>
                        <a:rPr lang="mn-MN" sz="1600" b="0" i="0" u="none" strike="noStrike" dirty="0" smtClean="0">
                          <a:latin typeface="Arial"/>
                        </a:rPr>
                        <a:t>0</a:t>
                      </a:r>
                      <a:r>
                        <a:rPr lang="en-US" sz="1600" b="0" i="0" u="none" strike="noStrike" dirty="0" smtClean="0">
                          <a:latin typeface="Arial"/>
                        </a:rPr>
                        <a:t> </a:t>
                      </a:r>
                      <a:r>
                        <a:rPr lang="en-US" sz="1600" b="0" i="0" u="none" strike="noStrike" baseline="30000" dirty="0">
                          <a:latin typeface="Arial"/>
                        </a:rPr>
                        <a:t>2</a:t>
                      </a:r>
                      <a:endParaRPr lang="en-US" sz="1600" b="0" i="0" u="none" strike="noStrike" dirty="0">
                        <a:latin typeface="Arial"/>
                      </a:endParaRPr>
                    </a:p>
                  </a:txBody>
                  <a:tcPr marL="0" marR="0" marT="0" marB="0" anchor="ctr">
                    <a:lnL>
                      <a:noFill/>
                    </a:lnL>
                    <a:lnR>
                      <a:noFill/>
                    </a:lnR>
                    <a:lnT>
                      <a:noFill/>
                    </a:lnT>
                    <a:lnB>
                      <a:noFill/>
                    </a:lnB>
                  </a:tcPr>
                </a:tc>
                <a:extLst>
                  <a:ext uri="{0D108BD9-81ED-4DB2-BD59-A6C34878D82A}">
                    <a16:rowId xmlns="" xmlns:a16="http://schemas.microsoft.com/office/drawing/2014/main" val="10004"/>
                  </a:ext>
                </a:extLst>
              </a:tr>
              <a:tr h="542124">
                <a:tc>
                  <a:txBody>
                    <a:bodyPr/>
                    <a:lstStyle/>
                    <a:p>
                      <a:pPr algn="l" fontAlgn="ctr"/>
                      <a:r>
                        <a:rPr lang="mn-MN" sz="1600" b="0" i="0" u="none" strike="noStrike">
                          <a:latin typeface="Arial"/>
                        </a:rPr>
                        <a:t>Аж үйлдвэрийн салбарын нийт үйлдвэрлэл:</a:t>
                      </a:r>
                    </a:p>
                  </a:txBody>
                  <a:tcPr marL="0" marR="0" marT="0" marB="0" anchor="ctr">
                    <a:lnL>
                      <a:noFill/>
                    </a:lnL>
                    <a:lnR>
                      <a:noFill/>
                    </a:lnR>
                    <a:lnT>
                      <a:noFill/>
                    </a:lnT>
                    <a:lnB>
                      <a:noFill/>
                    </a:lnB>
                  </a:tcPr>
                </a:tc>
                <a:tc>
                  <a:txBody>
                    <a:bodyPr/>
                    <a:lstStyle/>
                    <a:p>
                      <a:pPr algn="ctr" fontAlgn="ctr"/>
                      <a:r>
                        <a:rPr lang="mn-MN" sz="1600" b="0" i="0" u="none" strike="noStrike" dirty="0" smtClean="0">
                          <a:latin typeface="Arial"/>
                        </a:rPr>
                        <a:t>сая төгрөг</a:t>
                      </a:r>
                      <a:endParaRPr lang="mn-MN" sz="1600" b="0" i="0" u="none" strike="noStrike" dirty="0">
                        <a:latin typeface="Arial"/>
                      </a:endParaRPr>
                    </a:p>
                  </a:txBody>
                  <a:tcPr marL="0" marR="0" marT="0" marB="0" anchor="ctr">
                    <a:lnL>
                      <a:noFill/>
                    </a:lnL>
                    <a:lnR>
                      <a:noFill/>
                    </a:lnR>
                    <a:lnT>
                      <a:noFill/>
                    </a:lnT>
                    <a:lnB>
                      <a:noFill/>
                    </a:lnB>
                  </a:tcPr>
                </a:tc>
                <a:tc>
                  <a:txBody>
                    <a:bodyPr/>
                    <a:lstStyle/>
                    <a:p>
                      <a:pPr algn="ctr" fontAlgn="ctr"/>
                      <a:r>
                        <a:rPr lang="en-US" sz="1600" b="0" i="0" u="none" strike="noStrike" dirty="0" smtClean="0">
                          <a:latin typeface="Arial"/>
                        </a:rPr>
                        <a:t>11628.4</a:t>
                      </a:r>
                      <a:endParaRPr lang="en-US" sz="1600" b="0" i="0" u="none" strike="noStrike" dirty="0">
                        <a:latin typeface="Arial"/>
                      </a:endParaRPr>
                    </a:p>
                  </a:txBody>
                  <a:tcPr marL="0" marR="0" marT="0" marB="0" anchor="ctr">
                    <a:lnL>
                      <a:noFill/>
                    </a:lnL>
                    <a:lnR>
                      <a:noFill/>
                    </a:lnR>
                    <a:lnT>
                      <a:noFill/>
                    </a:lnT>
                    <a:lnB>
                      <a:noFill/>
                    </a:lnB>
                  </a:tcPr>
                </a:tc>
                <a:tc>
                  <a:txBody>
                    <a:bodyPr/>
                    <a:lstStyle/>
                    <a:p>
                      <a:pPr algn="ctr" fontAlgn="ctr"/>
                      <a:r>
                        <a:rPr lang="en-US" sz="1600" b="0" i="0" u="none" strike="noStrike" dirty="0" smtClean="0">
                          <a:latin typeface="Arial"/>
                        </a:rPr>
                        <a:t>10870.4</a:t>
                      </a:r>
                      <a:endParaRPr lang="en-US" sz="1600" b="0" i="0" u="none" strike="noStrike" dirty="0">
                        <a:latin typeface="Arial"/>
                      </a:endParaRPr>
                    </a:p>
                  </a:txBody>
                  <a:tcPr marL="0" marR="0" marT="0" marB="0" anchor="ctr">
                    <a:lnL>
                      <a:noFill/>
                    </a:lnL>
                    <a:lnR>
                      <a:noFill/>
                    </a:lnR>
                    <a:lnT>
                      <a:noFill/>
                    </a:lnT>
                    <a:lnB>
                      <a:noFill/>
                    </a:lnB>
                  </a:tcPr>
                </a:tc>
                <a:tc>
                  <a:txBody>
                    <a:bodyPr/>
                    <a:lstStyle/>
                    <a:p>
                      <a:pPr algn="ctr" fontAlgn="ctr"/>
                      <a:r>
                        <a:rPr lang="en-US" sz="1600" b="0" i="0" u="none" strike="noStrike" dirty="0" smtClean="0">
                          <a:latin typeface="Arial"/>
                        </a:rPr>
                        <a:t>10680.3</a:t>
                      </a:r>
                      <a:endParaRPr lang="en-US" sz="1600" b="0" i="0" u="none" strike="noStrike" dirty="0">
                        <a:latin typeface="Arial"/>
                      </a:endParaRPr>
                    </a:p>
                  </a:txBody>
                  <a:tcPr marL="0" marR="0" marT="0" marB="0" anchor="ctr">
                    <a:lnL>
                      <a:noFill/>
                    </a:lnL>
                    <a:lnR>
                      <a:noFill/>
                    </a:lnR>
                    <a:lnT>
                      <a:noFill/>
                    </a:lnT>
                    <a:lnB>
                      <a:noFill/>
                    </a:lnB>
                  </a:tcPr>
                </a:tc>
                <a:tc>
                  <a:txBody>
                    <a:bodyPr/>
                    <a:lstStyle/>
                    <a:p>
                      <a:pPr algn="ctr" fontAlgn="ctr"/>
                      <a:r>
                        <a:rPr lang="en-US" sz="1600" b="0" i="0" u="none" strike="noStrike" dirty="0" smtClean="0">
                          <a:latin typeface="Arial"/>
                        </a:rPr>
                        <a:t>13382.2 </a:t>
                      </a:r>
                      <a:endParaRPr lang="en-US" sz="1600" b="0" i="0" u="none" strike="noStrike" dirty="0">
                        <a:latin typeface="Arial"/>
                      </a:endParaRPr>
                    </a:p>
                  </a:txBody>
                  <a:tcPr marL="0" marR="0" marT="0" marB="0" anchor="ctr">
                    <a:lnL>
                      <a:noFill/>
                    </a:lnL>
                    <a:lnR>
                      <a:noFill/>
                    </a:lnR>
                    <a:lnT>
                      <a:noFill/>
                    </a:lnT>
                    <a:lnB>
                      <a:noFill/>
                    </a:lnB>
                  </a:tcPr>
                </a:tc>
                <a:tc>
                  <a:txBody>
                    <a:bodyPr/>
                    <a:lstStyle/>
                    <a:p>
                      <a:pPr algn="ctr" fontAlgn="ctr"/>
                      <a:r>
                        <a:rPr lang="en-US" sz="1600" b="0" i="0" u="none" strike="noStrike" dirty="0" smtClean="0">
                          <a:latin typeface="Arial"/>
                        </a:rPr>
                        <a:t>125.3</a:t>
                      </a:r>
                      <a:endParaRPr lang="en-US" sz="1600" b="0" i="0" u="none" strike="noStrike" dirty="0">
                        <a:latin typeface="Arial"/>
                      </a:endParaRPr>
                    </a:p>
                  </a:txBody>
                  <a:tcPr marL="0" marR="0" marT="0" marB="0" anchor="ctr">
                    <a:lnL>
                      <a:noFill/>
                    </a:lnL>
                    <a:lnR>
                      <a:noFill/>
                    </a:lnR>
                    <a:lnT>
                      <a:noFill/>
                    </a:lnT>
                    <a:lnB>
                      <a:noFill/>
                    </a:lnB>
                  </a:tcPr>
                </a:tc>
                <a:extLst>
                  <a:ext uri="{0D108BD9-81ED-4DB2-BD59-A6C34878D82A}">
                    <a16:rowId xmlns="" xmlns:a16="http://schemas.microsoft.com/office/drawing/2014/main" val="10005"/>
                  </a:ext>
                </a:extLst>
              </a:tr>
              <a:tr h="271062">
                <a:tc>
                  <a:txBody>
                    <a:bodyPr/>
                    <a:lstStyle/>
                    <a:p>
                      <a:pPr algn="l" fontAlgn="ctr"/>
                      <a:endParaRPr lang="mn-MN" sz="1600" b="0" i="0" u="none" strike="noStrike" dirty="0">
                        <a:latin typeface="Arial"/>
                      </a:endParaRPr>
                    </a:p>
                  </a:txBody>
                  <a:tcPr marL="0" marR="0" marT="0" marB="0" anchor="ctr">
                    <a:lnL>
                      <a:noFill/>
                    </a:lnL>
                    <a:lnR>
                      <a:noFill/>
                    </a:lnR>
                    <a:lnT>
                      <a:noFill/>
                    </a:lnT>
                    <a:lnB>
                      <a:noFill/>
                    </a:lnB>
                  </a:tcPr>
                </a:tc>
                <a:tc>
                  <a:txBody>
                    <a:bodyPr/>
                    <a:lstStyle/>
                    <a:p>
                      <a:pPr algn="ctr" fontAlgn="ctr"/>
                      <a:endParaRPr lang="en-US" sz="1600" b="0" i="0" u="none" strike="noStrike">
                        <a:latin typeface="Arial"/>
                      </a:endParaRPr>
                    </a:p>
                  </a:txBody>
                  <a:tcPr marL="0" marR="0" marT="0" marB="0" anchor="ctr">
                    <a:lnL>
                      <a:noFill/>
                    </a:lnL>
                    <a:lnR>
                      <a:noFill/>
                    </a:lnR>
                    <a:lnT>
                      <a:noFill/>
                    </a:lnT>
                    <a:lnB>
                      <a:noFill/>
                    </a:lnB>
                  </a:tcPr>
                </a:tc>
                <a:tc>
                  <a:txBody>
                    <a:bodyPr/>
                    <a:lstStyle/>
                    <a:p>
                      <a:pPr algn="ctr" fontAlgn="ctr"/>
                      <a:endParaRPr lang="en-US" sz="1600" b="0" i="1" u="none" strike="noStrike">
                        <a:solidFill>
                          <a:srgbClr val="FF0000"/>
                        </a:solidFill>
                        <a:latin typeface="Arial"/>
                      </a:endParaRPr>
                    </a:p>
                  </a:txBody>
                  <a:tcPr marL="0" marR="0" marT="0" marB="0" anchor="ctr">
                    <a:lnL>
                      <a:noFill/>
                    </a:lnL>
                    <a:lnR>
                      <a:noFill/>
                    </a:lnR>
                    <a:lnT>
                      <a:noFill/>
                    </a:lnT>
                    <a:lnB>
                      <a:noFill/>
                    </a:lnB>
                  </a:tcPr>
                </a:tc>
                <a:tc>
                  <a:txBody>
                    <a:bodyPr/>
                    <a:lstStyle/>
                    <a:p>
                      <a:pPr algn="ctr" fontAlgn="ctr"/>
                      <a:endParaRPr lang="en-US" sz="1600" b="0" i="0" u="none" strike="noStrike" dirty="0">
                        <a:solidFill>
                          <a:srgbClr val="FF0000"/>
                        </a:solidFill>
                        <a:latin typeface="Arial"/>
                      </a:endParaRPr>
                    </a:p>
                  </a:txBody>
                  <a:tcPr marL="0" marR="0" marT="0" marB="0" anchor="ctr">
                    <a:lnL>
                      <a:noFill/>
                    </a:lnL>
                    <a:lnR>
                      <a:noFill/>
                    </a:lnR>
                    <a:lnT>
                      <a:noFill/>
                    </a:lnT>
                    <a:lnB>
                      <a:noFill/>
                    </a:lnB>
                  </a:tcPr>
                </a:tc>
                <a:tc>
                  <a:txBody>
                    <a:bodyPr/>
                    <a:lstStyle/>
                    <a:p>
                      <a:pPr algn="ctr" fontAlgn="ctr"/>
                      <a:endParaRPr lang="en-US" sz="1600" b="0" i="0" u="none" strike="noStrike">
                        <a:solidFill>
                          <a:srgbClr val="FF0000"/>
                        </a:solidFill>
                        <a:latin typeface="Arial"/>
                      </a:endParaRPr>
                    </a:p>
                  </a:txBody>
                  <a:tcPr marL="0" marR="0" marT="0" marB="0" anchor="ctr">
                    <a:lnL>
                      <a:noFill/>
                    </a:lnL>
                    <a:lnR>
                      <a:noFill/>
                    </a:lnR>
                    <a:lnT>
                      <a:noFill/>
                    </a:lnT>
                    <a:lnB>
                      <a:noFill/>
                    </a:lnB>
                  </a:tcPr>
                </a:tc>
                <a:tc>
                  <a:txBody>
                    <a:bodyPr/>
                    <a:lstStyle/>
                    <a:p>
                      <a:pPr algn="ctr" fontAlgn="ctr"/>
                      <a:endParaRPr lang="en-US" sz="1600" b="0" i="0" u="none" strike="noStrike" dirty="0">
                        <a:solidFill>
                          <a:srgbClr val="FF0000"/>
                        </a:solidFill>
                        <a:latin typeface="Arial"/>
                      </a:endParaRPr>
                    </a:p>
                  </a:txBody>
                  <a:tcPr marL="0" marR="0" marT="0" marB="0" anchor="ctr">
                    <a:lnL>
                      <a:noFill/>
                    </a:lnL>
                    <a:lnR>
                      <a:noFill/>
                    </a:lnR>
                    <a:lnT>
                      <a:noFill/>
                    </a:lnT>
                    <a:lnB>
                      <a:noFill/>
                    </a:lnB>
                  </a:tcPr>
                </a:tc>
                <a:tc>
                  <a:txBody>
                    <a:bodyPr/>
                    <a:lstStyle/>
                    <a:p>
                      <a:pPr algn="ctr" fontAlgn="ctr"/>
                      <a:endParaRPr lang="en-US" sz="1600" b="0" i="0" u="none" strike="noStrike" dirty="0">
                        <a:solidFill>
                          <a:srgbClr val="FF0000"/>
                        </a:solidFill>
                        <a:latin typeface="Arial"/>
                      </a:endParaRPr>
                    </a:p>
                  </a:txBody>
                  <a:tcPr marL="0" marR="0" marT="0" marB="0" anchor="ctr">
                    <a:lnL>
                      <a:noFill/>
                    </a:lnL>
                    <a:lnR>
                      <a:noFill/>
                    </a:lnR>
                    <a:lnT>
                      <a:noFill/>
                    </a:lnT>
                    <a:lnB>
                      <a:noFill/>
                    </a:lnB>
                  </a:tcPr>
                </a:tc>
                <a:extLst>
                  <a:ext uri="{0D108BD9-81ED-4DB2-BD59-A6C34878D82A}">
                    <a16:rowId xmlns="" xmlns:a16="http://schemas.microsoft.com/office/drawing/2014/main" val="10006"/>
                  </a:ext>
                </a:extLst>
              </a:tr>
              <a:tr h="542124">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mn-MN" sz="1600" b="0" i="0" u="none" strike="noStrike" dirty="0" smtClean="0">
                          <a:latin typeface="Arial"/>
                        </a:rPr>
                        <a:t>Үүнээс: </a:t>
                      </a:r>
                    </a:p>
                    <a:p>
                      <a:pPr algn="l" fontAlgn="ctr"/>
                      <a:endParaRPr lang="mn-MN" sz="1600" b="0" i="0" u="none" strike="noStrike" dirty="0">
                        <a:latin typeface="Arial"/>
                      </a:endParaRPr>
                    </a:p>
                  </a:txBody>
                  <a:tcPr marL="0" marR="0" marT="0" marB="0" anchor="ctr">
                    <a:lnL>
                      <a:noFill/>
                    </a:lnL>
                    <a:lnR>
                      <a:noFill/>
                    </a:lnR>
                    <a:lnT>
                      <a:noFill/>
                    </a:lnT>
                    <a:lnB>
                      <a:noFill/>
                    </a:lnB>
                  </a:tcPr>
                </a:tc>
                <a:tc>
                  <a:txBody>
                    <a:bodyPr/>
                    <a:lstStyle/>
                    <a:p>
                      <a:pPr algn="ctr" fontAlgn="ctr"/>
                      <a:endParaRPr lang="mn-MN" sz="1600" b="0" i="0" u="none" strike="noStrike" dirty="0">
                        <a:latin typeface="Arial"/>
                      </a:endParaRPr>
                    </a:p>
                  </a:txBody>
                  <a:tcPr marL="0" marR="0" marT="0" marB="0" anchor="ctr">
                    <a:lnL>
                      <a:noFill/>
                    </a:lnL>
                    <a:lnR>
                      <a:noFill/>
                    </a:lnR>
                    <a:lnT>
                      <a:noFill/>
                    </a:lnT>
                    <a:lnB>
                      <a:noFill/>
                    </a:lnB>
                  </a:tcPr>
                </a:tc>
                <a:tc>
                  <a:txBody>
                    <a:bodyPr/>
                    <a:lstStyle/>
                    <a:p>
                      <a:pPr algn="ctr" fontAlgn="ctr"/>
                      <a:endParaRPr lang="en-US" sz="1600" b="0" i="0" u="none" strike="noStrike">
                        <a:latin typeface="Arial"/>
                      </a:endParaRPr>
                    </a:p>
                  </a:txBody>
                  <a:tcPr marL="0" marR="0" marT="0" marB="0" anchor="ctr">
                    <a:lnL>
                      <a:noFill/>
                    </a:lnL>
                    <a:lnR>
                      <a:noFill/>
                    </a:lnR>
                    <a:lnT>
                      <a:noFill/>
                    </a:lnT>
                    <a:lnB>
                      <a:noFill/>
                    </a:lnB>
                  </a:tcPr>
                </a:tc>
                <a:tc>
                  <a:txBody>
                    <a:bodyPr/>
                    <a:lstStyle/>
                    <a:p>
                      <a:pPr algn="ctr" fontAlgn="ctr"/>
                      <a:endParaRPr lang="en-US" sz="1600" b="0" i="0" u="none" strike="noStrike" dirty="0">
                        <a:latin typeface="Arial"/>
                      </a:endParaRPr>
                    </a:p>
                  </a:txBody>
                  <a:tcPr marL="0" marR="0" marT="0" marB="0" anchor="ctr">
                    <a:lnL>
                      <a:noFill/>
                    </a:lnL>
                    <a:lnR>
                      <a:noFill/>
                    </a:lnR>
                    <a:lnT>
                      <a:noFill/>
                    </a:lnT>
                    <a:lnB>
                      <a:noFill/>
                    </a:lnB>
                  </a:tcPr>
                </a:tc>
                <a:tc>
                  <a:txBody>
                    <a:bodyPr/>
                    <a:lstStyle/>
                    <a:p>
                      <a:pPr algn="ctr" fontAlgn="ctr"/>
                      <a:endParaRPr lang="en-US" sz="1600" b="0" i="0" u="none" strike="noStrike" dirty="0">
                        <a:latin typeface="Arial"/>
                      </a:endParaRPr>
                    </a:p>
                  </a:txBody>
                  <a:tcPr marL="0" marR="0" marT="0" marB="0" anchor="ctr">
                    <a:lnL>
                      <a:noFill/>
                    </a:lnL>
                    <a:lnR>
                      <a:noFill/>
                    </a:lnR>
                    <a:lnT>
                      <a:noFill/>
                    </a:lnT>
                    <a:lnB>
                      <a:noFill/>
                    </a:lnB>
                  </a:tcPr>
                </a:tc>
                <a:tc>
                  <a:txBody>
                    <a:bodyPr/>
                    <a:lstStyle/>
                    <a:p>
                      <a:pPr algn="ctr" fontAlgn="ctr"/>
                      <a:endParaRPr lang="en-US" sz="1600" b="0" i="0" u="none" strike="noStrike" dirty="0">
                        <a:latin typeface="Arial"/>
                      </a:endParaRPr>
                    </a:p>
                  </a:txBody>
                  <a:tcPr marL="0" marR="0" marT="0" marB="0" anchor="ctr">
                    <a:lnL>
                      <a:noFill/>
                    </a:lnL>
                    <a:lnR>
                      <a:noFill/>
                    </a:lnR>
                    <a:lnT>
                      <a:noFill/>
                    </a:lnT>
                    <a:lnB>
                      <a:noFill/>
                    </a:lnB>
                  </a:tcPr>
                </a:tc>
                <a:tc>
                  <a:txBody>
                    <a:bodyPr/>
                    <a:lstStyle/>
                    <a:p>
                      <a:pPr algn="ctr" fontAlgn="ctr"/>
                      <a:endParaRPr lang="en-US" sz="1600" b="0" i="0" u="none" strike="noStrike" dirty="0">
                        <a:latin typeface="Arial"/>
                      </a:endParaRPr>
                    </a:p>
                  </a:txBody>
                  <a:tcPr marL="0" marR="0" marT="0" marB="0" anchor="ctr">
                    <a:lnL>
                      <a:noFill/>
                    </a:lnL>
                    <a:lnR>
                      <a:noFill/>
                    </a:lnR>
                    <a:lnT>
                      <a:noFill/>
                    </a:lnT>
                    <a:lnB>
                      <a:noFill/>
                    </a:lnB>
                  </a:tcPr>
                </a:tc>
                <a:extLst>
                  <a:ext uri="{0D108BD9-81ED-4DB2-BD59-A6C34878D82A}">
                    <a16:rowId xmlns="" xmlns:a16="http://schemas.microsoft.com/office/drawing/2014/main" val="10007"/>
                  </a:ext>
                </a:extLst>
              </a:tr>
              <a:tr h="66319">
                <a:tc>
                  <a:txBody>
                    <a:bodyPr/>
                    <a:lstStyle/>
                    <a:p>
                      <a:pPr algn="l" fontAlgn="ctr"/>
                      <a:r>
                        <a:rPr lang="en-US" sz="1600" b="0" i="0" u="none" strike="noStrike" baseline="0" dirty="0" smtClean="0">
                          <a:latin typeface="Arial"/>
                        </a:rPr>
                        <a:t>      </a:t>
                      </a:r>
                      <a:r>
                        <a:rPr lang="mn-MN" sz="1600" b="0" i="0" u="none" strike="noStrike" dirty="0" smtClean="0">
                          <a:latin typeface="Arial"/>
                        </a:rPr>
                        <a:t> </a:t>
                      </a:r>
                      <a:r>
                        <a:rPr lang="mn-MN" sz="1600" b="0" i="0" u="none" strike="noStrike" dirty="0">
                          <a:latin typeface="Arial"/>
                        </a:rPr>
                        <a:t>- Боловсруулах аж үйлдвэр</a:t>
                      </a:r>
                    </a:p>
                  </a:txBody>
                  <a:tcPr marL="0" marR="0" marT="0" marB="0" anchor="ctr">
                    <a:lnL>
                      <a:noFill/>
                    </a:lnL>
                    <a:lnR>
                      <a:noFill/>
                    </a:lnR>
                    <a:lnT>
                      <a:noFill/>
                    </a:lnT>
                    <a:lnB>
                      <a:noFill/>
                    </a:lnB>
                  </a:tcPr>
                </a:tc>
                <a:tc>
                  <a:txBody>
                    <a:bodyPr/>
                    <a:lstStyle/>
                    <a:p>
                      <a:pPr algn="ctr" fontAlgn="ctr"/>
                      <a:r>
                        <a:rPr lang="mn-MN" sz="1600" b="0" i="0" u="none" strike="noStrike" dirty="0" smtClean="0">
                          <a:latin typeface="Arial"/>
                        </a:rPr>
                        <a:t>сая </a:t>
                      </a:r>
                      <a:r>
                        <a:rPr lang="mn-MN" sz="1600" b="0" i="0" u="none" strike="noStrike" dirty="0">
                          <a:latin typeface="Arial"/>
                        </a:rPr>
                        <a:t>төгрөг</a:t>
                      </a:r>
                    </a:p>
                  </a:txBody>
                  <a:tcPr marL="0" marR="0" marT="0" marB="0" anchor="ctr">
                    <a:lnL>
                      <a:noFill/>
                    </a:lnL>
                    <a:lnR>
                      <a:noFill/>
                    </a:lnR>
                    <a:lnT>
                      <a:noFill/>
                    </a:lnT>
                    <a:lnB>
                      <a:noFill/>
                    </a:lnB>
                  </a:tcPr>
                </a:tc>
                <a:tc>
                  <a:txBody>
                    <a:bodyPr/>
                    <a:lstStyle/>
                    <a:p>
                      <a:pPr algn="ctr" fontAlgn="ctr"/>
                      <a:r>
                        <a:rPr lang="en-US" sz="1600" b="0" i="0" u="none" strike="noStrike" dirty="0" smtClean="0">
                          <a:latin typeface="Arial"/>
                        </a:rPr>
                        <a:t>4890.6</a:t>
                      </a:r>
                      <a:endParaRPr lang="en-US" sz="1600" b="0" i="0" u="none" strike="noStrike" dirty="0">
                        <a:latin typeface="Arial"/>
                      </a:endParaRPr>
                    </a:p>
                  </a:txBody>
                  <a:tcPr marL="0" marR="0" marT="0" marB="0" anchor="ctr">
                    <a:lnL>
                      <a:noFill/>
                    </a:lnL>
                    <a:lnR>
                      <a:noFill/>
                    </a:lnR>
                    <a:lnT>
                      <a:noFill/>
                    </a:lnT>
                    <a:lnB>
                      <a:noFill/>
                    </a:lnB>
                  </a:tcPr>
                </a:tc>
                <a:tc>
                  <a:txBody>
                    <a:bodyPr/>
                    <a:lstStyle/>
                    <a:p>
                      <a:pPr algn="ctr" fontAlgn="ctr"/>
                      <a:r>
                        <a:rPr lang="en-US" sz="1600" b="0" i="0" u="none" strike="noStrike" dirty="0">
                          <a:latin typeface="Arial"/>
                        </a:rPr>
                        <a:t> </a:t>
                      </a:r>
                      <a:r>
                        <a:rPr lang="en-US" sz="1600" b="0" i="0" u="none" strike="noStrike" dirty="0" smtClean="0">
                          <a:latin typeface="Arial"/>
                        </a:rPr>
                        <a:t>4849.5</a:t>
                      </a:r>
                      <a:endParaRPr lang="en-US" sz="1600" b="0" i="0" u="none" strike="noStrike" dirty="0">
                        <a:latin typeface="Arial"/>
                      </a:endParaRPr>
                    </a:p>
                  </a:txBody>
                  <a:tcPr marL="0" marR="0" marT="0" marB="0" anchor="ctr">
                    <a:lnL>
                      <a:noFill/>
                    </a:lnL>
                    <a:lnR>
                      <a:noFill/>
                    </a:lnR>
                    <a:lnT>
                      <a:noFill/>
                    </a:lnT>
                    <a:lnB>
                      <a:noFill/>
                    </a:lnB>
                  </a:tcPr>
                </a:tc>
                <a:tc>
                  <a:txBody>
                    <a:bodyPr/>
                    <a:lstStyle/>
                    <a:p>
                      <a:pPr algn="ctr" fontAlgn="ctr"/>
                      <a:r>
                        <a:rPr lang="en-US" sz="1600" b="0" i="0" u="none" strike="noStrike" dirty="0">
                          <a:latin typeface="Arial"/>
                        </a:rPr>
                        <a:t> </a:t>
                      </a:r>
                      <a:r>
                        <a:rPr lang="en-US" sz="1600" b="0" i="0" u="none" strike="noStrike" dirty="0" smtClean="0">
                          <a:latin typeface="Arial"/>
                        </a:rPr>
                        <a:t>5290.3</a:t>
                      </a:r>
                      <a:endParaRPr lang="en-US" sz="1600" b="0" i="0" u="none" strike="noStrike" dirty="0">
                        <a:latin typeface="Arial"/>
                      </a:endParaRPr>
                    </a:p>
                  </a:txBody>
                  <a:tcPr marL="0" marR="0" marT="0" marB="0" anchor="ctr">
                    <a:lnL>
                      <a:noFill/>
                    </a:lnL>
                    <a:lnR>
                      <a:noFill/>
                    </a:lnR>
                    <a:lnT>
                      <a:noFill/>
                    </a:lnT>
                    <a:lnB>
                      <a:noFill/>
                    </a:lnB>
                  </a:tcPr>
                </a:tc>
                <a:tc>
                  <a:txBody>
                    <a:bodyPr/>
                    <a:lstStyle/>
                    <a:p>
                      <a:pPr algn="ctr" fontAlgn="ctr"/>
                      <a:r>
                        <a:rPr lang="en-US" sz="1600" b="0" i="0" u="none" strike="noStrike" dirty="0" smtClean="0">
                          <a:latin typeface="Arial"/>
                        </a:rPr>
                        <a:t>7611.2</a:t>
                      </a:r>
                      <a:endParaRPr lang="en-US" sz="1600" b="0" i="0" u="none" strike="noStrike" dirty="0">
                        <a:latin typeface="Arial"/>
                      </a:endParaRPr>
                    </a:p>
                  </a:txBody>
                  <a:tcPr marL="0" marR="0" marT="0" marB="0" anchor="ctr">
                    <a:lnL>
                      <a:noFill/>
                    </a:lnL>
                    <a:lnR>
                      <a:noFill/>
                    </a:lnR>
                    <a:lnT>
                      <a:noFill/>
                    </a:lnT>
                    <a:lnB>
                      <a:noFill/>
                    </a:lnB>
                  </a:tcPr>
                </a:tc>
                <a:tc>
                  <a:txBody>
                    <a:bodyPr/>
                    <a:lstStyle/>
                    <a:p>
                      <a:pPr algn="ctr" fontAlgn="ctr"/>
                      <a:r>
                        <a:rPr lang="en-US" sz="1600" b="0" i="0" u="none" strike="noStrike" dirty="0" smtClean="0">
                          <a:latin typeface="Arial"/>
                        </a:rPr>
                        <a:t>143.9</a:t>
                      </a:r>
                      <a:endParaRPr lang="en-US" sz="1600" b="0" i="0" u="none" strike="noStrike" dirty="0">
                        <a:latin typeface="Arial"/>
                      </a:endParaRPr>
                    </a:p>
                  </a:txBody>
                  <a:tcPr marL="0" marR="0" marT="0" marB="0" anchor="ctr">
                    <a:lnL>
                      <a:noFill/>
                    </a:lnL>
                    <a:lnR>
                      <a:noFill/>
                    </a:lnR>
                    <a:lnT>
                      <a:noFill/>
                    </a:lnT>
                    <a:lnB>
                      <a:noFill/>
                    </a:lnB>
                  </a:tcPr>
                </a:tc>
                <a:extLst>
                  <a:ext uri="{0D108BD9-81ED-4DB2-BD59-A6C34878D82A}">
                    <a16:rowId xmlns="" xmlns:a16="http://schemas.microsoft.com/office/drawing/2014/main" val="10008"/>
                  </a:ext>
                </a:extLst>
              </a:tr>
              <a:tr h="542124">
                <a:tc>
                  <a:txBody>
                    <a:bodyPr/>
                    <a:lstStyle/>
                    <a:p>
                      <a:pPr algn="ctr" rtl="0" fontAlgn="ctr"/>
                      <a:r>
                        <a:rPr lang="mn-MN" sz="1600" b="0" i="0" u="none" strike="noStrike">
                          <a:latin typeface="Arial"/>
                        </a:rPr>
                        <a:t>     - Цахилгаан, дулааны эрчим хүч үйлдвэрлэл, усан хангамж</a:t>
                      </a:r>
                    </a:p>
                  </a:txBody>
                  <a:tcPr marL="0" marR="0" marT="0" marB="0" anchor="ctr">
                    <a:lnL>
                      <a:noFill/>
                    </a:lnL>
                    <a:lnR>
                      <a:noFill/>
                    </a:lnR>
                    <a:lnT>
                      <a:noFill/>
                    </a:lnT>
                    <a:lnB>
                      <a:noFill/>
                    </a:lnB>
                  </a:tcPr>
                </a:tc>
                <a:tc>
                  <a:txBody>
                    <a:bodyPr/>
                    <a:lstStyle/>
                    <a:p>
                      <a:pPr algn="ctr" fontAlgn="ctr"/>
                      <a:r>
                        <a:rPr lang="mn-MN" sz="1600" b="0" i="0" u="none" strike="noStrike" dirty="0" smtClean="0">
                          <a:latin typeface="Arial"/>
                        </a:rPr>
                        <a:t>сая </a:t>
                      </a:r>
                      <a:r>
                        <a:rPr lang="mn-MN" sz="1600" b="0" i="0" u="none" strike="noStrike" dirty="0">
                          <a:latin typeface="Arial"/>
                        </a:rPr>
                        <a:t>төгрөг</a:t>
                      </a:r>
                    </a:p>
                  </a:txBody>
                  <a:tcPr marL="0" marR="0" marT="0" marB="0" anchor="ctr">
                    <a:lnL>
                      <a:noFill/>
                    </a:lnL>
                    <a:lnR>
                      <a:noFill/>
                    </a:lnR>
                    <a:lnT>
                      <a:noFill/>
                    </a:lnT>
                    <a:lnB>
                      <a:noFill/>
                    </a:lnB>
                  </a:tcPr>
                </a:tc>
                <a:tc>
                  <a:txBody>
                    <a:bodyPr/>
                    <a:lstStyle/>
                    <a:p>
                      <a:pPr algn="ctr" fontAlgn="ctr"/>
                      <a:r>
                        <a:rPr lang="en-US" sz="1600" b="0" i="0" u="none" strike="noStrike" dirty="0" smtClean="0">
                          <a:latin typeface="Arial"/>
                        </a:rPr>
                        <a:t>6737.8</a:t>
                      </a:r>
                      <a:endParaRPr lang="en-US" sz="1600" b="0" i="0" u="none" strike="noStrike" dirty="0">
                        <a:latin typeface="Arial"/>
                      </a:endParaRPr>
                    </a:p>
                  </a:txBody>
                  <a:tcPr marL="0" marR="0" marT="0" marB="0" anchor="ctr">
                    <a:lnL>
                      <a:noFill/>
                    </a:lnL>
                    <a:lnR>
                      <a:noFill/>
                    </a:lnR>
                    <a:lnT>
                      <a:noFill/>
                    </a:lnT>
                    <a:lnB>
                      <a:noFill/>
                    </a:lnB>
                  </a:tcPr>
                </a:tc>
                <a:tc>
                  <a:txBody>
                    <a:bodyPr/>
                    <a:lstStyle/>
                    <a:p>
                      <a:pPr algn="ctr" fontAlgn="ctr"/>
                      <a:r>
                        <a:rPr lang="en-US" sz="1600" b="0" i="0" u="none" strike="noStrike" dirty="0">
                          <a:latin typeface="Arial"/>
                        </a:rPr>
                        <a:t> </a:t>
                      </a:r>
                      <a:r>
                        <a:rPr lang="en-US" sz="1600" b="0" i="0" u="none" strike="noStrike" dirty="0" smtClean="0">
                          <a:latin typeface="Arial"/>
                        </a:rPr>
                        <a:t>6020.9</a:t>
                      </a:r>
                      <a:endParaRPr lang="en-US" sz="1600" b="0" i="0" u="none" strike="noStrike" dirty="0">
                        <a:latin typeface="Arial"/>
                      </a:endParaRPr>
                    </a:p>
                  </a:txBody>
                  <a:tcPr marL="0" marR="0" marT="0" marB="0" anchor="ctr">
                    <a:lnL>
                      <a:noFill/>
                    </a:lnL>
                    <a:lnR>
                      <a:noFill/>
                    </a:lnR>
                    <a:lnT>
                      <a:noFill/>
                    </a:lnT>
                    <a:lnB>
                      <a:noFill/>
                    </a:lnB>
                  </a:tcPr>
                </a:tc>
                <a:tc>
                  <a:txBody>
                    <a:bodyPr/>
                    <a:lstStyle/>
                    <a:p>
                      <a:pPr algn="ctr" fontAlgn="ctr"/>
                      <a:r>
                        <a:rPr lang="en-US" sz="1600" b="0" i="0" u="none" strike="noStrike" dirty="0" smtClean="0">
                          <a:latin typeface="Arial"/>
                        </a:rPr>
                        <a:t>5390.0</a:t>
                      </a:r>
                      <a:endParaRPr lang="en-US" sz="1600" b="0" i="0" u="none" strike="noStrike" dirty="0">
                        <a:latin typeface="Arial"/>
                      </a:endParaRPr>
                    </a:p>
                  </a:txBody>
                  <a:tcPr marL="0" marR="0" marT="0" marB="0" anchor="ctr">
                    <a:lnL>
                      <a:noFill/>
                    </a:lnL>
                    <a:lnR>
                      <a:noFill/>
                    </a:lnR>
                    <a:lnT>
                      <a:noFill/>
                    </a:lnT>
                    <a:lnB>
                      <a:noFill/>
                    </a:lnB>
                  </a:tcPr>
                </a:tc>
                <a:tc>
                  <a:txBody>
                    <a:bodyPr/>
                    <a:lstStyle/>
                    <a:p>
                      <a:pPr algn="ctr" fontAlgn="ctr"/>
                      <a:r>
                        <a:rPr lang="en-US" sz="1600" b="0" i="0" u="none" strike="noStrike" dirty="0" smtClean="0">
                          <a:latin typeface="Arial"/>
                        </a:rPr>
                        <a:t>5771.0</a:t>
                      </a:r>
                      <a:endParaRPr lang="en-US" sz="1600" b="0" i="0" u="none" strike="noStrike" dirty="0">
                        <a:latin typeface="Arial"/>
                      </a:endParaRPr>
                    </a:p>
                  </a:txBody>
                  <a:tcPr marL="0" marR="0" marT="0" marB="0" anchor="ctr">
                    <a:lnL>
                      <a:noFill/>
                    </a:lnL>
                    <a:lnR>
                      <a:noFill/>
                    </a:lnR>
                    <a:lnT>
                      <a:noFill/>
                    </a:lnT>
                    <a:lnB>
                      <a:noFill/>
                    </a:lnB>
                  </a:tcPr>
                </a:tc>
                <a:tc>
                  <a:txBody>
                    <a:bodyPr/>
                    <a:lstStyle/>
                    <a:p>
                      <a:pPr algn="ctr" fontAlgn="ctr"/>
                      <a:r>
                        <a:rPr lang="en-US" sz="1600" b="0" i="0" u="none" strike="noStrike" dirty="0" smtClean="0">
                          <a:latin typeface="Arial"/>
                        </a:rPr>
                        <a:t>107.1</a:t>
                      </a:r>
                      <a:endParaRPr lang="en-US" sz="1600" b="0" i="0" u="none" strike="noStrike" dirty="0">
                        <a:latin typeface="Arial"/>
                      </a:endParaRPr>
                    </a:p>
                  </a:txBody>
                  <a:tcPr marL="0" marR="0" marT="0" marB="0" anchor="ctr">
                    <a:lnL>
                      <a:noFill/>
                    </a:lnL>
                    <a:lnR>
                      <a:noFill/>
                    </a:lnR>
                    <a:lnT>
                      <a:noFill/>
                    </a:lnT>
                    <a:lnB>
                      <a:noFill/>
                    </a:lnB>
                  </a:tcPr>
                </a:tc>
                <a:extLst>
                  <a:ext uri="{0D108BD9-81ED-4DB2-BD59-A6C34878D82A}">
                    <a16:rowId xmlns="" xmlns:a16="http://schemas.microsoft.com/office/drawing/2014/main" val="10009"/>
                  </a:ext>
                </a:extLst>
              </a:tr>
              <a:tr h="271062">
                <a:tc>
                  <a:txBody>
                    <a:bodyPr/>
                    <a:lstStyle/>
                    <a:p>
                      <a:pPr algn="l" rtl="0" fontAlgn="ctr"/>
                      <a:endParaRPr lang="mn-MN" sz="1600" b="0" i="0" u="none" strike="noStrike" dirty="0">
                        <a:latin typeface="Arial"/>
                      </a:endParaRPr>
                    </a:p>
                  </a:txBody>
                  <a:tcPr marL="0" marR="0" marT="0" marB="0" anchor="ctr">
                    <a:lnL>
                      <a:noFill/>
                    </a:lnL>
                    <a:lnR>
                      <a:noFill/>
                    </a:lnR>
                    <a:lnT>
                      <a:noFill/>
                    </a:lnT>
                    <a:lnB>
                      <a:noFill/>
                    </a:lnB>
                  </a:tcPr>
                </a:tc>
                <a:tc>
                  <a:txBody>
                    <a:bodyPr/>
                    <a:lstStyle/>
                    <a:p>
                      <a:pPr algn="ctr" fontAlgn="ctr"/>
                      <a:endParaRPr lang="mn-MN" sz="1600" b="0" i="0" u="none" strike="noStrike">
                        <a:latin typeface="Arial"/>
                      </a:endParaRPr>
                    </a:p>
                  </a:txBody>
                  <a:tcPr marL="0" marR="0" marT="0" marB="0" anchor="ctr">
                    <a:lnL>
                      <a:noFill/>
                    </a:lnL>
                    <a:lnR>
                      <a:noFill/>
                    </a:lnR>
                    <a:lnT>
                      <a:noFill/>
                    </a:lnT>
                    <a:lnB>
                      <a:noFill/>
                    </a:lnB>
                  </a:tcPr>
                </a:tc>
                <a:tc>
                  <a:txBody>
                    <a:bodyPr/>
                    <a:lstStyle/>
                    <a:p>
                      <a:pPr algn="r" fontAlgn="ctr"/>
                      <a:endParaRPr lang="en-US" sz="1600" b="0" i="0" u="none" strike="noStrike">
                        <a:latin typeface="Arial"/>
                      </a:endParaRPr>
                    </a:p>
                  </a:txBody>
                  <a:tcPr marL="0" marR="0" marT="0" marB="0" anchor="ctr">
                    <a:lnL>
                      <a:noFill/>
                    </a:lnL>
                    <a:lnR>
                      <a:noFill/>
                    </a:lnR>
                    <a:lnT>
                      <a:noFill/>
                    </a:lnT>
                    <a:lnB>
                      <a:noFill/>
                    </a:lnB>
                  </a:tcPr>
                </a:tc>
                <a:tc>
                  <a:txBody>
                    <a:bodyPr/>
                    <a:lstStyle/>
                    <a:p>
                      <a:pPr algn="r" fontAlgn="ctr"/>
                      <a:endParaRPr lang="en-US" sz="1600" b="0" i="0" u="none" strike="noStrike">
                        <a:latin typeface="Arial"/>
                      </a:endParaRPr>
                    </a:p>
                  </a:txBody>
                  <a:tcPr marL="0" marR="0" marT="0" marB="0" anchor="ctr">
                    <a:lnL>
                      <a:noFill/>
                    </a:lnL>
                    <a:lnR>
                      <a:noFill/>
                    </a:lnR>
                    <a:lnT>
                      <a:noFill/>
                    </a:lnT>
                    <a:lnB>
                      <a:noFill/>
                    </a:lnB>
                    <a:solidFill>
                      <a:srgbClr val="FFFFFF"/>
                    </a:solidFill>
                  </a:tcPr>
                </a:tc>
                <a:tc>
                  <a:txBody>
                    <a:bodyPr/>
                    <a:lstStyle/>
                    <a:p>
                      <a:pPr algn="r" fontAlgn="ctr"/>
                      <a:endParaRPr lang="en-US" sz="1600" b="0" i="0" u="none" strike="noStrike">
                        <a:latin typeface="Arial"/>
                      </a:endParaRPr>
                    </a:p>
                  </a:txBody>
                  <a:tcPr marL="0" marR="0" marT="0" marB="0" anchor="ctr">
                    <a:lnL>
                      <a:noFill/>
                    </a:lnL>
                    <a:lnR>
                      <a:noFill/>
                    </a:lnR>
                    <a:lnT>
                      <a:noFill/>
                    </a:lnT>
                    <a:lnB>
                      <a:noFill/>
                    </a:lnB>
                    <a:solidFill>
                      <a:srgbClr val="FFFFFF"/>
                    </a:solidFill>
                  </a:tcPr>
                </a:tc>
                <a:tc>
                  <a:txBody>
                    <a:bodyPr/>
                    <a:lstStyle/>
                    <a:p>
                      <a:pPr algn="r" fontAlgn="ctr"/>
                      <a:endParaRPr lang="en-US" sz="1600" b="0" i="0" u="none" strike="noStrike">
                        <a:latin typeface="Arial"/>
                      </a:endParaRPr>
                    </a:p>
                  </a:txBody>
                  <a:tcPr marL="0" marR="0" marT="0" marB="0" anchor="ctr">
                    <a:lnL>
                      <a:noFill/>
                    </a:lnL>
                    <a:lnR>
                      <a:noFill/>
                    </a:lnR>
                    <a:lnT>
                      <a:noFill/>
                    </a:lnT>
                    <a:lnB>
                      <a:noFill/>
                    </a:lnB>
                  </a:tcPr>
                </a:tc>
                <a:tc>
                  <a:txBody>
                    <a:bodyPr/>
                    <a:lstStyle/>
                    <a:p>
                      <a:pPr algn="r" fontAlgn="ctr"/>
                      <a:endParaRPr lang="en-US" sz="1600" b="0" i="0" u="none" strike="noStrike" dirty="0">
                        <a:latin typeface="Arial"/>
                      </a:endParaRPr>
                    </a:p>
                  </a:txBody>
                  <a:tcPr marL="0" marR="0" marT="0" marB="0" anchor="ctr">
                    <a:lnL>
                      <a:noFill/>
                    </a:lnL>
                    <a:lnR>
                      <a:noFill/>
                    </a:lnR>
                    <a:lnT>
                      <a:noFill/>
                    </a:lnT>
                    <a:lnB>
                      <a:noFill/>
                    </a:lnB>
                    <a:solidFill>
                      <a:srgbClr val="FFFFFF"/>
                    </a:solidFill>
                  </a:tcPr>
                </a:tc>
                <a:extLst>
                  <a:ext uri="{0D108BD9-81ED-4DB2-BD59-A6C34878D82A}">
                    <a16:rowId xmlns="" xmlns:a16="http://schemas.microsoft.com/office/drawing/2014/main" val="10010"/>
                  </a:ext>
                </a:extLst>
              </a:tr>
              <a:tr h="308004">
                <a:tc>
                  <a:txBody>
                    <a:bodyPr/>
                    <a:lstStyle/>
                    <a:p>
                      <a:pPr algn="l" fontAlgn="ctr"/>
                      <a:endParaRPr lang="mn-MN" sz="1600" b="0" i="0" u="none" strike="noStrike" dirty="0">
                        <a:latin typeface="Arial"/>
                      </a:endParaRPr>
                    </a:p>
                  </a:txBody>
                  <a:tcPr marL="0" marR="0" marT="0" marB="0" anchor="ctr">
                    <a:lnL>
                      <a:noFill/>
                    </a:lnL>
                    <a:lnR>
                      <a:noFill/>
                    </a:lnR>
                    <a:lnT>
                      <a:noFill/>
                    </a:lnT>
                    <a:lnB>
                      <a:noFill/>
                    </a:lnB>
                  </a:tcPr>
                </a:tc>
                <a:tc>
                  <a:txBody>
                    <a:bodyPr/>
                    <a:lstStyle/>
                    <a:p>
                      <a:pPr algn="ctr" fontAlgn="ctr"/>
                      <a:endParaRPr lang="mn-MN" sz="1600" b="0" i="0" u="none" strike="noStrike" dirty="0">
                        <a:latin typeface="Arial"/>
                      </a:endParaRPr>
                    </a:p>
                  </a:txBody>
                  <a:tcPr marL="0" marR="0" marT="0" marB="0" anchor="ctr">
                    <a:lnL>
                      <a:noFill/>
                    </a:lnL>
                    <a:lnR>
                      <a:noFill/>
                    </a:lnR>
                    <a:lnT>
                      <a:noFill/>
                    </a:lnT>
                    <a:lnB>
                      <a:noFill/>
                    </a:lnB>
                  </a:tcPr>
                </a:tc>
                <a:tc>
                  <a:txBody>
                    <a:bodyPr/>
                    <a:lstStyle/>
                    <a:p>
                      <a:pPr algn="r" fontAlgn="ctr"/>
                      <a:endParaRPr lang="en-US" sz="1600" b="0" i="0" u="none" strike="noStrike" dirty="0">
                        <a:latin typeface="Arial"/>
                      </a:endParaRPr>
                    </a:p>
                  </a:txBody>
                  <a:tcPr marL="0" marR="0" marT="0" marB="0" anchor="ctr">
                    <a:lnL>
                      <a:noFill/>
                    </a:lnL>
                    <a:lnR>
                      <a:noFill/>
                    </a:lnR>
                    <a:lnT>
                      <a:noFill/>
                    </a:lnT>
                    <a:lnB>
                      <a:noFill/>
                    </a:lnB>
                  </a:tcPr>
                </a:tc>
                <a:tc>
                  <a:txBody>
                    <a:bodyPr/>
                    <a:lstStyle/>
                    <a:p>
                      <a:pPr algn="r" fontAlgn="ctr"/>
                      <a:endParaRPr lang="en-US" sz="1600" b="0" i="0" u="none" strike="noStrike" dirty="0">
                        <a:latin typeface="Arial"/>
                      </a:endParaRPr>
                    </a:p>
                  </a:txBody>
                  <a:tcPr marL="0" marR="0" marT="0" marB="0" anchor="ctr">
                    <a:lnL>
                      <a:noFill/>
                    </a:lnL>
                    <a:lnR>
                      <a:noFill/>
                    </a:lnR>
                    <a:lnT>
                      <a:noFill/>
                    </a:lnT>
                    <a:lnB>
                      <a:noFill/>
                    </a:lnB>
                    <a:solidFill>
                      <a:srgbClr val="FFFFFF"/>
                    </a:solidFill>
                  </a:tcPr>
                </a:tc>
                <a:tc>
                  <a:txBody>
                    <a:bodyPr/>
                    <a:lstStyle/>
                    <a:p>
                      <a:pPr algn="r" fontAlgn="ctr"/>
                      <a:endParaRPr lang="en-US" sz="1600" b="0" i="0" u="none" strike="noStrike">
                        <a:latin typeface="Arial"/>
                      </a:endParaRPr>
                    </a:p>
                  </a:txBody>
                  <a:tcPr marL="0" marR="0" marT="0" marB="0" anchor="ctr">
                    <a:lnL>
                      <a:noFill/>
                    </a:lnL>
                    <a:lnR>
                      <a:noFill/>
                    </a:lnR>
                    <a:lnT>
                      <a:noFill/>
                    </a:lnT>
                    <a:lnB>
                      <a:noFill/>
                    </a:lnB>
                    <a:solidFill>
                      <a:srgbClr val="FFFFFF"/>
                    </a:solidFill>
                  </a:tcPr>
                </a:tc>
                <a:tc>
                  <a:txBody>
                    <a:bodyPr/>
                    <a:lstStyle/>
                    <a:p>
                      <a:pPr algn="r" fontAlgn="ctr"/>
                      <a:endParaRPr lang="en-US" sz="1600" b="0" i="0" u="none" strike="noStrike" dirty="0">
                        <a:latin typeface="Arial"/>
                      </a:endParaRPr>
                    </a:p>
                  </a:txBody>
                  <a:tcPr marL="0" marR="0" marT="0" marB="0" anchor="ctr">
                    <a:lnL>
                      <a:noFill/>
                    </a:lnL>
                    <a:lnR>
                      <a:noFill/>
                    </a:lnR>
                    <a:lnT>
                      <a:noFill/>
                    </a:lnT>
                    <a:lnB>
                      <a:noFill/>
                    </a:lnB>
                  </a:tcPr>
                </a:tc>
                <a:tc>
                  <a:txBody>
                    <a:bodyPr/>
                    <a:lstStyle/>
                    <a:p>
                      <a:pPr algn="r" fontAlgn="ctr"/>
                      <a:endParaRPr lang="en-US" sz="1600" b="0" i="0" u="none" strike="noStrike">
                        <a:latin typeface="Arial"/>
                      </a:endParaRPr>
                    </a:p>
                  </a:txBody>
                  <a:tcPr marL="0" marR="0" marT="0" marB="0" anchor="ctr">
                    <a:lnL>
                      <a:noFill/>
                    </a:lnL>
                    <a:lnR>
                      <a:noFill/>
                    </a:lnR>
                    <a:lnT>
                      <a:noFill/>
                    </a:lnT>
                    <a:lnB>
                      <a:noFill/>
                    </a:lnB>
                    <a:solidFill>
                      <a:srgbClr val="FFFFFF"/>
                    </a:solidFill>
                  </a:tcPr>
                </a:tc>
                <a:extLst>
                  <a:ext uri="{0D108BD9-81ED-4DB2-BD59-A6C34878D82A}">
                    <a16:rowId xmlns="" xmlns:a16="http://schemas.microsoft.com/office/drawing/2014/main" val="10011"/>
                  </a:ext>
                </a:extLst>
              </a:tr>
              <a:tr h="271062">
                <a:tc>
                  <a:txBody>
                    <a:bodyPr/>
                    <a:lstStyle/>
                    <a:p>
                      <a:pPr algn="l" fontAlgn="ctr"/>
                      <a:endParaRPr lang="mn-MN" sz="1600" b="0" i="0" u="none" strike="noStrike">
                        <a:latin typeface="Arial"/>
                      </a:endParaRPr>
                    </a:p>
                  </a:txBody>
                  <a:tcPr marL="0" marR="0" marT="0" marB="0" anchor="ctr">
                    <a:lnL>
                      <a:noFill/>
                    </a:lnL>
                    <a:lnR>
                      <a:noFill/>
                    </a:lnR>
                    <a:lnT>
                      <a:noFill/>
                    </a:lnT>
                    <a:lnB>
                      <a:noFill/>
                    </a:lnB>
                  </a:tcPr>
                </a:tc>
                <a:tc>
                  <a:txBody>
                    <a:bodyPr/>
                    <a:lstStyle/>
                    <a:p>
                      <a:pPr algn="ctr" fontAlgn="ctr"/>
                      <a:endParaRPr lang="mn-MN" sz="1600" b="0" i="0" u="none" strike="noStrike">
                        <a:latin typeface="Arial"/>
                      </a:endParaRPr>
                    </a:p>
                  </a:txBody>
                  <a:tcPr marL="0" marR="0" marT="0" marB="0" anchor="ctr">
                    <a:lnL>
                      <a:noFill/>
                    </a:lnL>
                    <a:lnR>
                      <a:noFill/>
                    </a:lnR>
                    <a:lnT>
                      <a:noFill/>
                    </a:lnT>
                    <a:lnB>
                      <a:noFill/>
                    </a:lnB>
                  </a:tcPr>
                </a:tc>
                <a:tc>
                  <a:txBody>
                    <a:bodyPr/>
                    <a:lstStyle/>
                    <a:p>
                      <a:pPr algn="r" fontAlgn="ctr"/>
                      <a:endParaRPr lang="en-US" sz="1600" b="0" i="0" u="none" strike="noStrike">
                        <a:latin typeface="Arial"/>
                      </a:endParaRPr>
                    </a:p>
                  </a:txBody>
                  <a:tcPr marL="0" marR="0" marT="0" marB="0" anchor="ctr">
                    <a:lnL>
                      <a:noFill/>
                    </a:lnL>
                    <a:lnR>
                      <a:noFill/>
                    </a:lnR>
                    <a:lnT>
                      <a:noFill/>
                    </a:lnT>
                    <a:lnB>
                      <a:noFill/>
                    </a:lnB>
                  </a:tcPr>
                </a:tc>
                <a:tc>
                  <a:txBody>
                    <a:bodyPr/>
                    <a:lstStyle/>
                    <a:p>
                      <a:pPr algn="r" fontAlgn="ctr"/>
                      <a:endParaRPr lang="en-US" sz="1600" b="0" i="0" u="none" strike="noStrike" dirty="0">
                        <a:latin typeface="Arial"/>
                      </a:endParaRPr>
                    </a:p>
                  </a:txBody>
                  <a:tcPr marL="0" marR="0" marT="0" marB="0" anchor="ctr">
                    <a:lnL>
                      <a:noFill/>
                    </a:lnL>
                    <a:lnR>
                      <a:noFill/>
                    </a:lnR>
                    <a:lnT>
                      <a:noFill/>
                    </a:lnT>
                    <a:lnB>
                      <a:noFill/>
                    </a:lnB>
                    <a:solidFill>
                      <a:srgbClr val="FFFFFF"/>
                    </a:solidFill>
                  </a:tcPr>
                </a:tc>
                <a:tc>
                  <a:txBody>
                    <a:bodyPr/>
                    <a:lstStyle/>
                    <a:p>
                      <a:pPr algn="r" fontAlgn="ctr"/>
                      <a:endParaRPr lang="en-US" sz="1600" b="0" i="0" u="none" strike="noStrike" dirty="0">
                        <a:latin typeface="Arial"/>
                      </a:endParaRPr>
                    </a:p>
                  </a:txBody>
                  <a:tcPr marL="0" marR="0" marT="0" marB="0" anchor="ctr">
                    <a:lnL>
                      <a:noFill/>
                    </a:lnL>
                    <a:lnR>
                      <a:noFill/>
                    </a:lnR>
                    <a:lnT>
                      <a:noFill/>
                    </a:lnT>
                    <a:lnB>
                      <a:noFill/>
                    </a:lnB>
                    <a:solidFill>
                      <a:srgbClr val="FFFFFF"/>
                    </a:solidFill>
                  </a:tcPr>
                </a:tc>
                <a:tc>
                  <a:txBody>
                    <a:bodyPr/>
                    <a:lstStyle/>
                    <a:p>
                      <a:pPr algn="r" fontAlgn="ctr"/>
                      <a:endParaRPr lang="en-US" sz="1600" b="0" i="0" u="none" strike="noStrike" dirty="0">
                        <a:latin typeface="Arial"/>
                      </a:endParaRPr>
                    </a:p>
                  </a:txBody>
                  <a:tcPr marL="0" marR="0" marT="0" marB="0" anchor="ctr">
                    <a:lnL>
                      <a:noFill/>
                    </a:lnL>
                    <a:lnR>
                      <a:noFill/>
                    </a:lnR>
                    <a:lnT>
                      <a:noFill/>
                    </a:lnT>
                    <a:lnB>
                      <a:noFill/>
                    </a:lnB>
                  </a:tcPr>
                </a:tc>
                <a:tc>
                  <a:txBody>
                    <a:bodyPr/>
                    <a:lstStyle/>
                    <a:p>
                      <a:pPr algn="r" fontAlgn="ctr"/>
                      <a:endParaRPr lang="en-US" sz="1600" b="0" i="0" u="none" strike="noStrike" dirty="0">
                        <a:latin typeface="Arial"/>
                      </a:endParaRPr>
                    </a:p>
                  </a:txBody>
                  <a:tcPr marL="0" marR="0" marT="0" marB="0" anchor="ctr">
                    <a:lnL>
                      <a:noFill/>
                    </a:lnL>
                    <a:lnR>
                      <a:noFill/>
                    </a:lnR>
                    <a:lnT>
                      <a:noFill/>
                    </a:lnT>
                    <a:lnB>
                      <a:noFill/>
                    </a:lnB>
                    <a:solidFill>
                      <a:srgbClr val="FFFFFF"/>
                    </a:solidFill>
                  </a:tcPr>
                </a:tc>
                <a:extLst>
                  <a:ext uri="{0D108BD9-81ED-4DB2-BD59-A6C34878D82A}">
                    <a16:rowId xmlns="" xmlns:a16="http://schemas.microsoft.com/office/drawing/2014/main" val="10012"/>
                  </a:ext>
                </a:extLst>
              </a:tr>
              <a:tr h="308004">
                <a:tc>
                  <a:txBody>
                    <a:bodyPr/>
                    <a:lstStyle/>
                    <a:p>
                      <a:pPr algn="l" fontAlgn="b"/>
                      <a:endParaRPr lang="mn-MN" sz="1600" b="0" i="0" u="none" strike="noStrike">
                        <a:latin typeface="Arial"/>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mn-MN" sz="1600" b="0" i="0" u="none" strike="noStrike">
                        <a:latin typeface="Arial"/>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endParaRPr lang="en-US" sz="1600" b="0" i="0" u="none" strike="noStrike">
                        <a:latin typeface="Arial"/>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endParaRPr lang="en-US" sz="1600" b="0" i="0" u="none" strike="noStrike">
                        <a:latin typeface="Arial"/>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endParaRPr lang="en-US" sz="1600" b="0" i="0" u="none" strike="noStrike">
                        <a:latin typeface="Arial"/>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endParaRPr lang="en-US" sz="1600" b="0" i="0" u="none" strike="noStrike">
                        <a:latin typeface="Arial"/>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endParaRPr lang="en-US" sz="1600" b="0" i="0" u="none" strike="noStrike" dirty="0">
                        <a:latin typeface="Arial"/>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3"/>
                  </a:ext>
                </a:extLst>
              </a:tr>
            </a:tbl>
          </a:graphicData>
        </a:graphic>
      </p:graphicFrame>
      <p:sp>
        <p:nvSpPr>
          <p:cNvPr id="6" name="Text Box 1">
            <a:extLst>
              <a:ext uri="{FF2B5EF4-FFF2-40B4-BE49-F238E27FC236}">
                <a16:creationId xmlns="" xmlns:a16="http://schemas.microsoft.com/office/drawing/2014/main" id="{A96AEFC2-56E1-42C5-BC4C-FD825177E1BE}"/>
              </a:ext>
            </a:extLst>
          </p:cNvPr>
          <p:cNvSpPr txBox="1">
            <a:spLocks noChangeArrowheads="1"/>
          </p:cNvSpPr>
          <p:nvPr/>
        </p:nvSpPr>
        <p:spPr bwMode="auto">
          <a:xfrm flipH="1">
            <a:off x="11811000" y="1371600"/>
            <a:ext cx="121918" cy="152400"/>
          </a:xfrm>
          <a:prstGeom prst="rect">
            <a:avLst/>
          </a:prstGeom>
          <a:solidFill>
            <a:srgbClr val="FFFFFF"/>
          </a:solidFill>
          <a:ln w="9525">
            <a:noFill/>
            <a:miter lim="800000"/>
            <a:headEnd/>
            <a:tailEnd/>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mn-MN" sz="1000" b="0" i="0" strike="noStrike" dirty="0">
                <a:solidFill>
                  <a:srgbClr val="000000"/>
                </a:solidFill>
              </a:rPr>
              <a:t>%</a:t>
            </a:r>
          </a:p>
        </p:txBody>
      </p:sp>
      <p:cxnSp>
        <p:nvCxnSpPr>
          <p:cNvPr id="7" name="Straight Connector 6">
            <a:extLst>
              <a:ext uri="{FF2B5EF4-FFF2-40B4-BE49-F238E27FC236}">
                <a16:creationId xmlns="" xmlns:a16="http://schemas.microsoft.com/office/drawing/2014/main" id="{F60C0CC9-77C9-4D11-9C2F-903EDF477596}"/>
              </a:ext>
            </a:extLst>
          </p:cNvPr>
          <p:cNvCxnSpPr/>
          <p:nvPr/>
        </p:nvCxnSpPr>
        <p:spPr>
          <a:xfrm>
            <a:off x="10972800" y="1447800"/>
            <a:ext cx="685800" cy="0"/>
          </a:xfrm>
          <a:prstGeom prst="line">
            <a:avLst/>
          </a:prstGeom>
          <a:ln w="3175"/>
        </p:spPr>
        <p:style>
          <a:lnRef idx="1">
            <a:schemeClr val="dk1"/>
          </a:lnRef>
          <a:fillRef idx="0">
            <a:schemeClr val="dk1"/>
          </a:fillRef>
          <a:effectRef idx="0">
            <a:schemeClr val="dk1"/>
          </a:effectRef>
          <a:fontRef idx="minor">
            <a:schemeClr val="tx1"/>
          </a:fontRef>
        </p:style>
      </p:cxnSp>
      <p:graphicFrame>
        <p:nvGraphicFramePr>
          <p:cNvPr id="11" name="Table 10"/>
          <p:cNvGraphicFramePr>
            <a:graphicFrameLocks noGrp="1"/>
          </p:cNvGraphicFramePr>
          <p:nvPr/>
        </p:nvGraphicFramePr>
        <p:xfrm>
          <a:off x="1295400" y="6019800"/>
          <a:ext cx="2006600" cy="335280"/>
        </p:xfrm>
        <a:graphic>
          <a:graphicData uri="http://schemas.openxmlformats.org/drawingml/2006/table">
            <a:tbl>
              <a:tblPr/>
              <a:tblGrid>
                <a:gridCol w="2006600">
                  <a:extLst>
                    <a:ext uri="{9D8B030D-6E8A-4147-A177-3AD203B41FA5}">
                      <a16:colId xmlns="" xmlns:a16="http://schemas.microsoft.com/office/drawing/2014/main" val="20000"/>
                    </a:ext>
                  </a:extLst>
                </a:gridCol>
              </a:tblGrid>
              <a:tr h="161925">
                <a:tc>
                  <a:txBody>
                    <a:bodyPr/>
                    <a:lstStyle/>
                    <a:p>
                      <a:pPr algn="l" fontAlgn="b"/>
                      <a:endParaRPr lang="mn-MN" sz="1100" b="0" i="1" u="none" strike="noStrike" dirty="0">
                        <a:latin typeface="Arial"/>
                      </a:endParaRPr>
                    </a:p>
                  </a:txBody>
                  <a:tcPr marL="0" marR="0" marT="0" marB="0" anchor="ctr">
                    <a:lnL>
                      <a:noFill/>
                    </a:lnL>
                    <a:lnR>
                      <a:noFill/>
                    </a:lnR>
                    <a:lnT>
                      <a:noFill/>
                    </a:lnT>
                    <a:lnB>
                      <a:noFill/>
                    </a:lnB>
                  </a:tcPr>
                </a:tc>
                <a:extLst>
                  <a:ext uri="{0D108BD9-81ED-4DB2-BD59-A6C34878D82A}">
                    <a16:rowId xmlns="" xmlns:a16="http://schemas.microsoft.com/office/drawing/2014/main" val="10000"/>
                  </a:ext>
                </a:extLst>
              </a:tr>
              <a:tr h="161925">
                <a:tc>
                  <a:txBody>
                    <a:bodyPr/>
                    <a:lstStyle/>
                    <a:p>
                      <a:pPr algn="l" fontAlgn="ctr"/>
                      <a:r>
                        <a:rPr lang="mn-MN" sz="1100" b="0" i="1" u="none" strike="noStrike" dirty="0">
                          <a:latin typeface="Arial"/>
                        </a:rPr>
                        <a:t>    </a:t>
                      </a:r>
                      <a:r>
                        <a:rPr lang="mn-MN" sz="1100" b="0" i="1" u="none" strike="noStrike" dirty="0" smtClean="0">
                          <a:latin typeface="Arial"/>
                        </a:rPr>
                        <a:t>2 Дахин </a:t>
                      </a:r>
                      <a:r>
                        <a:rPr lang="mn-MN" sz="1100" b="0" i="1" u="none" strike="noStrike" dirty="0">
                          <a:latin typeface="Arial"/>
                        </a:rPr>
                        <a:t>их</a:t>
                      </a:r>
                    </a:p>
                  </a:txBody>
                  <a:tcPr marL="0" marR="0" marT="0" marB="0" anchor="ctr">
                    <a:lnL>
                      <a:noFill/>
                    </a:lnL>
                    <a:lnR>
                      <a:noFill/>
                    </a:lnR>
                    <a:lnT>
                      <a:noFill/>
                    </a:lnT>
                    <a:lnB>
                      <a:noFill/>
                    </a:lnB>
                  </a:tcPr>
                </a:tc>
                <a:extLst>
                  <a:ext uri="{0D108BD9-81ED-4DB2-BD59-A6C34878D82A}">
                    <a16:rowId xmlns=""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ChangeArrowheads="1"/>
          </p:cNvSpPr>
          <p:nvPr/>
        </p:nvSpPr>
        <p:spPr bwMode="auto">
          <a:xfrm>
            <a:off x="1136650" y="300335"/>
            <a:ext cx="9912350" cy="461665"/>
          </a:xfrm>
          <a:prstGeom prst="rect">
            <a:avLst/>
          </a:prstGeom>
          <a:solidFill>
            <a:srgbClr val="558237"/>
          </a:solidFill>
          <a:ln w="9525">
            <a:no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ХҮН АМ, НИЙГМИЙН ҮЗҮҮЛЭЛТ- Хөдөлмөр</a:t>
            </a:r>
            <a:endParaRPr lang="mn-MN" sz="2400" b="1" dirty="0">
              <a:solidFill>
                <a:schemeClr val="bg1"/>
              </a:solidFill>
              <a:latin typeface="Arial" pitchFamily="34" charset="0"/>
              <a:cs typeface="Arial" pitchFamily="34" charset="0"/>
            </a:endParaRPr>
          </a:p>
        </p:txBody>
      </p:sp>
      <p:cxnSp>
        <p:nvCxnSpPr>
          <p:cNvPr id="4" name="Straight Connector 3"/>
          <p:cNvCxnSpPr/>
          <p:nvPr/>
        </p:nvCxnSpPr>
        <p:spPr>
          <a:xfrm>
            <a:off x="6019800" y="992187"/>
            <a:ext cx="0" cy="5789613"/>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8" name="Rectangle 10"/>
          <p:cNvSpPr>
            <a:spLocks noChangeArrowheads="1"/>
          </p:cNvSpPr>
          <p:nvPr/>
        </p:nvSpPr>
        <p:spPr bwMode="auto">
          <a:xfrm>
            <a:off x="1741488" y="885825"/>
            <a:ext cx="3135312" cy="338554"/>
          </a:xfrm>
          <a:prstGeom prst="rect">
            <a:avLst/>
          </a:prstGeom>
          <a:noFill/>
          <a:ln w="9525">
            <a:noFill/>
            <a:miter lim="800000"/>
            <a:headEnd/>
            <a:tailEnd/>
          </a:ln>
        </p:spPr>
        <p:txBody>
          <a:bodyPr>
            <a:spAutoFit/>
          </a:bodyPr>
          <a:lstStyle/>
          <a:p>
            <a:pPr algn="ctr"/>
            <a:r>
              <a:rPr lang="mn-MN" altLang="en-US" sz="1600" b="1" dirty="0" smtClean="0">
                <a:solidFill>
                  <a:srgbClr val="000000"/>
                </a:solidFill>
                <a:latin typeface="Arial" pitchFamily="34" charset="0"/>
                <a:cs typeface="Arial" pitchFamily="34" charset="0"/>
              </a:rPr>
              <a:t>ХҮН АМ</a:t>
            </a:r>
            <a:r>
              <a:rPr lang="en-US" altLang="en-US" sz="1600" b="1" dirty="0" smtClean="0">
                <a:solidFill>
                  <a:srgbClr val="000000"/>
                </a:solidFill>
                <a:latin typeface="Arial" pitchFamily="34" charset="0"/>
                <a:cs typeface="Arial" pitchFamily="34" charset="0"/>
              </a:rPr>
              <a:t>  </a:t>
            </a:r>
            <a:endParaRPr lang="mn-MN" altLang="en-US" sz="1600" b="1" dirty="0">
              <a:solidFill>
                <a:srgbClr val="000000"/>
              </a:solidFill>
              <a:latin typeface="Arial" pitchFamily="34" charset="0"/>
              <a:cs typeface="Arial" pitchFamily="34" charset="0"/>
            </a:endParaRPr>
          </a:p>
        </p:txBody>
      </p:sp>
      <p:sp>
        <p:nvSpPr>
          <p:cNvPr id="20" name="Rectangle 13"/>
          <p:cNvSpPr>
            <a:spLocks noChangeArrowheads="1"/>
          </p:cNvSpPr>
          <p:nvPr/>
        </p:nvSpPr>
        <p:spPr bwMode="auto">
          <a:xfrm>
            <a:off x="1752600" y="1719262"/>
            <a:ext cx="960438" cy="261938"/>
          </a:xfrm>
          <a:prstGeom prst="rect">
            <a:avLst/>
          </a:prstGeom>
          <a:noFill/>
          <a:ln w="9525">
            <a:noFill/>
            <a:miter lim="800000"/>
            <a:headEnd/>
            <a:tailEnd/>
          </a:ln>
        </p:spPr>
        <p:txBody>
          <a:bodyPr>
            <a:spAutoFit/>
          </a:bodyPr>
          <a:lstStyle/>
          <a:p>
            <a:pPr algn="ctr" fontAlgn="b"/>
            <a:r>
              <a:rPr lang="en-US" altLang="en-US" sz="1100" b="1" dirty="0" smtClean="0">
                <a:solidFill>
                  <a:schemeClr val="bg1"/>
                </a:solidFill>
                <a:latin typeface="Arial" pitchFamily="34" charset="0"/>
                <a:cs typeface="Arial" pitchFamily="34" charset="0"/>
              </a:rPr>
              <a:t>201</a:t>
            </a:r>
            <a:r>
              <a:rPr lang="mn-MN" altLang="en-US" sz="1100" b="1" dirty="0" smtClean="0">
                <a:solidFill>
                  <a:schemeClr val="bg1"/>
                </a:solidFill>
                <a:latin typeface="Arial" pitchFamily="34" charset="0"/>
                <a:cs typeface="Arial" pitchFamily="34" charset="0"/>
              </a:rPr>
              <a:t>6</a:t>
            </a:r>
            <a:r>
              <a:rPr lang="en-US" altLang="en-US" sz="1100" b="1" dirty="0" smtClean="0">
                <a:solidFill>
                  <a:schemeClr val="bg1"/>
                </a:solidFill>
                <a:latin typeface="Arial" pitchFamily="34" charset="0"/>
                <a:cs typeface="Arial" pitchFamily="34" charset="0"/>
              </a:rPr>
              <a:t> XII</a:t>
            </a:r>
            <a:endParaRPr lang="mn-MN" altLang="en-US" sz="1100" b="1" dirty="0">
              <a:solidFill>
                <a:schemeClr val="bg1"/>
              </a:solidFill>
              <a:latin typeface="Arial" pitchFamily="34" charset="0"/>
              <a:cs typeface="Arial" pitchFamily="34" charset="0"/>
            </a:endParaRPr>
          </a:p>
        </p:txBody>
      </p:sp>
      <p:sp>
        <p:nvSpPr>
          <p:cNvPr id="21" name="Rectangle 13"/>
          <p:cNvSpPr>
            <a:spLocks noChangeArrowheads="1"/>
          </p:cNvSpPr>
          <p:nvPr/>
        </p:nvSpPr>
        <p:spPr bwMode="auto">
          <a:xfrm>
            <a:off x="1752600" y="2176463"/>
            <a:ext cx="960437" cy="261937"/>
          </a:xfrm>
          <a:prstGeom prst="rect">
            <a:avLst/>
          </a:prstGeom>
          <a:noFill/>
          <a:ln w="9525">
            <a:noFill/>
            <a:miter lim="800000"/>
            <a:headEnd/>
            <a:tailEnd/>
          </a:ln>
        </p:spPr>
        <p:txBody>
          <a:bodyPr>
            <a:spAutoFit/>
          </a:bodyPr>
          <a:lstStyle/>
          <a:p>
            <a:pPr algn="ctr" fontAlgn="b"/>
            <a:r>
              <a:rPr lang="en-US" altLang="en-US" sz="1100" b="1" dirty="0" smtClean="0">
                <a:solidFill>
                  <a:schemeClr val="bg1"/>
                </a:solidFill>
                <a:latin typeface="Arial" pitchFamily="34" charset="0"/>
                <a:cs typeface="Arial" pitchFamily="34" charset="0"/>
              </a:rPr>
              <a:t>201</a:t>
            </a:r>
            <a:r>
              <a:rPr lang="mn-MN" altLang="en-US" sz="1100" b="1" dirty="0" smtClean="0">
                <a:solidFill>
                  <a:schemeClr val="bg1"/>
                </a:solidFill>
                <a:latin typeface="Arial" pitchFamily="34" charset="0"/>
                <a:cs typeface="Arial" pitchFamily="34" charset="0"/>
              </a:rPr>
              <a:t>7</a:t>
            </a:r>
            <a:r>
              <a:rPr lang="en-US" altLang="en-US" sz="1100" b="1" dirty="0" smtClean="0">
                <a:solidFill>
                  <a:schemeClr val="bg1"/>
                </a:solidFill>
                <a:latin typeface="Arial" pitchFamily="34" charset="0"/>
                <a:cs typeface="Arial" pitchFamily="34" charset="0"/>
              </a:rPr>
              <a:t> XII</a:t>
            </a:r>
            <a:endParaRPr lang="mn-MN" altLang="en-US" sz="1100" b="1" dirty="0">
              <a:solidFill>
                <a:schemeClr val="bg1"/>
              </a:solidFill>
              <a:latin typeface="Arial" pitchFamily="34" charset="0"/>
              <a:cs typeface="Arial" pitchFamily="34" charset="0"/>
            </a:endParaRPr>
          </a:p>
        </p:txBody>
      </p:sp>
      <p:sp>
        <p:nvSpPr>
          <p:cNvPr id="22" name="Rectangle 13"/>
          <p:cNvSpPr>
            <a:spLocks noChangeArrowheads="1"/>
          </p:cNvSpPr>
          <p:nvPr/>
        </p:nvSpPr>
        <p:spPr bwMode="auto">
          <a:xfrm>
            <a:off x="1706563" y="4233863"/>
            <a:ext cx="960437" cy="261937"/>
          </a:xfrm>
          <a:prstGeom prst="rect">
            <a:avLst/>
          </a:prstGeom>
          <a:noFill/>
          <a:ln w="9525">
            <a:noFill/>
            <a:miter lim="800000"/>
            <a:headEnd/>
            <a:tailEnd/>
          </a:ln>
        </p:spPr>
        <p:txBody>
          <a:bodyPr>
            <a:spAutoFit/>
          </a:bodyPr>
          <a:lstStyle/>
          <a:p>
            <a:pPr algn="ctr" fontAlgn="b"/>
            <a:r>
              <a:rPr lang="en-US" altLang="en-US" sz="1100" b="1" dirty="0" smtClean="0">
                <a:solidFill>
                  <a:schemeClr val="bg1"/>
                </a:solidFill>
                <a:latin typeface="Arial" pitchFamily="34" charset="0"/>
                <a:cs typeface="Arial" pitchFamily="34" charset="0"/>
              </a:rPr>
              <a:t>2017 VIII-IX</a:t>
            </a:r>
            <a:endParaRPr lang="mn-MN" altLang="en-US" sz="1100" b="1" dirty="0">
              <a:solidFill>
                <a:schemeClr val="bg1"/>
              </a:solidFill>
              <a:latin typeface="Arial" pitchFamily="34" charset="0"/>
              <a:cs typeface="Arial" pitchFamily="34" charset="0"/>
            </a:endParaRPr>
          </a:p>
        </p:txBody>
      </p:sp>
      <p:pic>
        <p:nvPicPr>
          <p:cNvPr id="55297" name="Picture 1" descr="\\exchange_server\TAMGIIN GAZAR\OLON NIITTEI HARILTSAH HELTES\Khanui.L\icons\Untitled-1.png"/>
          <p:cNvPicPr>
            <a:picLocks noChangeAspect="1" noChangeArrowheads="1"/>
          </p:cNvPicPr>
          <p:nvPr/>
        </p:nvPicPr>
        <p:blipFill>
          <a:blip r:embed="rId2" cstate="print"/>
          <a:srcRect/>
          <a:stretch>
            <a:fillRect/>
          </a:stretch>
        </p:blipFill>
        <p:spPr bwMode="auto">
          <a:xfrm>
            <a:off x="1143000" y="838200"/>
            <a:ext cx="685800" cy="685800"/>
          </a:xfrm>
          <a:prstGeom prst="rect">
            <a:avLst/>
          </a:prstGeom>
          <a:noFill/>
        </p:spPr>
      </p:pic>
      <p:pic>
        <p:nvPicPr>
          <p:cNvPr id="24" name="Picture 1" descr="\\exchange_server\TAMGIIN GAZAR\OLON NIITTEI HARILTSAH HELTES\Khanui.L\icons\Untitled-1.png"/>
          <p:cNvPicPr>
            <a:picLocks noChangeAspect="1" noChangeArrowheads="1"/>
          </p:cNvPicPr>
          <p:nvPr/>
        </p:nvPicPr>
        <p:blipFill>
          <a:blip r:embed="rId2" cstate="print"/>
          <a:srcRect/>
          <a:stretch>
            <a:fillRect/>
          </a:stretch>
        </p:blipFill>
        <p:spPr bwMode="auto">
          <a:xfrm>
            <a:off x="6096000" y="838200"/>
            <a:ext cx="685800" cy="685800"/>
          </a:xfrm>
          <a:prstGeom prst="rect">
            <a:avLst/>
          </a:prstGeom>
          <a:noFill/>
        </p:spPr>
      </p:pic>
      <p:sp>
        <p:nvSpPr>
          <p:cNvPr id="8193" name="Rectangle 1"/>
          <p:cNvSpPr>
            <a:spLocks noChangeArrowheads="1"/>
          </p:cNvSpPr>
          <p:nvPr/>
        </p:nvSpPr>
        <p:spPr bwMode="auto">
          <a:xfrm>
            <a:off x="1219200" y="1295400"/>
            <a:ext cx="4876800"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Манай</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аймаг</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mn-MN"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оны эцэст 2</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1.5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мянган</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өрхийн</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72.1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мянган</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хүн</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амтай</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mn-MN"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болж өмнөх оны мөн үеэс өрх 1.</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9</a:t>
            </a:r>
            <a:r>
              <a:rPr kumimoji="0" lang="mn-MN"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хувиар, хүн ам 1.</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7</a:t>
            </a:r>
            <a:r>
              <a:rPr kumimoji="0" lang="mn-MN"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хувиар өссөн  байна.</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mn-MN"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ийт</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хүн</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амын</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mn-MN"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49.9</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хувь</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нь</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эрэгтэй</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mn-MN"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50.1</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хувь</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нь</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эмэгтэйчүүд</a:t>
            </a:r>
            <a:r>
              <a:rPr kumimoji="0" lang="mn-MN"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3</a:t>
            </a:r>
            <a:r>
              <a:rPr kumimoji="0" lang="mn-MN"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.3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хувь</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нь</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16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хүртэл</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насны</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хүүхэд</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30.9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хувь</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нь</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16-3</a:t>
            </a:r>
            <a:r>
              <a:rPr kumimoji="0" lang="mn-MN"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4</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насны</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залуучууд</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26.7</a:t>
            </a:r>
            <a:r>
              <a:rPr kumimoji="0" lang="mn-MN"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хувь нь 35-54 насны хүн ам, </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11.1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хувь</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mn-MN"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нь 55</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ээс</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дээш</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насны</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хүн</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mn-MN"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ам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эз</a:t>
            </a:r>
            <a:r>
              <a:rPr kumimoji="0" lang="mn-MN"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эл</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ж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байна</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mn-MN"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201</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7</a:t>
            </a:r>
            <a:r>
              <a:rPr kumimoji="0" lang="mn-MN"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онд Завхан аймгаас бусад аймаг, нийслэл рүү </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891</a:t>
            </a:r>
            <a:r>
              <a:rPr kumimoji="0" lang="mn-MN"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хүн шилжин явж </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8</a:t>
            </a:r>
            <a:r>
              <a:rPr kumimoji="0" lang="mn-MN"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43  хүн бусад аймаг нийслэлээс манай аймагт шилжин ирж суурьшсан нь шилжилт хөдөлгөөн өмнөх жилүүдээс төдийлөн буураагүй байгааг харуулж байна. </a:t>
            </a:r>
            <a:endParaRPr kumimoji="0" lang="mn-MN"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26" name="Chart 25"/>
          <p:cNvGraphicFramePr/>
          <p:nvPr/>
        </p:nvGraphicFramePr>
        <p:xfrm>
          <a:off x="1143000" y="3429000"/>
          <a:ext cx="4572000" cy="1600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 name="Chart 26"/>
          <p:cNvGraphicFramePr/>
          <p:nvPr/>
        </p:nvGraphicFramePr>
        <p:xfrm>
          <a:off x="1143000" y="5105400"/>
          <a:ext cx="4876800" cy="1219200"/>
        </p:xfrm>
        <a:graphic>
          <a:graphicData uri="http://schemas.openxmlformats.org/drawingml/2006/chart">
            <c:chart xmlns:c="http://schemas.openxmlformats.org/drawingml/2006/chart" xmlns:r="http://schemas.openxmlformats.org/officeDocument/2006/relationships" r:id="rId4"/>
          </a:graphicData>
        </a:graphic>
      </p:graphicFrame>
      <p:sp>
        <p:nvSpPr>
          <p:cNvPr id="8197" name="Rectangle 5"/>
          <p:cNvSpPr>
            <a:spLocks noChangeArrowheads="1"/>
          </p:cNvSpPr>
          <p:nvPr/>
        </p:nvSpPr>
        <p:spPr bwMode="auto">
          <a:xfrm>
            <a:off x="6858000" y="838200"/>
            <a:ext cx="50292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Аймгийн</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нийт</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хүн</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амын</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mn-MN"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22.6</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хувь</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нь</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mn-MN"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Улиастай</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суманд</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12.</a:t>
            </a:r>
            <a:r>
              <a:rPr kumimoji="0" lang="mn-MN"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7</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хувь</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нь</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Тосонцэнгэл</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суманд</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8.</a:t>
            </a:r>
            <a:r>
              <a:rPr kumimoji="0" lang="mn-MN"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8</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хувь</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нь</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Их-Уул</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суманд</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mn-MN"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55.9</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хувь</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нь</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бусад</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сумдад</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оршин</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сууж</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байна</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mn-MN"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mn-MN"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Нийт өрхийн 2</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a:t>
            </a:r>
            <a:r>
              <a:rPr kumimoji="0" lang="mn-MN"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5 хувь аймгийн төвд, 21.4 хувь сумын төвд, </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5</a:t>
            </a:r>
            <a:r>
              <a:rPr kumimoji="0" lang="mn-MN"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6</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mn-MN"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 хувь хөдөө оршиж сууж байна.</a:t>
            </a:r>
            <a:endParaRPr kumimoji="0" lang="mn-MN"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199" name="Rectangle 7"/>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9" name="Chart 28"/>
          <p:cNvGraphicFramePr>
            <a:graphicFrameLocks/>
          </p:cNvGraphicFramePr>
          <p:nvPr/>
        </p:nvGraphicFramePr>
        <p:xfrm>
          <a:off x="6172200" y="2743201"/>
          <a:ext cx="5638800" cy="1676400"/>
        </p:xfrm>
        <a:graphic>
          <a:graphicData uri="http://schemas.openxmlformats.org/drawingml/2006/chart">
            <c:chart xmlns:c="http://schemas.openxmlformats.org/drawingml/2006/chart" xmlns:r="http://schemas.openxmlformats.org/officeDocument/2006/relationships" r:id="rId5"/>
          </a:graphicData>
        </a:graphic>
      </p:graphicFrame>
      <p:sp>
        <p:nvSpPr>
          <p:cNvPr id="8200" name="Rectangle 8"/>
          <p:cNvSpPr>
            <a:spLocks noChangeArrowheads="1"/>
          </p:cNvSpPr>
          <p:nvPr/>
        </p:nvSpPr>
        <p:spPr bwMode="auto">
          <a:xfrm>
            <a:off x="6019800" y="1905000"/>
            <a:ext cx="57912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201</a:t>
            </a:r>
            <a:r>
              <a:rPr kumimoji="0" lang="mn-MN"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7</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онд</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1</a:t>
            </a:r>
            <a:r>
              <a:rPr kumimoji="0" lang="mn-MN"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448</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хүүхэд</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төр</a:t>
            </a:r>
            <a:r>
              <a:rPr lang="mn-MN" sz="1200" dirty="0" smtClean="0">
                <a:latin typeface="Arial" pitchFamily="34" charset="0"/>
                <a:ea typeface="Times New Roman" pitchFamily="18" charset="0"/>
                <a:cs typeface="Arial" pitchFamily="34" charset="0"/>
              </a:rPr>
              <a:t>ж,</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mn-MN"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395</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хүн</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нас</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бар</a:t>
            </a:r>
            <a:r>
              <a:rPr kumimoji="0" lang="mn-MN"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ж,</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нийт</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нас</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баралтад</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нял</a:t>
            </a:r>
            <a:r>
              <a:rPr kumimoji="0" lang="mn-MN"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х</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сын</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нас</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баралт</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mn-MN"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5.3</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хувийг</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эзэ</a:t>
            </a:r>
            <a:r>
              <a:rPr kumimoji="0" lang="mn-MN"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л</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ж,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нас</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баралтыг</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хүйсийн</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харьцаагаар</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авч</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үзвэл</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эрэгтэйчүүдийн</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нас</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баралт</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эмэгтэйчүүдийнхээс</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mn-MN"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29.6 пунктээр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илүү</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байна</a:t>
            </a:r>
            <a:r>
              <a:rPr kumimoji="0" lang="mn-MN"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mn-MN"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01" name="Rectangle 9"/>
          <p:cNvSpPr>
            <a:spLocks noChangeArrowheads="1"/>
          </p:cNvSpPr>
          <p:nvPr/>
        </p:nvSpPr>
        <p:spPr bwMode="auto">
          <a:xfrm>
            <a:off x="6172200" y="4495800"/>
            <a:ext cx="5715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Аймгийн</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хэмжээнд</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mn-MN"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энэ онд 408</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хос</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гэрлэлтээ</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бүртгүүлж</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mn-MN"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23</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гэр</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бүл</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гэрлэлтээ</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цуцлуулж</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mn-MN"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29</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хүүхдийг</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үрчилсэн</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байна</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mn-MN"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ӨРХ, ХҮН АМЫН НИЙГМИЙН ЗАРИМ ҮЗҮҮЛЭЛТ</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mn-MN"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201</a:t>
            </a:r>
            <a:r>
              <a:rPr kumimoji="0" lang="mn-MN"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7</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онд</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mn-MN"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81</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бүтэн</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өнчин</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хүүхэд</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mn-MN"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940</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хагас</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өнчин</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хүүхэд</a:t>
            </a:r>
            <a:r>
              <a:rPr kumimoji="0" lang="mn-MN"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ө</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ндөр</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настай</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ганц</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бие</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өрх</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mn-MN"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1907</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mn-MN"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хөгжлийн бэрхшээлтэй 3645 хүн бүртгэгдсэн байна.</a:t>
            </a:r>
            <a:endParaRPr kumimoji="0" lang="mn-MN"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ChangeArrowheads="1"/>
          </p:cNvSpPr>
          <p:nvPr/>
        </p:nvSpPr>
        <p:spPr bwMode="auto">
          <a:xfrm>
            <a:off x="1136650" y="300335"/>
            <a:ext cx="9912350" cy="461665"/>
          </a:xfrm>
          <a:prstGeom prst="rect">
            <a:avLst/>
          </a:prstGeom>
          <a:solidFill>
            <a:srgbClr val="558237"/>
          </a:solidFill>
          <a:ln w="9525">
            <a:no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ХҮН АМ, НИЙГМИЙН ҮЗҮҮЛЭЛТ- Хөдөлмөр</a:t>
            </a:r>
            <a:endParaRPr lang="mn-MN" sz="2400" b="1" dirty="0">
              <a:solidFill>
                <a:schemeClr val="bg1"/>
              </a:solidFill>
              <a:latin typeface="Arial" pitchFamily="34" charset="0"/>
              <a:cs typeface="Arial" pitchFamily="34" charset="0"/>
            </a:endParaRPr>
          </a:p>
        </p:txBody>
      </p:sp>
      <p:cxnSp>
        <p:nvCxnSpPr>
          <p:cNvPr id="4" name="Straight Connector 3"/>
          <p:cNvCxnSpPr/>
          <p:nvPr/>
        </p:nvCxnSpPr>
        <p:spPr>
          <a:xfrm>
            <a:off x="6019800" y="992187"/>
            <a:ext cx="0" cy="5789613"/>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7" name="Rectangle 10"/>
          <p:cNvSpPr>
            <a:spLocks noChangeArrowheads="1"/>
          </p:cNvSpPr>
          <p:nvPr/>
        </p:nvSpPr>
        <p:spPr bwMode="auto">
          <a:xfrm>
            <a:off x="6656387" y="909935"/>
            <a:ext cx="4468813" cy="461665"/>
          </a:xfrm>
          <a:prstGeom prst="rect">
            <a:avLst/>
          </a:prstGeom>
          <a:noFill/>
          <a:ln w="9525">
            <a:noFill/>
            <a:miter lim="800000"/>
            <a:headEnd/>
            <a:tailEnd/>
          </a:ln>
        </p:spPr>
        <p:txBody>
          <a:bodyPr wrap="square">
            <a:spAutoFit/>
          </a:bodyPr>
          <a:lstStyle/>
          <a:p>
            <a:pPr algn="ctr"/>
            <a:r>
              <a:rPr lang="mn-MN" altLang="en-US" sz="1200" b="1" dirty="0">
                <a:solidFill>
                  <a:srgbClr val="000000"/>
                </a:solidFill>
                <a:latin typeface="Arial" pitchFamily="34" charset="0"/>
                <a:cs typeface="Arial" pitchFamily="34" charset="0"/>
              </a:rPr>
              <a:t>БҮРТГЭЛТЭЙ АЖИЛГҮЙ ИРГЭД</a:t>
            </a:r>
            <a:r>
              <a:rPr lang="en-US" altLang="en-US" sz="1200" b="1" dirty="0">
                <a:solidFill>
                  <a:srgbClr val="000000"/>
                </a:solidFill>
                <a:latin typeface="Arial" pitchFamily="34" charset="0"/>
                <a:cs typeface="Arial" pitchFamily="34" charset="0"/>
              </a:rPr>
              <a:t>,</a:t>
            </a:r>
            <a:r>
              <a:rPr lang="mn-MN" altLang="en-US" sz="1200" b="1" dirty="0">
                <a:solidFill>
                  <a:srgbClr val="000000"/>
                </a:solidFill>
                <a:latin typeface="Arial" pitchFamily="34" charset="0"/>
                <a:cs typeface="Arial" pitchFamily="34" charset="0"/>
              </a:rPr>
              <a:t> </a:t>
            </a:r>
            <a:r>
              <a:rPr lang="mn-MN" altLang="en-US" sz="1200" dirty="0">
                <a:solidFill>
                  <a:srgbClr val="000000"/>
                </a:solidFill>
                <a:latin typeface="Arial" pitchFamily="34" charset="0"/>
                <a:cs typeface="Arial" pitchFamily="34" charset="0"/>
              </a:rPr>
              <a:t>боловсролын түвшнээр</a:t>
            </a:r>
            <a:r>
              <a:rPr lang="en-US" altLang="en-US" sz="1200" dirty="0">
                <a:solidFill>
                  <a:srgbClr val="000000"/>
                </a:solidFill>
                <a:latin typeface="Arial" pitchFamily="34" charset="0"/>
                <a:cs typeface="Arial" pitchFamily="34" charset="0"/>
              </a:rPr>
              <a:t>, </a:t>
            </a:r>
            <a:r>
              <a:rPr lang="mn-MN" altLang="en-US" sz="1200" dirty="0">
                <a:solidFill>
                  <a:srgbClr val="000000"/>
                </a:solidFill>
                <a:latin typeface="Arial" pitchFamily="34" charset="0"/>
                <a:cs typeface="Arial" pitchFamily="34" charset="0"/>
              </a:rPr>
              <a:t> </a:t>
            </a:r>
            <a:r>
              <a:rPr lang="mn-MN" altLang="en-US" sz="1200" dirty="0" smtClean="0">
                <a:solidFill>
                  <a:srgbClr val="000000"/>
                </a:solidFill>
                <a:latin typeface="Arial" pitchFamily="34" charset="0"/>
                <a:cs typeface="Arial" pitchFamily="34" charset="0"/>
              </a:rPr>
              <a:t>2017 оны </a:t>
            </a:r>
            <a:r>
              <a:rPr lang="en-US" altLang="en-US" sz="1200" dirty="0" smtClean="0">
                <a:solidFill>
                  <a:srgbClr val="000000"/>
                </a:solidFill>
                <a:latin typeface="Arial" pitchFamily="34" charset="0"/>
                <a:cs typeface="Arial" pitchFamily="34" charset="0"/>
              </a:rPr>
              <a:t>12 </a:t>
            </a:r>
            <a:r>
              <a:rPr lang="mn-MN" altLang="en-US" sz="1200" dirty="0" smtClean="0">
                <a:solidFill>
                  <a:srgbClr val="000000"/>
                </a:solidFill>
                <a:latin typeface="Arial" pitchFamily="34" charset="0"/>
                <a:cs typeface="Arial" pitchFamily="34" charset="0"/>
              </a:rPr>
              <a:t>дүгээр </a:t>
            </a:r>
            <a:r>
              <a:rPr lang="mn-MN" altLang="en-US" sz="1200" dirty="0">
                <a:solidFill>
                  <a:srgbClr val="000000"/>
                </a:solidFill>
                <a:latin typeface="Arial" pitchFamily="34" charset="0"/>
                <a:cs typeface="Arial" pitchFamily="34" charset="0"/>
              </a:rPr>
              <a:t>сарын эцэст</a:t>
            </a:r>
            <a:r>
              <a:rPr lang="en-US" altLang="en-US" sz="1200" dirty="0">
                <a:solidFill>
                  <a:srgbClr val="000000"/>
                </a:solidFill>
                <a:latin typeface="Arial" pitchFamily="34" charset="0"/>
                <a:cs typeface="Arial" pitchFamily="34" charset="0"/>
              </a:rPr>
              <a:t>,</a:t>
            </a:r>
            <a:r>
              <a:rPr lang="mn-MN" altLang="en-US" sz="1200" dirty="0">
                <a:solidFill>
                  <a:srgbClr val="000000"/>
                </a:solidFill>
                <a:latin typeface="Arial" pitchFamily="34" charset="0"/>
                <a:cs typeface="Arial" pitchFamily="34" charset="0"/>
              </a:rPr>
              <a:t> хувиар</a:t>
            </a:r>
            <a:endParaRPr lang="en-US" altLang="en-US" sz="1200" dirty="0">
              <a:solidFill>
                <a:srgbClr val="000000"/>
              </a:solidFill>
              <a:latin typeface="Arial" pitchFamily="34" charset="0"/>
              <a:cs typeface="Arial" pitchFamily="34" charset="0"/>
            </a:endParaRPr>
          </a:p>
        </p:txBody>
      </p:sp>
      <p:sp>
        <p:nvSpPr>
          <p:cNvPr id="8" name="Rectangle 10"/>
          <p:cNvSpPr>
            <a:spLocks noChangeArrowheads="1"/>
          </p:cNvSpPr>
          <p:nvPr/>
        </p:nvSpPr>
        <p:spPr bwMode="auto">
          <a:xfrm>
            <a:off x="1741488" y="885825"/>
            <a:ext cx="3135312" cy="461962"/>
          </a:xfrm>
          <a:prstGeom prst="rect">
            <a:avLst/>
          </a:prstGeom>
          <a:noFill/>
          <a:ln w="9525">
            <a:noFill/>
            <a:miter lim="800000"/>
            <a:headEnd/>
            <a:tailEnd/>
          </a:ln>
        </p:spPr>
        <p:txBody>
          <a:bodyPr>
            <a:spAutoFit/>
          </a:bodyPr>
          <a:lstStyle/>
          <a:p>
            <a:pPr algn="ctr"/>
            <a:r>
              <a:rPr lang="mn-MN" altLang="en-US" sz="1200" b="1" dirty="0">
                <a:solidFill>
                  <a:srgbClr val="000000"/>
                </a:solidFill>
                <a:latin typeface="Arial" pitchFamily="34" charset="0"/>
                <a:cs typeface="Arial" pitchFamily="34" charset="0"/>
              </a:rPr>
              <a:t>БҮРТГЭЛТЭЙ АЖИЛГҮЙ </a:t>
            </a:r>
            <a:r>
              <a:rPr lang="mn-MN" altLang="en-US" sz="1200" b="1" dirty="0" smtClean="0">
                <a:solidFill>
                  <a:srgbClr val="000000"/>
                </a:solidFill>
                <a:latin typeface="Arial" pitchFamily="34" charset="0"/>
                <a:cs typeface="Arial" pitchFamily="34" charset="0"/>
              </a:rPr>
              <a:t>ИРГЭД</a:t>
            </a:r>
            <a:r>
              <a:rPr lang="en-US" altLang="en-US" sz="1200" b="1" dirty="0" smtClean="0">
                <a:solidFill>
                  <a:srgbClr val="000000"/>
                </a:solidFill>
                <a:latin typeface="Arial" pitchFamily="34" charset="0"/>
                <a:cs typeface="Arial" pitchFamily="34" charset="0"/>
              </a:rPr>
              <a:t>  </a:t>
            </a:r>
            <a:endParaRPr lang="mn-MN" altLang="en-US" sz="1200" b="1" dirty="0">
              <a:solidFill>
                <a:srgbClr val="000000"/>
              </a:solidFill>
              <a:latin typeface="Arial" pitchFamily="34" charset="0"/>
              <a:cs typeface="Arial" pitchFamily="34" charset="0"/>
            </a:endParaRPr>
          </a:p>
          <a:p>
            <a:pPr algn="ctr"/>
            <a:r>
              <a:rPr lang="en-US" altLang="en-US" sz="1200" dirty="0" smtClean="0">
                <a:solidFill>
                  <a:srgbClr val="000000"/>
                </a:solidFill>
                <a:latin typeface="Arial" pitchFamily="34" charset="0"/>
                <a:cs typeface="Arial" pitchFamily="34" charset="0"/>
              </a:rPr>
              <a:t>/</a:t>
            </a:r>
            <a:r>
              <a:rPr lang="mn-MN" altLang="en-US" sz="1200" dirty="0" smtClean="0">
                <a:solidFill>
                  <a:srgbClr val="000000"/>
                </a:solidFill>
                <a:latin typeface="Arial" pitchFamily="34" charset="0"/>
                <a:cs typeface="Arial" pitchFamily="34" charset="0"/>
              </a:rPr>
              <a:t>12</a:t>
            </a:r>
            <a:r>
              <a:rPr lang="en-US" altLang="en-US" sz="1200" dirty="0" smtClean="0">
                <a:solidFill>
                  <a:srgbClr val="000000"/>
                </a:solidFill>
                <a:latin typeface="Arial" pitchFamily="34" charset="0"/>
                <a:cs typeface="Arial" pitchFamily="34" charset="0"/>
              </a:rPr>
              <a:t> </a:t>
            </a:r>
            <a:r>
              <a:rPr lang="mn-MN" altLang="en-US" sz="1200" dirty="0" smtClean="0">
                <a:solidFill>
                  <a:srgbClr val="000000"/>
                </a:solidFill>
                <a:latin typeface="Arial" pitchFamily="34" charset="0"/>
                <a:cs typeface="Arial" pitchFamily="34" charset="0"/>
              </a:rPr>
              <a:t>сарын эцэст</a:t>
            </a:r>
            <a:r>
              <a:rPr lang="en-US" altLang="en-US" sz="1200" dirty="0" smtClean="0">
                <a:solidFill>
                  <a:srgbClr val="000000"/>
                </a:solidFill>
                <a:latin typeface="Arial" pitchFamily="34" charset="0"/>
                <a:cs typeface="Arial" pitchFamily="34" charset="0"/>
              </a:rPr>
              <a:t>/</a:t>
            </a:r>
            <a:r>
              <a:rPr lang="mn-MN" altLang="en-US" sz="1200" dirty="0" smtClean="0">
                <a:solidFill>
                  <a:srgbClr val="000000"/>
                </a:solidFill>
                <a:latin typeface="Arial" pitchFamily="34" charset="0"/>
                <a:cs typeface="Arial" pitchFamily="34" charset="0"/>
              </a:rPr>
              <a:t> </a:t>
            </a:r>
            <a:endParaRPr lang="en-US" altLang="en-US" sz="1200" dirty="0">
              <a:solidFill>
                <a:srgbClr val="000000"/>
              </a:solidFill>
              <a:latin typeface="Arial" pitchFamily="34" charset="0"/>
              <a:cs typeface="Arial" pitchFamily="34" charset="0"/>
            </a:endParaRPr>
          </a:p>
        </p:txBody>
      </p:sp>
      <p:pic>
        <p:nvPicPr>
          <p:cNvPr id="15" name="Picture 1"/>
          <p:cNvPicPr>
            <a:picLocks noChangeAspect="1"/>
          </p:cNvPicPr>
          <p:nvPr/>
        </p:nvPicPr>
        <p:blipFill>
          <a:blip r:embed="rId2" cstate="print"/>
          <a:srcRect/>
          <a:stretch>
            <a:fillRect/>
          </a:stretch>
        </p:blipFill>
        <p:spPr bwMode="auto">
          <a:xfrm>
            <a:off x="1295400" y="1524000"/>
            <a:ext cx="4038600" cy="5159384"/>
          </a:xfrm>
          <a:prstGeom prst="rect">
            <a:avLst/>
          </a:prstGeom>
          <a:noFill/>
          <a:ln w="9525">
            <a:noFill/>
            <a:miter lim="800000"/>
            <a:headEnd/>
            <a:tailEnd/>
          </a:ln>
        </p:spPr>
      </p:pic>
      <p:sp>
        <p:nvSpPr>
          <p:cNvPr id="16" name="Rectangle 1"/>
          <p:cNvSpPr>
            <a:spLocks noChangeArrowheads="1"/>
          </p:cNvSpPr>
          <p:nvPr/>
        </p:nvSpPr>
        <p:spPr bwMode="auto">
          <a:xfrm>
            <a:off x="2819400" y="4913669"/>
            <a:ext cx="2286000" cy="1769715"/>
          </a:xfrm>
          <a:prstGeom prst="rect">
            <a:avLst/>
          </a:prstGeom>
          <a:noFill/>
          <a:ln w="9525">
            <a:noFill/>
            <a:miter lim="800000"/>
            <a:headEnd/>
            <a:tailEnd/>
          </a:ln>
        </p:spPr>
        <p:txBody>
          <a:bodyPr wrap="square">
            <a:spAutoFit/>
          </a:bodyPr>
          <a:lstStyle/>
          <a:p>
            <a:pPr algn="just"/>
            <a:r>
              <a:rPr lang="en-US" sz="900" dirty="0" smtClean="0">
                <a:latin typeface="Arial" pitchFamily="34" charset="0"/>
                <a:cs typeface="Arial" pitchFamily="34" charset="0"/>
              </a:rPr>
              <a:t>     </a:t>
            </a:r>
            <a:r>
              <a:rPr lang="en-US" sz="1000" dirty="0" err="1" smtClean="0">
                <a:latin typeface="Arial" panose="020B0604020202020204" pitchFamily="34" charset="0"/>
                <a:cs typeface="Arial" panose="020B0604020202020204" pitchFamily="34" charset="0"/>
              </a:rPr>
              <a:t>Аймгийн</a:t>
            </a:r>
            <a:r>
              <a:rPr lang="en-US" sz="1000" dirty="0" smtClean="0">
                <a:latin typeface="Arial" panose="020B0604020202020204" pitchFamily="34" charset="0"/>
                <a:cs typeface="Arial" panose="020B0604020202020204" pitchFamily="34" charset="0"/>
              </a:rPr>
              <a:t> </a:t>
            </a:r>
            <a:r>
              <a:rPr lang="en-US" sz="1000" dirty="0" err="1" smtClean="0">
                <a:latin typeface="Arial" panose="020B0604020202020204" pitchFamily="34" charset="0"/>
                <a:cs typeface="Arial" panose="020B0604020202020204" pitchFamily="34" charset="0"/>
              </a:rPr>
              <a:t>хөдөлмөр</a:t>
            </a:r>
            <a:r>
              <a:rPr lang="en-US" sz="1000" dirty="0" smtClean="0">
                <a:latin typeface="Arial" panose="020B0604020202020204" pitchFamily="34" charset="0"/>
                <a:cs typeface="Arial" panose="020B0604020202020204" pitchFamily="34" charset="0"/>
              </a:rPr>
              <a:t>, </a:t>
            </a:r>
            <a:r>
              <a:rPr lang="en-US" sz="1000" dirty="0" err="1" smtClean="0">
                <a:latin typeface="Arial" panose="020B0604020202020204" pitchFamily="34" charset="0"/>
                <a:cs typeface="Arial" panose="020B0604020202020204" pitchFamily="34" charset="0"/>
              </a:rPr>
              <a:t>халамжийн</a:t>
            </a:r>
            <a:r>
              <a:rPr lang="en-US" sz="1000" dirty="0" smtClean="0">
                <a:latin typeface="Arial" panose="020B0604020202020204" pitchFamily="34" charset="0"/>
                <a:cs typeface="Arial" panose="020B0604020202020204" pitchFamily="34" charset="0"/>
              </a:rPr>
              <a:t> </a:t>
            </a:r>
            <a:r>
              <a:rPr lang="en-US" sz="1000" dirty="0" err="1" smtClean="0">
                <a:latin typeface="Arial" panose="020B0604020202020204" pitchFamily="34" charset="0"/>
                <a:cs typeface="Arial" panose="020B0604020202020204" pitchFamily="34" charset="0"/>
              </a:rPr>
              <a:t>үйлчилгээний</a:t>
            </a:r>
            <a:r>
              <a:rPr lang="en-US" sz="1000" dirty="0" smtClean="0">
                <a:latin typeface="Arial" panose="020B0604020202020204" pitchFamily="34" charset="0"/>
                <a:cs typeface="Arial" panose="020B0604020202020204" pitchFamily="34" charset="0"/>
              </a:rPr>
              <a:t> </a:t>
            </a:r>
            <a:r>
              <a:rPr lang="en-US" sz="1000" dirty="0" err="1" smtClean="0">
                <a:latin typeface="Arial" panose="020B0604020202020204" pitchFamily="34" charset="0"/>
                <a:cs typeface="Arial" panose="020B0604020202020204" pitchFamily="34" charset="0"/>
              </a:rPr>
              <a:t>газарт</a:t>
            </a:r>
            <a:r>
              <a:rPr lang="en-US" sz="1000" dirty="0" smtClean="0">
                <a:latin typeface="Arial" panose="020B0604020202020204" pitchFamily="34" charset="0"/>
                <a:cs typeface="Arial" panose="020B0604020202020204" pitchFamily="34" charset="0"/>
              </a:rPr>
              <a:t> </a:t>
            </a:r>
            <a:r>
              <a:rPr lang="en-US" sz="1000" dirty="0" err="1" smtClean="0">
                <a:latin typeface="Arial" panose="020B0604020202020204" pitchFamily="34" charset="0"/>
                <a:cs typeface="Arial" panose="020B0604020202020204" pitchFamily="34" charset="0"/>
              </a:rPr>
              <a:t>бүртгүүлсэн</a:t>
            </a:r>
            <a:r>
              <a:rPr lang="en-US" sz="1000" dirty="0" smtClean="0">
                <a:latin typeface="Arial" panose="020B0604020202020204" pitchFamily="34" charset="0"/>
                <a:cs typeface="Arial" panose="020B0604020202020204" pitchFamily="34" charset="0"/>
              </a:rPr>
              <a:t> </a:t>
            </a:r>
            <a:r>
              <a:rPr lang="en-US" sz="1000" dirty="0" err="1" smtClean="0">
                <a:latin typeface="Arial" panose="020B0604020202020204" pitchFamily="34" charset="0"/>
                <a:cs typeface="Arial" panose="020B0604020202020204" pitchFamily="34" charset="0"/>
              </a:rPr>
              <a:t>ажил</a:t>
            </a:r>
            <a:r>
              <a:rPr lang="en-US" sz="1000" dirty="0" smtClean="0">
                <a:latin typeface="Arial" panose="020B0604020202020204" pitchFamily="34" charset="0"/>
                <a:cs typeface="Arial" panose="020B0604020202020204" pitchFamily="34" charset="0"/>
              </a:rPr>
              <a:t> </a:t>
            </a:r>
            <a:r>
              <a:rPr lang="en-US" sz="1000" dirty="0" err="1" smtClean="0">
                <a:latin typeface="Arial" panose="020B0604020202020204" pitchFamily="34" charset="0"/>
                <a:cs typeface="Arial" panose="020B0604020202020204" pitchFamily="34" charset="0"/>
              </a:rPr>
              <a:t>идэвхитэй</a:t>
            </a:r>
            <a:r>
              <a:rPr lang="en-US" sz="1000" dirty="0" smtClean="0">
                <a:latin typeface="Arial" panose="020B0604020202020204" pitchFamily="34" charset="0"/>
                <a:cs typeface="Arial" panose="020B0604020202020204" pitchFamily="34" charset="0"/>
              </a:rPr>
              <a:t> </a:t>
            </a:r>
            <a:r>
              <a:rPr lang="en-US" sz="1000" dirty="0" err="1" smtClean="0">
                <a:latin typeface="Arial" panose="020B0604020202020204" pitchFamily="34" charset="0"/>
                <a:cs typeface="Arial" panose="020B0604020202020204" pitchFamily="34" charset="0"/>
              </a:rPr>
              <a:t>хайж</a:t>
            </a:r>
            <a:r>
              <a:rPr lang="en-US" sz="1000" dirty="0" smtClean="0">
                <a:latin typeface="Arial" panose="020B0604020202020204" pitchFamily="34" charset="0"/>
                <a:cs typeface="Arial" panose="020B0604020202020204" pitchFamily="34" charset="0"/>
              </a:rPr>
              <a:t> </a:t>
            </a:r>
            <a:r>
              <a:rPr lang="en-US" sz="1000" dirty="0" err="1" smtClean="0">
                <a:latin typeface="Arial" panose="020B0604020202020204" pitchFamily="34" charset="0"/>
                <a:cs typeface="Arial" panose="020B0604020202020204" pitchFamily="34" charset="0"/>
              </a:rPr>
              <a:t>байгаа</a:t>
            </a:r>
            <a:r>
              <a:rPr lang="en-US" sz="1000" dirty="0" smtClean="0">
                <a:latin typeface="Arial" panose="020B0604020202020204" pitchFamily="34" charset="0"/>
                <a:cs typeface="Arial" panose="020B0604020202020204" pitchFamily="34" charset="0"/>
              </a:rPr>
              <a:t> </a:t>
            </a:r>
            <a:r>
              <a:rPr lang="en-US" sz="1000" dirty="0" err="1" smtClean="0">
                <a:latin typeface="Arial" panose="020B0604020202020204" pitchFamily="34" charset="0"/>
                <a:cs typeface="Arial" panose="020B0604020202020204" pitchFamily="34" charset="0"/>
              </a:rPr>
              <a:t>ажилгүй</a:t>
            </a:r>
            <a:r>
              <a:rPr lang="en-US" sz="1000" dirty="0" smtClean="0">
                <a:latin typeface="Arial" panose="020B0604020202020204" pitchFamily="34" charset="0"/>
                <a:cs typeface="Arial" panose="020B0604020202020204" pitchFamily="34" charset="0"/>
              </a:rPr>
              <a:t> </a:t>
            </a:r>
            <a:r>
              <a:rPr lang="en-US" sz="1000" dirty="0" err="1" smtClean="0">
                <a:latin typeface="Arial" panose="020B0604020202020204" pitchFamily="34" charset="0"/>
                <a:cs typeface="Arial" panose="020B0604020202020204" pitchFamily="34" charset="0"/>
              </a:rPr>
              <a:t>хүний</a:t>
            </a:r>
            <a:r>
              <a:rPr lang="en-US" sz="1000" dirty="0" smtClean="0">
                <a:latin typeface="Arial" panose="020B0604020202020204" pitchFamily="34" charset="0"/>
                <a:cs typeface="Arial" panose="020B0604020202020204" pitchFamily="34" charset="0"/>
              </a:rPr>
              <a:t> </a:t>
            </a:r>
            <a:r>
              <a:rPr lang="en-US" sz="1000" dirty="0" err="1" smtClean="0">
                <a:latin typeface="Arial" panose="020B0604020202020204" pitchFamily="34" charset="0"/>
                <a:cs typeface="Arial" panose="020B0604020202020204" pitchFamily="34" charset="0"/>
              </a:rPr>
              <a:t>тоо</a:t>
            </a:r>
            <a:r>
              <a:rPr lang="en-US" sz="1000" dirty="0" smtClean="0">
                <a:latin typeface="Arial" panose="020B0604020202020204" pitchFamily="34" charset="0"/>
                <a:cs typeface="Arial" panose="020B0604020202020204" pitchFamily="34" charset="0"/>
              </a:rPr>
              <a:t> </a:t>
            </a:r>
            <a:r>
              <a:rPr lang="mn-MN" sz="1000" dirty="0" smtClean="0">
                <a:latin typeface="Arial" panose="020B0604020202020204" pitchFamily="34" charset="0"/>
                <a:cs typeface="Arial" panose="020B0604020202020204" pitchFamily="34" charset="0"/>
              </a:rPr>
              <a:t>1690</a:t>
            </a:r>
            <a:r>
              <a:rPr lang="en-US" sz="1000" dirty="0" smtClean="0">
                <a:latin typeface="Arial" panose="020B0604020202020204" pitchFamily="34" charset="0"/>
                <a:cs typeface="Arial" panose="020B0604020202020204" pitchFamily="34" charset="0"/>
              </a:rPr>
              <a:t> </a:t>
            </a:r>
            <a:r>
              <a:rPr lang="en-US" sz="1000" dirty="0" err="1" smtClean="0">
                <a:latin typeface="Arial" panose="020B0604020202020204" pitchFamily="34" charset="0"/>
                <a:cs typeface="Arial" panose="020B0604020202020204" pitchFamily="34" charset="0"/>
              </a:rPr>
              <a:t>болж</a:t>
            </a:r>
            <a:r>
              <a:rPr lang="en-US" sz="1000" dirty="0" smtClean="0">
                <a:latin typeface="Arial" panose="020B0604020202020204" pitchFamily="34" charset="0"/>
                <a:cs typeface="Arial" panose="020B0604020202020204" pitchFamily="34" charset="0"/>
              </a:rPr>
              <a:t>, </a:t>
            </a:r>
            <a:r>
              <a:rPr lang="en-US" sz="1000" dirty="0" err="1" smtClean="0">
                <a:latin typeface="Arial" panose="020B0604020202020204" pitchFamily="34" charset="0"/>
                <a:cs typeface="Arial" panose="020B0604020202020204" pitchFamily="34" charset="0"/>
              </a:rPr>
              <a:t>өнгөрсөн</a:t>
            </a:r>
            <a:r>
              <a:rPr lang="en-US" sz="1000" dirty="0" smtClean="0">
                <a:latin typeface="Arial" panose="020B0604020202020204" pitchFamily="34" charset="0"/>
                <a:cs typeface="Arial" panose="020B0604020202020204" pitchFamily="34" charset="0"/>
              </a:rPr>
              <a:t> </a:t>
            </a:r>
            <a:r>
              <a:rPr lang="en-US" sz="1000" dirty="0" err="1" smtClean="0">
                <a:latin typeface="Arial" panose="020B0604020202020204" pitchFamily="34" charset="0"/>
                <a:cs typeface="Arial" panose="020B0604020202020204" pitchFamily="34" charset="0"/>
              </a:rPr>
              <a:t>оны</a:t>
            </a:r>
            <a:r>
              <a:rPr lang="en-US" sz="1000" dirty="0" smtClean="0">
                <a:latin typeface="Arial" panose="020B0604020202020204" pitchFamily="34" charset="0"/>
                <a:cs typeface="Arial" panose="020B0604020202020204" pitchFamily="34" charset="0"/>
              </a:rPr>
              <a:t> </a:t>
            </a:r>
            <a:r>
              <a:rPr lang="en-US" sz="1000" dirty="0" err="1" smtClean="0">
                <a:latin typeface="Arial" panose="020B0604020202020204" pitchFamily="34" charset="0"/>
                <a:cs typeface="Arial" panose="020B0604020202020204" pitchFamily="34" charset="0"/>
              </a:rPr>
              <a:t>мөн</a:t>
            </a:r>
            <a:r>
              <a:rPr lang="en-US" sz="1000" dirty="0" smtClean="0">
                <a:latin typeface="Arial" panose="020B0604020202020204" pitchFamily="34" charset="0"/>
                <a:cs typeface="Arial" panose="020B0604020202020204" pitchFamily="34" charset="0"/>
              </a:rPr>
              <a:t> </a:t>
            </a:r>
            <a:r>
              <a:rPr lang="en-US" sz="1000" dirty="0" err="1" smtClean="0">
                <a:latin typeface="Arial" panose="020B0604020202020204" pitchFamily="34" charset="0"/>
                <a:cs typeface="Arial" panose="020B0604020202020204" pitchFamily="34" charset="0"/>
              </a:rPr>
              <a:t>үеэс</a:t>
            </a:r>
            <a:r>
              <a:rPr lang="en-US" sz="1000" dirty="0" smtClean="0">
                <a:latin typeface="Arial" panose="020B0604020202020204" pitchFamily="34" charset="0"/>
                <a:cs typeface="Arial" panose="020B0604020202020204" pitchFamily="34" charset="0"/>
              </a:rPr>
              <a:t> </a:t>
            </a:r>
            <a:r>
              <a:rPr lang="mn-MN" sz="1000" dirty="0" smtClean="0">
                <a:latin typeface="Arial" panose="020B0604020202020204" pitchFamily="34" charset="0"/>
                <a:cs typeface="Arial" panose="020B0604020202020204" pitchFamily="34" charset="0"/>
              </a:rPr>
              <a:t>45.9 хувиар </a:t>
            </a:r>
            <a:r>
              <a:rPr lang="en-US" sz="1000" dirty="0" err="1" smtClean="0">
                <a:latin typeface="Arial" panose="020B0604020202020204" pitchFamily="34" charset="0"/>
                <a:cs typeface="Arial" panose="020B0604020202020204" pitchFamily="34" charset="0"/>
              </a:rPr>
              <a:t>буюу</a:t>
            </a:r>
            <a:r>
              <a:rPr lang="en-US" sz="1000" dirty="0" smtClean="0">
                <a:latin typeface="Arial" panose="020B0604020202020204" pitchFamily="34" charset="0"/>
                <a:cs typeface="Arial" panose="020B0604020202020204" pitchFamily="34" charset="0"/>
              </a:rPr>
              <a:t> </a:t>
            </a:r>
            <a:r>
              <a:rPr lang="mn-MN" sz="1000" dirty="0" smtClean="0">
                <a:latin typeface="Arial" panose="020B0604020202020204" pitchFamily="34" charset="0"/>
                <a:cs typeface="Arial" panose="020B0604020202020204" pitchFamily="34" charset="0"/>
              </a:rPr>
              <a:t>532</a:t>
            </a:r>
            <a:r>
              <a:rPr lang="en-US" sz="1000" dirty="0" smtClean="0">
                <a:latin typeface="Arial" panose="020B0604020202020204" pitchFamily="34" charset="0"/>
                <a:cs typeface="Arial" panose="020B0604020202020204" pitchFamily="34" charset="0"/>
              </a:rPr>
              <a:t> </a:t>
            </a:r>
            <a:r>
              <a:rPr lang="en-US" sz="1000" dirty="0" err="1" smtClean="0">
                <a:latin typeface="Arial" panose="020B0604020202020204" pitchFamily="34" charset="0"/>
                <a:cs typeface="Arial" panose="020B0604020202020204" pitchFamily="34" charset="0"/>
              </a:rPr>
              <a:t>хүнээр</a:t>
            </a:r>
            <a:r>
              <a:rPr lang="en-US" sz="1000" dirty="0" smtClean="0">
                <a:latin typeface="Arial" panose="020B0604020202020204" pitchFamily="34" charset="0"/>
                <a:cs typeface="Arial" panose="020B0604020202020204" pitchFamily="34" charset="0"/>
              </a:rPr>
              <a:t> </a:t>
            </a:r>
            <a:r>
              <a:rPr lang="mn-MN" sz="1000" dirty="0" smtClean="0">
                <a:latin typeface="Arial" panose="020B0604020202020204" pitchFamily="34" charset="0"/>
                <a:cs typeface="Arial" panose="020B0604020202020204" pitchFamily="34" charset="0"/>
              </a:rPr>
              <a:t>өссөн байна.</a:t>
            </a:r>
            <a:r>
              <a:rPr lang="en-US" sz="1000" dirty="0" smtClean="0">
                <a:latin typeface="Arial" panose="020B0604020202020204" pitchFamily="34" charset="0"/>
                <a:cs typeface="Arial" panose="020B0604020202020204" pitchFamily="34" charset="0"/>
              </a:rPr>
              <a:t> </a:t>
            </a:r>
            <a:r>
              <a:rPr lang="en-US" sz="1000" dirty="0" err="1" smtClean="0">
                <a:latin typeface="Arial" panose="020B0604020202020204" pitchFamily="34" charset="0"/>
                <a:cs typeface="Arial" panose="020B0604020202020204" pitchFamily="34" charset="0"/>
              </a:rPr>
              <a:t>Аймгийн</a:t>
            </a:r>
            <a:r>
              <a:rPr lang="en-US" sz="1000" dirty="0" smtClean="0">
                <a:latin typeface="Arial" panose="020B0604020202020204" pitchFamily="34" charset="0"/>
                <a:cs typeface="Arial" panose="020B0604020202020204" pitchFamily="34" charset="0"/>
              </a:rPr>
              <a:t> </a:t>
            </a:r>
            <a:r>
              <a:rPr lang="en-US" sz="1000" dirty="0" err="1" smtClean="0">
                <a:latin typeface="Arial" panose="020B0604020202020204" pitchFamily="34" charset="0"/>
                <a:cs typeface="Arial" panose="020B0604020202020204" pitchFamily="34" charset="0"/>
              </a:rPr>
              <a:t>хэмжээнд</a:t>
            </a:r>
            <a:r>
              <a:rPr lang="en-US" sz="1000" dirty="0" smtClean="0">
                <a:latin typeface="Arial" panose="020B0604020202020204" pitchFamily="34" charset="0"/>
                <a:cs typeface="Arial" panose="020B0604020202020204" pitchFamily="34" charset="0"/>
              </a:rPr>
              <a:t> </a:t>
            </a:r>
            <a:r>
              <a:rPr lang="mn-MN" sz="1000" dirty="0" smtClean="0">
                <a:latin typeface="Arial" panose="020B0604020202020204" pitchFamily="34" charset="0"/>
                <a:cs typeface="Arial" panose="020B0604020202020204" pitchFamily="34" charset="0"/>
              </a:rPr>
              <a:t>815</a:t>
            </a:r>
            <a:r>
              <a:rPr lang="en-US" sz="1000" dirty="0" smtClean="0">
                <a:latin typeface="Arial" panose="020B0604020202020204" pitchFamily="34" charset="0"/>
                <a:cs typeface="Arial" panose="020B0604020202020204" pitchFamily="34" charset="0"/>
              </a:rPr>
              <a:t> </a:t>
            </a:r>
            <a:r>
              <a:rPr lang="en-US" sz="1000" dirty="0" err="1" smtClean="0">
                <a:latin typeface="Arial" panose="020B0604020202020204" pitchFamily="34" charset="0"/>
                <a:cs typeface="Arial" panose="020B0604020202020204" pitchFamily="34" charset="0"/>
              </a:rPr>
              <a:t>эмэгтэй</a:t>
            </a:r>
            <a:r>
              <a:rPr lang="en-US" sz="1000" dirty="0" smtClean="0">
                <a:latin typeface="Arial" panose="020B0604020202020204" pitchFamily="34" charset="0"/>
                <a:cs typeface="Arial" panose="020B0604020202020204" pitchFamily="34" charset="0"/>
              </a:rPr>
              <a:t> </a:t>
            </a:r>
            <a:r>
              <a:rPr lang="en-US" sz="1000" dirty="0" err="1" smtClean="0">
                <a:latin typeface="Arial" panose="020B0604020202020204" pitchFamily="34" charset="0"/>
                <a:cs typeface="Arial" panose="020B0604020202020204" pitchFamily="34" charset="0"/>
              </a:rPr>
              <a:t>ажил</a:t>
            </a:r>
            <a:r>
              <a:rPr lang="en-US" sz="1000" dirty="0" smtClean="0">
                <a:latin typeface="Arial" panose="020B0604020202020204" pitchFamily="34" charset="0"/>
                <a:cs typeface="Arial" panose="020B0604020202020204" pitchFamily="34" charset="0"/>
              </a:rPr>
              <a:t> </a:t>
            </a:r>
            <a:r>
              <a:rPr lang="en-US" sz="1000" dirty="0" err="1" smtClean="0">
                <a:latin typeface="Arial" panose="020B0604020202020204" pitchFamily="34" charset="0"/>
                <a:cs typeface="Arial" panose="020B0604020202020204" pitchFamily="34" charset="0"/>
              </a:rPr>
              <a:t>идэвхитэй</a:t>
            </a:r>
            <a:r>
              <a:rPr lang="en-US" sz="1000" dirty="0" smtClean="0">
                <a:latin typeface="Arial" panose="020B0604020202020204" pitchFamily="34" charset="0"/>
                <a:cs typeface="Arial" panose="020B0604020202020204" pitchFamily="34" charset="0"/>
              </a:rPr>
              <a:t> </a:t>
            </a:r>
            <a:r>
              <a:rPr lang="mn-MN" sz="1000" dirty="0" smtClean="0">
                <a:latin typeface="Arial" panose="020B0604020202020204" pitchFamily="34" charset="0"/>
                <a:cs typeface="Arial" panose="020B0604020202020204" pitchFamily="34" charset="0"/>
              </a:rPr>
              <a:t>хайж</a:t>
            </a:r>
            <a:r>
              <a:rPr lang="en-US" sz="1000" dirty="0" smtClean="0">
                <a:latin typeface="Arial" panose="020B0604020202020204" pitchFamily="34" charset="0"/>
                <a:cs typeface="Arial" panose="020B0604020202020204" pitchFamily="34" charset="0"/>
              </a:rPr>
              <a:t> </a:t>
            </a:r>
            <a:r>
              <a:rPr lang="en-US" sz="1000" dirty="0" err="1" smtClean="0">
                <a:latin typeface="Arial" panose="020B0604020202020204" pitchFamily="34" charset="0"/>
                <a:cs typeface="Arial" panose="020B0604020202020204" pitchFamily="34" charset="0"/>
              </a:rPr>
              <a:t>байгаа</a:t>
            </a:r>
            <a:r>
              <a:rPr lang="en-US" sz="1000" dirty="0" smtClean="0">
                <a:latin typeface="Arial" panose="020B0604020202020204" pitchFamily="34" charset="0"/>
                <a:cs typeface="Arial" panose="020B0604020202020204" pitchFamily="34" charset="0"/>
              </a:rPr>
              <a:t> </a:t>
            </a:r>
            <a:r>
              <a:rPr lang="en-US" sz="1000" dirty="0" err="1" smtClean="0">
                <a:latin typeface="Arial" panose="020B0604020202020204" pitchFamily="34" charset="0"/>
                <a:cs typeface="Arial" panose="020B0604020202020204" pitchFamily="34" charset="0"/>
              </a:rPr>
              <a:t>нь</a:t>
            </a:r>
            <a:r>
              <a:rPr lang="en-US" sz="1000" dirty="0" smtClean="0">
                <a:latin typeface="Arial" panose="020B0604020202020204" pitchFamily="34" charset="0"/>
                <a:cs typeface="Arial" panose="020B0604020202020204" pitchFamily="34" charset="0"/>
              </a:rPr>
              <a:t> </a:t>
            </a:r>
            <a:r>
              <a:rPr lang="en-US" sz="1000" dirty="0" err="1" smtClean="0">
                <a:latin typeface="Arial" panose="020B0604020202020204" pitchFamily="34" charset="0"/>
                <a:cs typeface="Arial" panose="020B0604020202020204" pitchFamily="34" charset="0"/>
              </a:rPr>
              <a:t>ажилгүйчүүдийн</a:t>
            </a:r>
            <a:r>
              <a:rPr lang="en-US" sz="1000" dirty="0" smtClean="0">
                <a:latin typeface="Arial" panose="020B0604020202020204" pitchFamily="34" charset="0"/>
                <a:cs typeface="Arial" panose="020B0604020202020204" pitchFamily="34" charset="0"/>
              </a:rPr>
              <a:t> </a:t>
            </a:r>
            <a:r>
              <a:rPr lang="mn-MN" sz="1000" dirty="0" smtClean="0">
                <a:latin typeface="Arial" panose="020B0604020202020204" pitchFamily="34" charset="0"/>
                <a:cs typeface="Arial" panose="020B0604020202020204" pitchFamily="34" charset="0"/>
              </a:rPr>
              <a:t>48.2</a:t>
            </a:r>
            <a:r>
              <a:rPr lang="en-US" sz="1000" dirty="0" smtClean="0">
                <a:latin typeface="Arial" panose="020B0604020202020204" pitchFamily="34" charset="0"/>
                <a:cs typeface="Arial" panose="020B0604020202020204" pitchFamily="34" charset="0"/>
              </a:rPr>
              <a:t> </a:t>
            </a:r>
            <a:r>
              <a:rPr lang="en-US" sz="1000" dirty="0" err="1" smtClean="0">
                <a:latin typeface="Arial" panose="020B0604020202020204" pitchFamily="34" charset="0"/>
                <a:cs typeface="Arial" panose="020B0604020202020204" pitchFamily="34" charset="0"/>
              </a:rPr>
              <a:t>хувийг</a:t>
            </a:r>
            <a:r>
              <a:rPr lang="en-US" sz="1000" dirty="0" smtClean="0">
                <a:latin typeface="Arial" panose="020B0604020202020204" pitchFamily="34" charset="0"/>
                <a:cs typeface="Arial" panose="020B0604020202020204" pitchFamily="34" charset="0"/>
              </a:rPr>
              <a:t> </a:t>
            </a:r>
            <a:r>
              <a:rPr lang="en-US" sz="1000" dirty="0" err="1" smtClean="0">
                <a:latin typeface="Arial" panose="020B0604020202020204" pitchFamily="34" charset="0"/>
                <a:cs typeface="Arial" panose="020B0604020202020204" pitchFamily="34" charset="0"/>
              </a:rPr>
              <a:t>эзэлж</a:t>
            </a:r>
            <a:r>
              <a:rPr lang="en-US" sz="1000" dirty="0" smtClean="0">
                <a:latin typeface="Arial" panose="020B0604020202020204" pitchFamily="34" charset="0"/>
                <a:cs typeface="Arial" panose="020B0604020202020204" pitchFamily="34" charset="0"/>
              </a:rPr>
              <a:t> </a:t>
            </a:r>
            <a:r>
              <a:rPr lang="en-US" sz="1000" dirty="0" err="1" smtClean="0">
                <a:latin typeface="Arial" panose="020B0604020202020204" pitchFamily="34" charset="0"/>
                <a:cs typeface="Arial" panose="020B0604020202020204" pitchFamily="34" charset="0"/>
              </a:rPr>
              <a:t>байна</a:t>
            </a:r>
            <a:r>
              <a:rPr lang="en-US" sz="1000" dirty="0" smtClean="0">
                <a:latin typeface="Arial" panose="020B0604020202020204" pitchFamily="34" charset="0"/>
                <a:cs typeface="Arial" panose="020B0604020202020204" pitchFamily="34" charset="0"/>
              </a:rPr>
              <a:t>.</a:t>
            </a:r>
          </a:p>
          <a:p>
            <a:pPr algn="just"/>
            <a:endParaRPr lang="en-US" sz="900" b="1" dirty="0">
              <a:solidFill>
                <a:schemeClr val="bg1"/>
              </a:solidFill>
              <a:latin typeface="Arial" pitchFamily="34" charset="0"/>
              <a:cs typeface="Arial" pitchFamily="34" charset="0"/>
            </a:endParaRPr>
          </a:p>
        </p:txBody>
      </p:sp>
      <p:sp>
        <p:nvSpPr>
          <p:cNvPr id="17" name="Rectangle 13"/>
          <p:cNvSpPr>
            <a:spLocks noChangeArrowheads="1"/>
          </p:cNvSpPr>
          <p:nvPr/>
        </p:nvSpPr>
        <p:spPr bwMode="auto">
          <a:xfrm>
            <a:off x="4343400" y="1600200"/>
            <a:ext cx="1370012" cy="461665"/>
          </a:xfrm>
          <a:prstGeom prst="rect">
            <a:avLst/>
          </a:prstGeom>
          <a:noFill/>
          <a:ln>
            <a:noFill/>
          </a:ln>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fontAlgn="b">
              <a:lnSpc>
                <a:spcPct val="100000"/>
              </a:lnSpc>
              <a:spcBef>
                <a:spcPct val="0"/>
              </a:spcBef>
              <a:buFontTx/>
              <a:buNone/>
              <a:defRPr/>
            </a:pPr>
            <a:r>
              <a:rPr lang="en-US" altLang="en-US" sz="2400" b="1" dirty="0" smtClean="0">
                <a:solidFill>
                  <a:srgbClr val="00329B"/>
                </a:solidFill>
                <a:latin typeface="Arial" pitchFamily="34" charset="0"/>
                <a:cs typeface="Arial" pitchFamily="34" charset="0"/>
              </a:rPr>
              <a:t>1158</a:t>
            </a:r>
          </a:p>
        </p:txBody>
      </p:sp>
      <p:sp>
        <p:nvSpPr>
          <p:cNvPr id="18" name="Rectangle 13"/>
          <p:cNvSpPr>
            <a:spLocks noChangeArrowheads="1"/>
          </p:cNvSpPr>
          <p:nvPr/>
        </p:nvSpPr>
        <p:spPr bwMode="auto">
          <a:xfrm>
            <a:off x="4343400" y="2514600"/>
            <a:ext cx="1370013" cy="523875"/>
          </a:xfrm>
          <a:prstGeom prst="rect">
            <a:avLst/>
          </a:prstGeom>
          <a:noFill/>
          <a:ln>
            <a:noFill/>
          </a:ln>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fontAlgn="b">
              <a:lnSpc>
                <a:spcPct val="100000"/>
              </a:lnSpc>
              <a:spcBef>
                <a:spcPct val="0"/>
              </a:spcBef>
              <a:buFontTx/>
              <a:buNone/>
              <a:defRPr/>
            </a:pPr>
            <a:r>
              <a:rPr lang="en-US" altLang="en-US" sz="2800" b="1" dirty="0" smtClean="0">
                <a:solidFill>
                  <a:srgbClr val="00329B"/>
                </a:solidFill>
                <a:latin typeface="Arial" pitchFamily="34" charset="0"/>
                <a:cs typeface="Arial" pitchFamily="34" charset="0"/>
              </a:rPr>
              <a:t>1690</a:t>
            </a:r>
            <a:endParaRPr lang="mn-MN" altLang="en-US" sz="2800" b="1" dirty="0">
              <a:solidFill>
                <a:srgbClr val="00329B"/>
              </a:solidFill>
              <a:latin typeface="Arial" pitchFamily="34" charset="0"/>
              <a:cs typeface="Arial" pitchFamily="34" charset="0"/>
            </a:endParaRPr>
          </a:p>
        </p:txBody>
      </p:sp>
      <p:sp>
        <p:nvSpPr>
          <p:cNvPr id="19" name="Rectangle 13"/>
          <p:cNvSpPr>
            <a:spLocks noChangeArrowheads="1"/>
          </p:cNvSpPr>
          <p:nvPr/>
        </p:nvSpPr>
        <p:spPr bwMode="auto">
          <a:xfrm>
            <a:off x="4191000" y="3505200"/>
            <a:ext cx="1612900" cy="584775"/>
          </a:xfrm>
          <a:prstGeom prst="rect">
            <a:avLst/>
          </a:prstGeom>
          <a:noFill/>
          <a:ln>
            <a:noFill/>
          </a:ln>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fontAlgn="b">
              <a:lnSpc>
                <a:spcPct val="100000"/>
              </a:lnSpc>
              <a:spcBef>
                <a:spcPct val="0"/>
              </a:spcBef>
              <a:buFontTx/>
              <a:buNone/>
              <a:defRPr/>
            </a:pPr>
            <a:r>
              <a:rPr lang="en-US" altLang="en-US" sz="3200" b="1" dirty="0" smtClean="0">
                <a:solidFill>
                  <a:srgbClr val="FF0000"/>
                </a:solidFill>
                <a:latin typeface="Arial" pitchFamily="34" charset="0"/>
                <a:cs typeface="Arial" pitchFamily="34" charset="0"/>
              </a:rPr>
              <a:t>442</a:t>
            </a:r>
            <a:endParaRPr lang="mn-MN" altLang="en-US" sz="3200" b="1" dirty="0">
              <a:solidFill>
                <a:srgbClr val="FF0000"/>
              </a:solidFill>
              <a:latin typeface="Arial" pitchFamily="34" charset="0"/>
              <a:cs typeface="Arial" pitchFamily="34" charset="0"/>
            </a:endParaRPr>
          </a:p>
        </p:txBody>
      </p:sp>
      <p:sp>
        <p:nvSpPr>
          <p:cNvPr id="20" name="Rectangle 13"/>
          <p:cNvSpPr>
            <a:spLocks noChangeArrowheads="1"/>
          </p:cNvSpPr>
          <p:nvPr/>
        </p:nvSpPr>
        <p:spPr bwMode="auto">
          <a:xfrm>
            <a:off x="1752600" y="1719262"/>
            <a:ext cx="960438" cy="261938"/>
          </a:xfrm>
          <a:prstGeom prst="rect">
            <a:avLst/>
          </a:prstGeom>
          <a:noFill/>
          <a:ln w="9525">
            <a:noFill/>
            <a:miter lim="800000"/>
            <a:headEnd/>
            <a:tailEnd/>
          </a:ln>
        </p:spPr>
        <p:txBody>
          <a:bodyPr>
            <a:spAutoFit/>
          </a:bodyPr>
          <a:lstStyle/>
          <a:p>
            <a:pPr algn="ctr" fontAlgn="b"/>
            <a:r>
              <a:rPr lang="en-US" altLang="en-US" sz="1100" b="1" dirty="0" smtClean="0">
                <a:solidFill>
                  <a:schemeClr val="bg1"/>
                </a:solidFill>
                <a:latin typeface="Arial" pitchFamily="34" charset="0"/>
                <a:cs typeface="Arial" pitchFamily="34" charset="0"/>
              </a:rPr>
              <a:t>201</a:t>
            </a:r>
            <a:r>
              <a:rPr lang="mn-MN" altLang="en-US" sz="1100" b="1" dirty="0" smtClean="0">
                <a:solidFill>
                  <a:schemeClr val="bg1"/>
                </a:solidFill>
                <a:latin typeface="Arial" pitchFamily="34" charset="0"/>
                <a:cs typeface="Arial" pitchFamily="34" charset="0"/>
              </a:rPr>
              <a:t>6</a:t>
            </a:r>
            <a:r>
              <a:rPr lang="en-US" altLang="en-US" sz="1100" b="1" dirty="0" smtClean="0">
                <a:solidFill>
                  <a:schemeClr val="bg1"/>
                </a:solidFill>
                <a:latin typeface="Arial" pitchFamily="34" charset="0"/>
                <a:cs typeface="Arial" pitchFamily="34" charset="0"/>
              </a:rPr>
              <a:t> XII</a:t>
            </a:r>
            <a:endParaRPr lang="mn-MN" altLang="en-US" sz="1100" b="1" dirty="0">
              <a:solidFill>
                <a:schemeClr val="bg1"/>
              </a:solidFill>
              <a:latin typeface="Arial" pitchFamily="34" charset="0"/>
              <a:cs typeface="Arial" pitchFamily="34" charset="0"/>
            </a:endParaRPr>
          </a:p>
        </p:txBody>
      </p:sp>
      <p:sp>
        <p:nvSpPr>
          <p:cNvPr id="21" name="Rectangle 13"/>
          <p:cNvSpPr>
            <a:spLocks noChangeArrowheads="1"/>
          </p:cNvSpPr>
          <p:nvPr/>
        </p:nvSpPr>
        <p:spPr bwMode="auto">
          <a:xfrm>
            <a:off x="1752600" y="2176463"/>
            <a:ext cx="960437" cy="261937"/>
          </a:xfrm>
          <a:prstGeom prst="rect">
            <a:avLst/>
          </a:prstGeom>
          <a:noFill/>
          <a:ln w="9525">
            <a:noFill/>
            <a:miter lim="800000"/>
            <a:headEnd/>
            <a:tailEnd/>
          </a:ln>
        </p:spPr>
        <p:txBody>
          <a:bodyPr>
            <a:spAutoFit/>
          </a:bodyPr>
          <a:lstStyle/>
          <a:p>
            <a:pPr algn="ctr" fontAlgn="b"/>
            <a:r>
              <a:rPr lang="en-US" altLang="en-US" sz="1100" b="1" dirty="0" smtClean="0">
                <a:solidFill>
                  <a:schemeClr val="bg1"/>
                </a:solidFill>
                <a:latin typeface="Arial" pitchFamily="34" charset="0"/>
                <a:cs typeface="Arial" pitchFamily="34" charset="0"/>
              </a:rPr>
              <a:t>201</a:t>
            </a:r>
            <a:r>
              <a:rPr lang="mn-MN" altLang="en-US" sz="1100" b="1" dirty="0" smtClean="0">
                <a:solidFill>
                  <a:schemeClr val="bg1"/>
                </a:solidFill>
                <a:latin typeface="Arial" pitchFamily="34" charset="0"/>
                <a:cs typeface="Arial" pitchFamily="34" charset="0"/>
              </a:rPr>
              <a:t>7</a:t>
            </a:r>
            <a:r>
              <a:rPr lang="en-US" altLang="en-US" sz="1100" b="1" dirty="0" smtClean="0">
                <a:solidFill>
                  <a:schemeClr val="bg1"/>
                </a:solidFill>
                <a:latin typeface="Arial" pitchFamily="34" charset="0"/>
                <a:cs typeface="Arial" pitchFamily="34" charset="0"/>
              </a:rPr>
              <a:t> XII</a:t>
            </a:r>
            <a:endParaRPr lang="mn-MN" altLang="en-US" sz="1100" b="1" dirty="0">
              <a:solidFill>
                <a:schemeClr val="bg1"/>
              </a:solidFill>
              <a:latin typeface="Arial" pitchFamily="34" charset="0"/>
              <a:cs typeface="Arial" pitchFamily="34" charset="0"/>
            </a:endParaRPr>
          </a:p>
        </p:txBody>
      </p:sp>
      <p:sp>
        <p:nvSpPr>
          <p:cNvPr id="22" name="Rectangle 13"/>
          <p:cNvSpPr>
            <a:spLocks noChangeArrowheads="1"/>
          </p:cNvSpPr>
          <p:nvPr/>
        </p:nvSpPr>
        <p:spPr bwMode="auto">
          <a:xfrm>
            <a:off x="1706563" y="4233863"/>
            <a:ext cx="960437" cy="261937"/>
          </a:xfrm>
          <a:prstGeom prst="rect">
            <a:avLst/>
          </a:prstGeom>
          <a:noFill/>
          <a:ln w="9525">
            <a:noFill/>
            <a:miter lim="800000"/>
            <a:headEnd/>
            <a:tailEnd/>
          </a:ln>
        </p:spPr>
        <p:txBody>
          <a:bodyPr>
            <a:spAutoFit/>
          </a:bodyPr>
          <a:lstStyle/>
          <a:p>
            <a:pPr algn="ctr" fontAlgn="b"/>
            <a:r>
              <a:rPr lang="en-US" altLang="en-US" sz="1100" b="1" dirty="0" smtClean="0">
                <a:solidFill>
                  <a:schemeClr val="bg1"/>
                </a:solidFill>
                <a:latin typeface="Arial" pitchFamily="34" charset="0"/>
                <a:cs typeface="Arial" pitchFamily="34" charset="0"/>
              </a:rPr>
              <a:t>2017 VIII-IX</a:t>
            </a:r>
            <a:endParaRPr lang="mn-MN" altLang="en-US" sz="1100" b="1" dirty="0">
              <a:solidFill>
                <a:schemeClr val="bg1"/>
              </a:solidFill>
              <a:latin typeface="Arial" pitchFamily="34" charset="0"/>
              <a:cs typeface="Arial" pitchFamily="34" charset="0"/>
            </a:endParaRPr>
          </a:p>
        </p:txBody>
      </p:sp>
      <p:pic>
        <p:nvPicPr>
          <p:cNvPr id="55297" name="Picture 1" descr="\\exchange_server\TAMGIIN GAZAR\OLON NIITTEI HARILTSAH HELTES\Khanui.L\icons\Untitled-1.png"/>
          <p:cNvPicPr>
            <a:picLocks noChangeAspect="1" noChangeArrowheads="1"/>
          </p:cNvPicPr>
          <p:nvPr/>
        </p:nvPicPr>
        <p:blipFill>
          <a:blip r:embed="rId3" cstate="print"/>
          <a:srcRect/>
          <a:stretch>
            <a:fillRect/>
          </a:stretch>
        </p:blipFill>
        <p:spPr bwMode="auto">
          <a:xfrm>
            <a:off x="1143000" y="838200"/>
            <a:ext cx="685800" cy="685800"/>
          </a:xfrm>
          <a:prstGeom prst="rect">
            <a:avLst/>
          </a:prstGeom>
          <a:noFill/>
        </p:spPr>
      </p:pic>
      <p:pic>
        <p:nvPicPr>
          <p:cNvPr id="24" name="Picture 1" descr="\\exchange_server\TAMGIIN GAZAR\OLON NIITTEI HARILTSAH HELTES\Khanui.L\icons\Untitled-1.png"/>
          <p:cNvPicPr>
            <a:picLocks noChangeAspect="1" noChangeArrowheads="1"/>
          </p:cNvPicPr>
          <p:nvPr/>
        </p:nvPicPr>
        <p:blipFill>
          <a:blip r:embed="rId3" cstate="print"/>
          <a:srcRect/>
          <a:stretch>
            <a:fillRect/>
          </a:stretch>
        </p:blipFill>
        <p:spPr bwMode="auto">
          <a:xfrm>
            <a:off x="6096000" y="838200"/>
            <a:ext cx="685800" cy="685800"/>
          </a:xfrm>
          <a:prstGeom prst="rect">
            <a:avLst/>
          </a:prstGeom>
          <a:noFill/>
        </p:spPr>
      </p:pic>
      <p:graphicFrame>
        <p:nvGraphicFramePr>
          <p:cNvPr id="25" name="Chart 24"/>
          <p:cNvGraphicFramePr/>
          <p:nvPr/>
        </p:nvGraphicFramePr>
        <p:xfrm>
          <a:off x="6324600" y="1676400"/>
          <a:ext cx="5334000" cy="36576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ChangeArrowheads="1"/>
          </p:cNvSpPr>
          <p:nvPr/>
        </p:nvSpPr>
        <p:spPr bwMode="auto">
          <a:xfrm>
            <a:off x="1136650" y="300335"/>
            <a:ext cx="9912350" cy="461665"/>
          </a:xfrm>
          <a:prstGeom prst="rect">
            <a:avLst/>
          </a:prstGeom>
          <a:solidFill>
            <a:srgbClr val="558237"/>
          </a:solidFill>
          <a:ln w="9525">
            <a:no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sz="2400" b="1" smtClean="0">
                <a:solidFill>
                  <a:schemeClr val="bg1"/>
                </a:solidFill>
                <a:latin typeface="Arial" pitchFamily="34" charset="0"/>
                <a:cs typeface="Arial" pitchFamily="34" charset="0"/>
              </a:rPr>
              <a:t>ХҮН АМ, НИЙГМИЙН ҮЗҮҮЛЭЛТ- Нийгмийн даатгал, халамж</a:t>
            </a:r>
            <a:endParaRPr lang="mn-MN" sz="2400" b="1">
              <a:solidFill>
                <a:schemeClr val="bg1"/>
              </a:solidFill>
              <a:latin typeface="Arial" pitchFamily="34" charset="0"/>
              <a:cs typeface="Arial" pitchFamily="34" charset="0"/>
            </a:endParaRPr>
          </a:p>
        </p:txBody>
      </p:sp>
      <p:cxnSp>
        <p:nvCxnSpPr>
          <p:cNvPr id="5" name="Straight Connector 4"/>
          <p:cNvCxnSpPr/>
          <p:nvPr/>
        </p:nvCxnSpPr>
        <p:spPr>
          <a:xfrm flipH="1">
            <a:off x="6333066" y="856191"/>
            <a:ext cx="1" cy="2497981"/>
          </a:xfrm>
          <a:prstGeom prst="line">
            <a:avLst/>
          </a:prstGeom>
          <a:ln w="12700">
            <a:solidFill>
              <a:srgbClr val="C00000"/>
            </a:solidFill>
            <a:prstDash val="dash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219200" y="3886200"/>
            <a:ext cx="10591802" cy="76200"/>
          </a:xfrm>
          <a:prstGeom prst="line">
            <a:avLst/>
          </a:prstGeom>
          <a:ln w="15875">
            <a:solidFill>
              <a:srgbClr val="C00000"/>
            </a:solidFill>
            <a:prstDash val="dashDot"/>
          </a:ln>
        </p:spPr>
        <p:style>
          <a:lnRef idx="1">
            <a:schemeClr val="accent1"/>
          </a:lnRef>
          <a:fillRef idx="0">
            <a:schemeClr val="accent1"/>
          </a:fillRef>
          <a:effectRef idx="0">
            <a:schemeClr val="accent1"/>
          </a:effectRef>
          <a:fontRef idx="minor">
            <a:schemeClr val="tx1"/>
          </a:fontRef>
        </p:style>
      </p:cxnSp>
      <p:pic>
        <p:nvPicPr>
          <p:cNvPr id="53249" name="Picture 1" descr="\\exchange_server\TAMGIIN GAZAR\OLON NIITTEI HARILTSAH HELTES\Khanui.L\icons\Untitled-13.png"/>
          <p:cNvPicPr>
            <a:picLocks noChangeAspect="1" noChangeArrowheads="1"/>
          </p:cNvPicPr>
          <p:nvPr/>
        </p:nvPicPr>
        <p:blipFill>
          <a:blip r:embed="rId2" cstate="print"/>
          <a:srcRect/>
          <a:stretch>
            <a:fillRect/>
          </a:stretch>
        </p:blipFill>
        <p:spPr bwMode="auto">
          <a:xfrm>
            <a:off x="5943600" y="3276600"/>
            <a:ext cx="685800" cy="685800"/>
          </a:xfrm>
          <a:prstGeom prst="rect">
            <a:avLst/>
          </a:prstGeom>
          <a:noFill/>
        </p:spPr>
      </p:pic>
      <p:sp>
        <p:nvSpPr>
          <p:cNvPr id="29697" name="Rectangle 1"/>
          <p:cNvSpPr>
            <a:spLocks noChangeArrowheads="1"/>
          </p:cNvSpPr>
          <p:nvPr/>
        </p:nvSpPr>
        <p:spPr bwMode="auto">
          <a:xfrm>
            <a:off x="1524000" y="653534"/>
            <a:ext cx="42672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i="0" u="none" strike="noStrike" cap="none" normalizeH="0" baseline="0" dirty="0" err="1" smtClean="0">
                <a:ln>
                  <a:noFill/>
                </a:ln>
                <a:solidFill>
                  <a:schemeClr val="tx1"/>
                </a:solidFill>
                <a:effectLst/>
                <a:latin typeface="Arial" pitchFamily="34" charset="0"/>
                <a:ea typeface="Arial" pitchFamily="34" charset="0"/>
                <a:cs typeface="Times New Roman" pitchFamily="18" charset="0"/>
              </a:rPr>
              <a:t>Нийгмийн</a:t>
            </a:r>
            <a:r>
              <a:rPr kumimoji="0" lang="en-US" i="0" u="none" strike="noStrike" cap="none" normalizeH="0" baseline="0" dirty="0" smtClean="0">
                <a:ln>
                  <a:noFill/>
                </a:ln>
                <a:solidFill>
                  <a:schemeClr val="tx1"/>
                </a:solidFill>
                <a:effectLst/>
                <a:latin typeface="Arial" pitchFamily="34" charset="0"/>
                <a:ea typeface="Arial" pitchFamily="34" charset="0"/>
                <a:cs typeface="Times New Roman" pitchFamily="18" charset="0"/>
              </a:rPr>
              <a:t> </a:t>
            </a:r>
            <a:r>
              <a:rPr kumimoji="0" lang="en-US" i="0" u="none" strike="noStrike" cap="none" normalizeH="0" baseline="0" dirty="0" err="1" smtClean="0">
                <a:ln>
                  <a:noFill/>
                </a:ln>
                <a:solidFill>
                  <a:schemeClr val="tx1"/>
                </a:solidFill>
                <a:effectLst/>
                <a:latin typeface="Arial" pitchFamily="34" charset="0"/>
                <a:ea typeface="Arial" pitchFamily="34" charset="0"/>
                <a:cs typeface="Times New Roman" pitchFamily="18" charset="0"/>
              </a:rPr>
              <a:t>даатгалын</a:t>
            </a:r>
            <a:r>
              <a:rPr kumimoji="0" lang="en-US" i="0" u="none" strike="noStrike" cap="none" normalizeH="0" baseline="0" dirty="0" smtClean="0">
                <a:ln>
                  <a:noFill/>
                </a:ln>
                <a:solidFill>
                  <a:schemeClr val="tx1"/>
                </a:solidFill>
                <a:effectLst/>
                <a:latin typeface="Arial" pitchFamily="34" charset="0"/>
                <a:ea typeface="Arial" pitchFamily="34" charset="0"/>
                <a:cs typeface="Times New Roman" pitchFamily="18" charset="0"/>
              </a:rPr>
              <a:t> </a:t>
            </a:r>
            <a:r>
              <a:rPr kumimoji="0" lang="en-US" i="0" u="none" strike="noStrike" cap="none" normalizeH="0" baseline="0" dirty="0" err="1" smtClean="0">
                <a:ln>
                  <a:noFill/>
                </a:ln>
                <a:solidFill>
                  <a:schemeClr val="tx1"/>
                </a:solidFill>
                <a:effectLst/>
                <a:latin typeface="Arial" pitchFamily="34" charset="0"/>
                <a:ea typeface="Arial" pitchFamily="34" charset="0"/>
                <a:cs typeface="Times New Roman" pitchFamily="18" charset="0"/>
              </a:rPr>
              <a:t>сангийн</a:t>
            </a:r>
            <a:r>
              <a:rPr kumimoji="0" lang="en-US" i="0" u="none" strike="noStrike" cap="none" normalizeH="0" baseline="0" dirty="0" smtClean="0">
                <a:ln>
                  <a:noFill/>
                </a:ln>
                <a:solidFill>
                  <a:schemeClr val="tx1"/>
                </a:solidFill>
                <a:effectLst/>
                <a:latin typeface="Arial" pitchFamily="34" charset="0"/>
                <a:ea typeface="Arial" pitchFamily="34" charset="0"/>
                <a:cs typeface="Times New Roman" pitchFamily="18" charset="0"/>
              </a:rPr>
              <a:t> </a:t>
            </a:r>
            <a:r>
              <a:rPr kumimoji="0" lang="mn-MN" i="0" u="none" strike="noStrike" cap="none" normalizeH="0" baseline="0" dirty="0" smtClean="0">
                <a:ln>
                  <a:noFill/>
                </a:ln>
                <a:solidFill>
                  <a:schemeClr val="tx1"/>
                </a:solidFill>
                <a:effectLst/>
                <a:latin typeface="Arial" pitchFamily="34" charset="0"/>
                <a:ea typeface="Arial" pitchFamily="34" charset="0"/>
                <a:cs typeface="Times New Roman" pitchFamily="18" charset="0"/>
              </a:rPr>
              <a:t>зарлага</a:t>
            </a:r>
            <a:r>
              <a:rPr kumimoji="0" lang="en-US" i="0" u="none" strike="noStrike" cap="none" normalizeH="0" baseline="0" dirty="0" smtClean="0">
                <a:ln>
                  <a:noFill/>
                </a:ln>
                <a:solidFill>
                  <a:schemeClr val="tx1"/>
                </a:solidFill>
                <a:effectLst/>
                <a:latin typeface="Arial" pitchFamily="34" charset="0"/>
                <a:ea typeface="Arial" pitchFamily="34" charset="0"/>
                <a:cs typeface="Times New Roman" pitchFamily="18" charset="0"/>
              </a:rPr>
              <a:t>, </a:t>
            </a:r>
            <a:r>
              <a:rPr kumimoji="0" lang="en-US" i="0" u="none" strike="noStrike" cap="none" normalizeH="0" baseline="0" dirty="0" err="1" smtClean="0">
                <a:ln>
                  <a:noFill/>
                </a:ln>
                <a:solidFill>
                  <a:schemeClr val="tx1"/>
                </a:solidFill>
                <a:effectLst/>
                <a:latin typeface="Arial" pitchFamily="34" charset="0"/>
                <a:ea typeface="Arial" pitchFamily="34" charset="0"/>
                <a:cs typeface="Times New Roman" pitchFamily="18" charset="0"/>
              </a:rPr>
              <a:t>сая</a:t>
            </a:r>
            <a:r>
              <a:rPr kumimoji="0" lang="en-US" i="0" u="none" strike="noStrike" cap="none" normalizeH="0" baseline="0" dirty="0" smtClean="0">
                <a:ln>
                  <a:noFill/>
                </a:ln>
                <a:solidFill>
                  <a:schemeClr val="tx1"/>
                </a:solidFill>
                <a:effectLst/>
                <a:latin typeface="Arial" pitchFamily="34" charset="0"/>
                <a:ea typeface="Arial" pitchFamily="34" charset="0"/>
                <a:cs typeface="Times New Roman" pitchFamily="18" charset="0"/>
              </a:rPr>
              <a:t> </a:t>
            </a:r>
            <a:r>
              <a:rPr kumimoji="0" lang="en-US" i="0" u="none" strike="noStrike" cap="none" normalizeH="0" baseline="0" dirty="0" err="1" smtClean="0">
                <a:ln>
                  <a:noFill/>
                </a:ln>
                <a:solidFill>
                  <a:schemeClr val="tx1"/>
                </a:solidFill>
                <a:effectLst/>
                <a:latin typeface="Arial" pitchFamily="34" charset="0"/>
                <a:ea typeface="Arial" pitchFamily="34" charset="0"/>
                <a:cs typeface="Times New Roman" pitchFamily="18" charset="0"/>
              </a:rPr>
              <a:t>төгрө</a:t>
            </a:r>
            <a:r>
              <a:rPr kumimoji="0" lang="mn-MN" i="0" u="none" strike="noStrike" cap="none" normalizeH="0" baseline="0" dirty="0" smtClean="0">
                <a:ln>
                  <a:noFill/>
                </a:ln>
                <a:solidFill>
                  <a:schemeClr val="tx1"/>
                </a:solidFill>
                <a:effectLst/>
                <a:latin typeface="Arial" pitchFamily="34" charset="0"/>
                <a:ea typeface="Arial" pitchFamily="34" charset="0"/>
                <a:cs typeface="Times New Roman" pitchFamily="18" charset="0"/>
              </a:rPr>
              <a:t>г</a:t>
            </a:r>
            <a:endParaRPr kumimoji="0" lang="mn-MN" i="0" u="none" strike="noStrike" cap="none" normalizeH="0" baseline="0" dirty="0" smtClean="0">
              <a:ln>
                <a:noFill/>
              </a:ln>
              <a:solidFill>
                <a:schemeClr val="tx1"/>
              </a:solidFill>
              <a:effectLst/>
              <a:latin typeface="Arial" pitchFamily="34" charset="0"/>
              <a:cs typeface="Arial" pitchFamily="34" charset="0"/>
            </a:endParaRPr>
          </a:p>
        </p:txBody>
      </p:sp>
      <p:sp>
        <p:nvSpPr>
          <p:cNvPr id="29698" name="Rectangle 2"/>
          <p:cNvSpPr>
            <a:spLocks noChangeArrowheads="1"/>
          </p:cNvSpPr>
          <p:nvPr/>
        </p:nvSpPr>
        <p:spPr bwMode="auto">
          <a:xfrm>
            <a:off x="6705600" y="700445"/>
            <a:ext cx="4572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i="0" u="none" strike="noStrike" cap="none" normalizeH="0" baseline="0" dirty="0" err="1" smtClean="0">
                <a:ln>
                  <a:noFill/>
                </a:ln>
                <a:solidFill>
                  <a:schemeClr val="tx1"/>
                </a:solidFill>
                <a:effectLst/>
                <a:latin typeface="Arial" pitchFamily="34" charset="0"/>
                <a:ea typeface="Arial" pitchFamily="34" charset="0"/>
                <a:cs typeface="Times New Roman" pitchFamily="18" charset="0"/>
              </a:rPr>
              <a:t>Нийгмийн</a:t>
            </a:r>
            <a:r>
              <a:rPr kumimoji="0" lang="en-US" sz="1600" i="0" u="none" strike="noStrike" cap="none" normalizeH="0" baseline="0" dirty="0" smtClean="0">
                <a:ln>
                  <a:noFill/>
                </a:ln>
                <a:solidFill>
                  <a:schemeClr val="tx1"/>
                </a:solidFill>
                <a:effectLst/>
                <a:latin typeface="Arial" pitchFamily="34" charset="0"/>
                <a:ea typeface="Arial" pitchFamily="34" charset="0"/>
                <a:cs typeface="Times New Roman" pitchFamily="18" charset="0"/>
              </a:rPr>
              <a:t> </a:t>
            </a:r>
            <a:r>
              <a:rPr kumimoji="0" lang="en-US" sz="1600" i="0" u="none" strike="noStrike" cap="none" normalizeH="0" baseline="0" dirty="0" err="1" smtClean="0">
                <a:ln>
                  <a:noFill/>
                </a:ln>
                <a:solidFill>
                  <a:schemeClr val="tx1"/>
                </a:solidFill>
                <a:effectLst/>
                <a:latin typeface="Arial" pitchFamily="34" charset="0"/>
                <a:ea typeface="Arial" pitchFamily="34" charset="0"/>
                <a:cs typeface="Times New Roman" pitchFamily="18" charset="0"/>
              </a:rPr>
              <a:t>даатгалын</a:t>
            </a:r>
            <a:r>
              <a:rPr kumimoji="0" lang="en-US" sz="1600" i="0" u="none" strike="noStrike" cap="none" normalizeH="0" baseline="0" dirty="0" smtClean="0">
                <a:ln>
                  <a:noFill/>
                </a:ln>
                <a:solidFill>
                  <a:schemeClr val="tx1"/>
                </a:solidFill>
                <a:effectLst/>
                <a:latin typeface="Arial" pitchFamily="34" charset="0"/>
                <a:ea typeface="Arial" pitchFamily="34" charset="0"/>
                <a:cs typeface="Times New Roman" pitchFamily="18" charset="0"/>
              </a:rPr>
              <a:t> </a:t>
            </a:r>
            <a:r>
              <a:rPr kumimoji="0" lang="en-US" sz="1600" i="0" u="none" strike="noStrike" cap="none" normalizeH="0" baseline="0" dirty="0" err="1" smtClean="0">
                <a:ln>
                  <a:noFill/>
                </a:ln>
                <a:solidFill>
                  <a:schemeClr val="tx1"/>
                </a:solidFill>
                <a:effectLst/>
                <a:latin typeface="Arial" pitchFamily="34" charset="0"/>
                <a:ea typeface="Arial" pitchFamily="34" charset="0"/>
                <a:cs typeface="Times New Roman" pitchFamily="18" charset="0"/>
              </a:rPr>
              <a:t>сангийн</a:t>
            </a:r>
            <a:r>
              <a:rPr kumimoji="0" lang="en-US" sz="1600" i="0" u="none" strike="noStrike" cap="none" normalizeH="0" baseline="0" dirty="0" smtClean="0">
                <a:ln>
                  <a:noFill/>
                </a:ln>
                <a:solidFill>
                  <a:schemeClr val="tx1"/>
                </a:solidFill>
                <a:effectLst/>
                <a:latin typeface="Arial" pitchFamily="34" charset="0"/>
                <a:ea typeface="Arial" pitchFamily="34" charset="0"/>
                <a:cs typeface="Times New Roman" pitchFamily="18" charset="0"/>
              </a:rPr>
              <a:t> </a:t>
            </a:r>
            <a:r>
              <a:rPr kumimoji="0" lang="en-US" sz="1600" i="0" u="none" strike="noStrike" cap="none" normalizeH="0" baseline="0" dirty="0" err="1" smtClean="0">
                <a:ln>
                  <a:noFill/>
                </a:ln>
                <a:solidFill>
                  <a:schemeClr val="tx1"/>
                </a:solidFill>
                <a:effectLst/>
                <a:latin typeface="Arial" pitchFamily="34" charset="0"/>
                <a:ea typeface="Arial" pitchFamily="34" charset="0"/>
                <a:cs typeface="Times New Roman" pitchFamily="18" charset="0"/>
              </a:rPr>
              <a:t>орлого</a:t>
            </a:r>
            <a:r>
              <a:rPr kumimoji="0" lang="en-US" sz="1600" i="0" u="none" strike="noStrike" cap="none" normalizeH="0" baseline="0" dirty="0" smtClean="0">
                <a:ln>
                  <a:noFill/>
                </a:ln>
                <a:solidFill>
                  <a:schemeClr val="tx1"/>
                </a:solidFill>
                <a:effectLst/>
                <a:latin typeface="Arial" pitchFamily="34" charset="0"/>
                <a:ea typeface="Arial" pitchFamily="34" charset="0"/>
                <a:cs typeface="Times New Roman" pitchFamily="18" charset="0"/>
              </a:rPr>
              <a:t>, </a:t>
            </a:r>
            <a:r>
              <a:rPr kumimoji="0" lang="mn-MN" sz="1600" i="0" u="none" strike="noStrike" cap="none" normalizeH="0" baseline="0" dirty="0" smtClean="0">
                <a:ln>
                  <a:noFill/>
                </a:ln>
                <a:solidFill>
                  <a:schemeClr val="tx1"/>
                </a:solidFill>
                <a:effectLst/>
                <a:latin typeface="Arial" pitchFamily="34" charset="0"/>
                <a:ea typeface="Arial" pitchFamily="34" charset="0"/>
                <a:cs typeface="Times New Roman" pitchFamily="18" charset="0"/>
              </a:rPr>
              <a:t>                                                                     </a:t>
            </a:r>
            <a:r>
              <a:rPr kumimoji="0" lang="en-US" sz="1600" i="0" u="none" strike="noStrike" cap="none" normalizeH="0" baseline="0" dirty="0" err="1" smtClean="0">
                <a:ln>
                  <a:noFill/>
                </a:ln>
                <a:solidFill>
                  <a:schemeClr val="tx1"/>
                </a:solidFill>
                <a:effectLst/>
                <a:latin typeface="Arial" pitchFamily="34" charset="0"/>
                <a:ea typeface="Arial" pitchFamily="34" charset="0"/>
                <a:cs typeface="Times New Roman" pitchFamily="18" charset="0"/>
              </a:rPr>
              <a:t>төрлөөр</a:t>
            </a:r>
            <a:r>
              <a:rPr kumimoji="0" lang="mn-MN" sz="1600" i="0" u="none" strike="noStrike" cap="none" normalizeH="0" baseline="0" dirty="0" smtClean="0">
                <a:ln>
                  <a:noFill/>
                </a:ln>
                <a:solidFill>
                  <a:schemeClr val="tx1"/>
                </a:solidFill>
                <a:effectLst/>
                <a:latin typeface="Arial" pitchFamily="34" charset="0"/>
                <a:ea typeface="Arial" pitchFamily="34" charset="0"/>
                <a:cs typeface="Times New Roman" pitchFamily="18" charset="0"/>
              </a:rPr>
              <a:t>, хувиар</a:t>
            </a:r>
            <a:endParaRPr kumimoji="0" lang="mn-MN" sz="1600" i="0" u="none" strike="noStrike" cap="none" normalizeH="0" baseline="0" dirty="0" smtClean="0">
              <a:ln>
                <a:noFill/>
              </a:ln>
              <a:solidFill>
                <a:schemeClr val="tx1"/>
              </a:solidFill>
              <a:effectLst/>
              <a:latin typeface="Arial" pitchFamily="34" charset="0"/>
              <a:cs typeface="Arial" pitchFamily="34" charset="0"/>
            </a:endParaRPr>
          </a:p>
        </p:txBody>
      </p:sp>
      <p:sp>
        <p:nvSpPr>
          <p:cNvPr id="29699" name="Rectangle 3"/>
          <p:cNvSpPr>
            <a:spLocks noChangeArrowheads="1"/>
          </p:cNvSpPr>
          <p:nvPr/>
        </p:nvSpPr>
        <p:spPr bwMode="auto">
          <a:xfrm>
            <a:off x="1143000" y="4037114"/>
            <a:ext cx="48006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000" dirty="0" err="1" smtClean="0">
                <a:latin typeface="Arial" pitchFamily="34" charset="0"/>
                <a:cs typeface="Arial" pitchFamily="34" charset="0"/>
              </a:rPr>
              <a:t>Аймгийн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хэмжээгээр</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нийгмийн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даатгалын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сангаас</a:t>
            </a:r>
            <a:r>
              <a:rPr lang="en-US" sz="2000" dirty="0" smtClean="0">
                <a:latin typeface="Arial" pitchFamily="34" charset="0"/>
                <a:cs typeface="Arial" pitchFamily="34" charset="0"/>
              </a:rPr>
              <a:t> </a:t>
            </a:r>
            <a:r>
              <a:rPr lang="mn-MN" sz="2000" dirty="0" smtClean="0">
                <a:latin typeface="Arial" pitchFamily="34" charset="0"/>
                <a:cs typeface="Arial" pitchFamily="34" charset="0"/>
              </a:rPr>
              <a:t>2017 онд 10.1</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мянган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хүнд</a:t>
            </a:r>
            <a:r>
              <a:rPr lang="en-US" sz="2000" dirty="0" smtClean="0">
                <a:latin typeface="Arial" pitchFamily="34" charset="0"/>
                <a:cs typeface="Arial" pitchFamily="34" charset="0"/>
              </a:rPr>
              <a:t> </a:t>
            </a:r>
            <a:r>
              <a:rPr lang="mn-MN" sz="2000" dirty="0" smtClean="0">
                <a:latin typeface="Arial" pitchFamily="34" charset="0"/>
                <a:cs typeface="Arial" pitchFamily="34" charset="0"/>
              </a:rPr>
              <a:t>39.1</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тэр</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бум</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төгрөгийн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тэтгэвэр</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тэтгэмж</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олгож</a:t>
            </a:r>
            <a:r>
              <a:rPr lang="en-US" sz="2000" dirty="0" smtClean="0">
                <a:latin typeface="Arial" pitchFamily="34" charset="0"/>
                <a:cs typeface="Arial" pitchFamily="34" charset="0"/>
              </a:rPr>
              <a:t>, </a:t>
            </a:r>
            <a:r>
              <a:rPr lang="mn-MN" sz="2000" dirty="0" smtClean="0">
                <a:latin typeface="Arial" pitchFamily="34" charset="0"/>
                <a:cs typeface="Arial" pitchFamily="34" charset="0"/>
              </a:rPr>
              <a:t>15.8</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тэр</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бум</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төгрөгийн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нийгмийн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даатгалын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шимтгэлийн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орлогыг</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төвлөрүүл</a:t>
            </a:r>
            <a:r>
              <a:rPr lang="mn-MN" sz="2000" dirty="0" smtClean="0">
                <a:latin typeface="Arial" pitchFamily="34" charset="0"/>
                <a:cs typeface="Arial" pitchFamily="34" charset="0"/>
              </a:rPr>
              <a:t>с</a:t>
            </a:r>
            <a:r>
              <a:rPr lang="en-US" sz="2000" dirty="0" err="1" smtClean="0">
                <a:latin typeface="Arial" pitchFamily="34" charset="0"/>
                <a:cs typeface="Arial" pitchFamily="34" charset="0"/>
              </a:rPr>
              <a:t>эн</a:t>
            </a:r>
            <a:r>
              <a:rPr lang="mn-MN" sz="2000" dirty="0" smtClean="0">
                <a:latin typeface="Arial" pitchFamily="34" charset="0"/>
                <a:cs typeface="Arial" pitchFamily="34" charset="0"/>
              </a:rPr>
              <a:t> байна. </a:t>
            </a:r>
            <a:endParaRPr lang="en-US" sz="2000" dirty="0" smtClean="0">
              <a:latin typeface="Arial" pitchFamily="34" charset="0"/>
              <a:cs typeface="Arial" pitchFamily="34" charset="0"/>
            </a:endParaRPr>
          </a:p>
          <a:p>
            <a:pPr algn="just"/>
            <a:endParaRPr lang="mn-MN" sz="2000" dirty="0" smtClean="0">
              <a:latin typeface="Arial" pitchFamily="34" charset="0"/>
              <a:cs typeface="Arial" pitchFamily="34" charset="0"/>
            </a:endParaRPr>
          </a:p>
        </p:txBody>
      </p:sp>
      <p:sp>
        <p:nvSpPr>
          <p:cNvPr id="29700" name="Rectangle 4"/>
          <p:cNvSpPr>
            <a:spLocks noChangeArrowheads="1"/>
          </p:cNvSpPr>
          <p:nvPr/>
        </p:nvSpPr>
        <p:spPr bwMode="auto">
          <a:xfrm>
            <a:off x="6553200" y="4191001"/>
            <a:ext cx="51054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7200" algn="just" fontAlgn="base">
              <a:spcBef>
                <a:spcPct val="0"/>
              </a:spcBef>
              <a:spcAft>
                <a:spcPct val="0"/>
              </a:spcAft>
            </a:pPr>
            <a:r>
              <a:rPr lang="mn-MN" sz="2000" dirty="0" smtClean="0">
                <a:latin typeface="Arial" pitchFamily="34" charset="0"/>
                <a:cs typeface="Arial" pitchFamily="34" charset="0"/>
              </a:rPr>
              <a:t>Энэ онд</a:t>
            </a:r>
            <a:r>
              <a:rPr lang="en-US" sz="2000" dirty="0" smtClean="0">
                <a:latin typeface="Arial" pitchFamily="34" charset="0"/>
                <a:cs typeface="Arial" pitchFamily="34" charset="0"/>
              </a:rPr>
              <a:t> 1</a:t>
            </a:r>
            <a:r>
              <a:rPr lang="mn-MN" sz="2000" dirty="0" smtClean="0">
                <a:latin typeface="Arial" pitchFamily="34" charset="0"/>
                <a:cs typeface="Arial" pitchFamily="34" charset="0"/>
              </a:rPr>
              <a:t>1010</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хүн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нийгмийн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даатгалд</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хамрагдсаны</a:t>
            </a:r>
            <a:r>
              <a:rPr lang="en-US" sz="2000" dirty="0" smtClean="0">
                <a:latin typeface="Arial" pitchFamily="34" charset="0"/>
                <a:cs typeface="Arial" pitchFamily="34" charset="0"/>
              </a:rPr>
              <a:t> </a:t>
            </a:r>
            <a:r>
              <a:rPr lang="mn-MN" sz="2000" dirty="0" smtClean="0">
                <a:latin typeface="Arial" pitchFamily="34" charset="0"/>
                <a:cs typeface="Arial" pitchFamily="34" charset="0"/>
              </a:rPr>
              <a:t>7172</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буюу</a:t>
            </a:r>
            <a:r>
              <a:rPr lang="en-US" sz="2000" dirty="0" smtClean="0">
                <a:latin typeface="Arial" pitchFamily="34" charset="0"/>
                <a:cs typeface="Arial" pitchFamily="34" charset="0"/>
              </a:rPr>
              <a:t> </a:t>
            </a:r>
            <a:r>
              <a:rPr lang="mn-MN" sz="2000" dirty="0" smtClean="0">
                <a:latin typeface="Arial" pitchFamily="34" charset="0"/>
                <a:cs typeface="Arial" pitchFamily="34" charset="0"/>
              </a:rPr>
              <a:t>65.1</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хувь</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нь</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төсөвт</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байгууллаг</a:t>
            </a:r>
            <a:r>
              <a:rPr lang="mn-MN" sz="2000" dirty="0" smtClean="0">
                <a:latin typeface="Arial" pitchFamily="34" charset="0"/>
                <a:cs typeface="Arial" pitchFamily="34" charset="0"/>
              </a:rPr>
              <a:t>а,</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ААНэгж</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байгууллагын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даатгуулагч</a:t>
            </a:r>
            <a:r>
              <a:rPr lang="mn-MN" sz="2000" dirty="0" smtClean="0">
                <a:latin typeface="Arial" pitchFamily="34" charset="0"/>
                <a:cs typeface="Arial" pitchFamily="34" charset="0"/>
              </a:rPr>
              <a:t>, 3838 иргэн буюу 34.9</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хувь</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нь</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сайн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дурын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даатгалд</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хамрагдсан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байна</a:t>
            </a:r>
            <a:r>
              <a:rPr lang="en-US" sz="2000" dirty="0" smtClean="0">
                <a:latin typeface="Arial" pitchFamily="34" charset="0"/>
                <a:cs typeface="Arial" pitchFamily="34" charset="0"/>
              </a:rPr>
              <a: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2" name="Chart 11"/>
          <p:cNvGraphicFramePr/>
          <p:nvPr/>
        </p:nvGraphicFramePr>
        <p:xfrm>
          <a:off x="1143000" y="1295400"/>
          <a:ext cx="4800600" cy="2209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p:nvPr/>
        </p:nvGraphicFramePr>
        <p:xfrm>
          <a:off x="6629400" y="1295400"/>
          <a:ext cx="4800600" cy="24384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ChangeArrowheads="1"/>
          </p:cNvSpPr>
          <p:nvPr/>
        </p:nvSpPr>
        <p:spPr bwMode="auto">
          <a:xfrm>
            <a:off x="1136650" y="300335"/>
            <a:ext cx="9912350" cy="461665"/>
          </a:xfrm>
          <a:prstGeom prst="rect">
            <a:avLst/>
          </a:prstGeom>
          <a:solidFill>
            <a:srgbClr val="558237"/>
          </a:solidFill>
          <a:ln w="9525">
            <a:no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sz="2400" b="1" smtClean="0">
                <a:solidFill>
                  <a:schemeClr val="bg1"/>
                </a:solidFill>
                <a:latin typeface="Arial" pitchFamily="34" charset="0"/>
                <a:cs typeface="Arial" pitchFamily="34" charset="0"/>
              </a:rPr>
              <a:t>ХҮН АМ, НИЙГМИЙН ҮЗҮҮЛЭЛТ- Нийгмийн даатгал, халамж</a:t>
            </a:r>
            <a:endParaRPr lang="mn-MN" sz="2400" b="1">
              <a:solidFill>
                <a:schemeClr val="bg1"/>
              </a:solidFill>
              <a:latin typeface="Arial" pitchFamily="34" charset="0"/>
              <a:cs typeface="Arial" pitchFamily="34" charset="0"/>
            </a:endParaRPr>
          </a:p>
        </p:txBody>
      </p:sp>
      <p:cxnSp>
        <p:nvCxnSpPr>
          <p:cNvPr id="5" name="Straight Connector 4"/>
          <p:cNvCxnSpPr>
            <a:endCxn id="53249" idx="0"/>
          </p:cNvCxnSpPr>
          <p:nvPr/>
        </p:nvCxnSpPr>
        <p:spPr>
          <a:xfrm>
            <a:off x="6248400" y="838200"/>
            <a:ext cx="38100" cy="3352800"/>
          </a:xfrm>
          <a:prstGeom prst="line">
            <a:avLst/>
          </a:prstGeom>
          <a:ln w="12700">
            <a:solidFill>
              <a:srgbClr val="C00000"/>
            </a:solidFill>
            <a:prstDash val="dash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219200" y="4724400"/>
            <a:ext cx="10591802" cy="76200"/>
          </a:xfrm>
          <a:prstGeom prst="line">
            <a:avLst/>
          </a:prstGeom>
          <a:ln w="15875">
            <a:solidFill>
              <a:srgbClr val="C00000"/>
            </a:solidFill>
            <a:prstDash val="dashDot"/>
          </a:ln>
        </p:spPr>
        <p:style>
          <a:lnRef idx="1">
            <a:schemeClr val="accent1"/>
          </a:lnRef>
          <a:fillRef idx="0">
            <a:schemeClr val="accent1"/>
          </a:fillRef>
          <a:effectRef idx="0">
            <a:schemeClr val="accent1"/>
          </a:effectRef>
          <a:fontRef idx="minor">
            <a:schemeClr val="tx1"/>
          </a:fontRef>
        </p:style>
      </p:cxnSp>
      <p:pic>
        <p:nvPicPr>
          <p:cNvPr id="53249" name="Picture 1" descr="\\exchange_server\TAMGIIN GAZAR\OLON NIITTEI HARILTSAH HELTES\Khanui.L\icons\Untitled-13.png"/>
          <p:cNvPicPr>
            <a:picLocks noChangeAspect="1" noChangeArrowheads="1"/>
          </p:cNvPicPr>
          <p:nvPr/>
        </p:nvPicPr>
        <p:blipFill>
          <a:blip r:embed="rId2" cstate="print"/>
          <a:srcRect/>
          <a:stretch>
            <a:fillRect/>
          </a:stretch>
        </p:blipFill>
        <p:spPr bwMode="auto">
          <a:xfrm>
            <a:off x="5943600" y="4191000"/>
            <a:ext cx="685800" cy="685800"/>
          </a:xfrm>
          <a:prstGeom prst="rect">
            <a:avLst/>
          </a:prstGeom>
          <a:noFill/>
        </p:spPr>
      </p:pic>
      <p:sp>
        <p:nvSpPr>
          <p:cNvPr id="29697" name="Rectangle 1"/>
          <p:cNvSpPr>
            <a:spLocks noChangeArrowheads="1"/>
          </p:cNvSpPr>
          <p:nvPr/>
        </p:nvSpPr>
        <p:spPr bwMode="auto">
          <a:xfrm>
            <a:off x="1371600" y="730479"/>
            <a:ext cx="4572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US" dirty="0" err="1" smtClean="0">
                <a:latin typeface="Arial" pitchFamily="34" charset="0"/>
                <a:cs typeface="Arial" pitchFamily="34" charset="0"/>
              </a:rPr>
              <a:t>Халамжийн</a:t>
            </a:r>
            <a:r>
              <a:rPr lang="en-US" dirty="0" smtClean="0">
                <a:latin typeface="Arial" pitchFamily="34" charset="0"/>
                <a:cs typeface="Arial" pitchFamily="34" charset="0"/>
              </a:rPr>
              <a:t> </a:t>
            </a:r>
            <a:r>
              <a:rPr lang="en-US" dirty="0" err="1" smtClean="0">
                <a:latin typeface="Arial" pitchFamily="34" charset="0"/>
                <a:cs typeface="Arial" pitchFamily="34" charset="0"/>
              </a:rPr>
              <a:t>сангийн</a:t>
            </a:r>
            <a:r>
              <a:rPr lang="en-US" dirty="0" smtClean="0">
                <a:latin typeface="Arial" pitchFamily="34" charset="0"/>
                <a:cs typeface="Arial" pitchFamily="34" charset="0"/>
              </a:rPr>
              <a:t> </a:t>
            </a:r>
            <a:r>
              <a:rPr lang="en-US" dirty="0" err="1" smtClean="0">
                <a:latin typeface="Arial" pitchFamily="34" charset="0"/>
                <a:cs typeface="Arial" pitchFamily="34" charset="0"/>
              </a:rPr>
              <a:t>зарцуулалт</a:t>
            </a:r>
            <a:r>
              <a:rPr lang="en-US" dirty="0" smtClean="0">
                <a:latin typeface="Arial" pitchFamily="34" charset="0"/>
                <a:cs typeface="Arial" pitchFamily="34" charset="0"/>
              </a:rPr>
              <a:t> </a:t>
            </a:r>
            <a:endParaRPr lang="mn-MN" dirty="0" smtClean="0">
              <a:latin typeface="Arial" pitchFamily="34" charset="0"/>
              <a:cs typeface="Arial" pitchFamily="34" charset="0"/>
            </a:endParaRPr>
          </a:p>
          <a:p>
            <a:pPr algn="ctr" fontAlgn="base">
              <a:spcBef>
                <a:spcPct val="0"/>
              </a:spcBef>
              <a:spcAft>
                <a:spcPct val="0"/>
              </a:spcAft>
            </a:pPr>
            <a:r>
              <a:rPr lang="mn-MN" sz="1400" dirty="0" smtClean="0">
                <a:latin typeface="Arial" pitchFamily="34" charset="0"/>
                <a:cs typeface="Arial" pitchFamily="34" charset="0"/>
              </a:rPr>
              <a:t>/</a:t>
            </a:r>
            <a:r>
              <a:rPr lang="en-US" sz="1400" dirty="0" err="1" smtClean="0">
                <a:latin typeface="Arial" pitchFamily="34" charset="0"/>
                <a:cs typeface="Arial" pitchFamily="34" charset="0"/>
              </a:rPr>
              <a:t>сая</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төгрөг</a:t>
            </a:r>
            <a:r>
              <a:rPr lang="mn-MN" sz="1400" dirty="0" smtClean="0">
                <a:latin typeface="Arial" pitchFamily="34" charset="0"/>
                <a:cs typeface="Arial" pitchFamily="34" charset="0"/>
              </a:rPr>
              <a:t>/</a:t>
            </a:r>
            <a:endParaRPr kumimoji="0" lang="mn-MN" sz="1400" i="0" u="none" strike="noStrike" cap="none" normalizeH="0" baseline="0" dirty="0" smtClean="0">
              <a:ln>
                <a:noFill/>
              </a:ln>
              <a:solidFill>
                <a:schemeClr val="tx1"/>
              </a:solidFill>
              <a:effectLst/>
              <a:latin typeface="Arial" pitchFamily="34" charset="0"/>
              <a:cs typeface="Arial" pitchFamily="34" charset="0"/>
            </a:endParaRPr>
          </a:p>
        </p:txBody>
      </p:sp>
      <p:sp>
        <p:nvSpPr>
          <p:cNvPr id="47105" name="Rectangle 1"/>
          <p:cNvSpPr>
            <a:spLocks noChangeArrowheads="1"/>
          </p:cNvSpPr>
          <p:nvPr/>
        </p:nvSpPr>
        <p:spPr bwMode="auto">
          <a:xfrm>
            <a:off x="6400800" y="915890"/>
            <a:ext cx="5334000"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342900" algn="just" fontAlgn="base">
              <a:spcBef>
                <a:spcPct val="0"/>
              </a:spcBef>
              <a:spcAft>
                <a:spcPct val="0"/>
              </a:spcAft>
            </a:pPr>
            <a:r>
              <a:rPr lang="mn-MN" sz="2000" dirty="0" smtClean="0">
                <a:latin typeface="Arial" pitchFamily="34" charset="0"/>
                <a:cs typeface="Arial" pitchFamily="34" charset="0"/>
              </a:rPr>
              <a:t>2017 онд х</a:t>
            </a:r>
            <a:r>
              <a:rPr lang="en-US" sz="2000" dirty="0" err="1" smtClean="0">
                <a:latin typeface="Arial" pitchFamily="34" charset="0"/>
                <a:cs typeface="Arial" pitchFamily="34" charset="0"/>
              </a:rPr>
              <a:t>аламжийн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сангийн</a:t>
            </a:r>
            <a:r>
              <a:rPr lang="mn-MN" sz="2000" dirty="0" smtClean="0">
                <a:latin typeface="Arial" pitchFamily="34" charset="0"/>
                <a:cs typeface="Arial" pitchFamily="34" charset="0"/>
              </a:rPr>
              <a:t> үйл ажиллагааны мэдээгээр Халамжийн тэтгэвэр 1780 хүнд </a:t>
            </a:r>
            <a:r>
              <a:rPr lang="en-US" sz="2000" dirty="0" smtClean="0">
                <a:latin typeface="Arial" pitchFamily="34" charset="0"/>
                <a:cs typeface="Arial" pitchFamily="34" charset="0"/>
              </a:rPr>
              <a:t>3224.9</a:t>
            </a:r>
            <a:r>
              <a:rPr lang="mn-MN" sz="2000" dirty="0" smtClean="0">
                <a:latin typeface="Arial" pitchFamily="34" charset="0"/>
                <a:cs typeface="Arial" pitchFamily="34" charset="0"/>
              </a:rPr>
              <a:t> сая төгрөг, нөхцөлд мөнгөн тэтгэмж </a:t>
            </a:r>
            <a:r>
              <a:rPr lang="en-US" sz="2000" dirty="0" smtClean="0">
                <a:latin typeface="Arial" pitchFamily="34" charset="0"/>
                <a:cs typeface="Arial" pitchFamily="34" charset="0"/>
              </a:rPr>
              <a:t>9950 </a:t>
            </a:r>
            <a:r>
              <a:rPr lang="mn-MN" sz="2000" dirty="0" smtClean="0">
                <a:latin typeface="Arial" pitchFamily="34" charset="0"/>
                <a:cs typeface="Arial" pitchFamily="34" charset="0"/>
              </a:rPr>
              <a:t>хүнд </a:t>
            </a:r>
            <a:r>
              <a:rPr lang="en-US" sz="2000" dirty="0" smtClean="0">
                <a:latin typeface="Arial" pitchFamily="34" charset="0"/>
                <a:cs typeface="Arial" pitchFamily="34" charset="0"/>
              </a:rPr>
              <a:t>3110.2</a:t>
            </a:r>
            <a:r>
              <a:rPr lang="mn-MN" sz="2000" dirty="0" smtClean="0">
                <a:latin typeface="Arial" pitchFamily="34" charset="0"/>
                <a:cs typeface="Arial" pitchFamily="34" charset="0"/>
              </a:rPr>
              <a:t> сая төгрөг, нийгмийн халамжийн үйлчилгээ болон хөнгөлөлт </a:t>
            </a:r>
            <a:r>
              <a:rPr lang="en-US" sz="2000" dirty="0" smtClean="0">
                <a:latin typeface="Arial" pitchFamily="34" charset="0"/>
                <a:cs typeface="Arial" pitchFamily="34" charset="0"/>
              </a:rPr>
              <a:t>13384</a:t>
            </a:r>
            <a:r>
              <a:rPr lang="mn-MN" sz="2000" dirty="0" smtClean="0">
                <a:latin typeface="Arial" pitchFamily="34" charset="0"/>
                <a:cs typeface="Arial" pitchFamily="34" charset="0"/>
              </a:rPr>
              <a:t> хүнд </a:t>
            </a:r>
            <a:r>
              <a:rPr lang="en-US" sz="2000" dirty="0" smtClean="0">
                <a:latin typeface="Arial" pitchFamily="34" charset="0"/>
                <a:cs typeface="Arial" pitchFamily="34" charset="0"/>
              </a:rPr>
              <a:t>2036.3</a:t>
            </a:r>
            <a:r>
              <a:rPr lang="mn-MN" sz="2000" dirty="0" smtClean="0">
                <a:latin typeface="Arial" pitchFamily="34" charset="0"/>
                <a:cs typeface="Arial" pitchFamily="34" charset="0"/>
              </a:rPr>
              <a:t> сая төгрөг нийт 2</a:t>
            </a:r>
            <a:r>
              <a:rPr lang="en-US" sz="2000" dirty="0" smtClean="0">
                <a:latin typeface="Arial" pitchFamily="34" charset="0"/>
                <a:cs typeface="Arial" pitchFamily="34" charset="0"/>
              </a:rPr>
              <a:t>5114</a:t>
            </a:r>
            <a:r>
              <a:rPr lang="mn-MN" sz="2000" dirty="0" smtClean="0">
                <a:latin typeface="Arial" pitchFamily="34" charset="0"/>
                <a:cs typeface="Arial" pitchFamily="34" charset="0"/>
              </a:rPr>
              <a:t> хүнд </a:t>
            </a:r>
            <a:r>
              <a:rPr lang="en-US" sz="2000" dirty="0" smtClean="0">
                <a:latin typeface="Arial" pitchFamily="34" charset="0"/>
                <a:cs typeface="Arial" pitchFamily="34" charset="0"/>
              </a:rPr>
              <a:t>8371.4</a:t>
            </a:r>
            <a:r>
              <a:rPr lang="mn-MN" sz="2000" dirty="0" smtClean="0">
                <a:latin typeface="Arial" pitchFamily="34" charset="0"/>
                <a:cs typeface="Arial" pitchFamily="34" charset="0"/>
              </a:rPr>
              <a:t> сая төгрөгийн тэтгэвэр, тэтгэмж, хөнгөлөлтийг үзүүлсэн байна.</a:t>
            </a:r>
            <a:endParaRPr lang="en-US" sz="2000" dirty="0" smtClean="0">
              <a:latin typeface="Arial" pitchFamily="34" charset="0"/>
              <a:cs typeface="Arial" pitchFamily="34" charset="0"/>
            </a:endParaRPr>
          </a:p>
          <a:p>
            <a:pPr lvl="0" indent="342900" algn="just" fontAlgn="base">
              <a:spcBef>
                <a:spcPct val="0"/>
              </a:spcBef>
              <a:spcAft>
                <a:spcPct val="0"/>
              </a:spcAft>
            </a:pPr>
            <a:endParaRPr kumimoji="0" lang="mn-MN" sz="20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1" name="Chart 10"/>
          <p:cNvGraphicFramePr/>
          <p:nvPr/>
        </p:nvGraphicFramePr>
        <p:xfrm>
          <a:off x="1143000" y="1371600"/>
          <a:ext cx="4953000" cy="2895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ChangeArrowheads="1"/>
          </p:cNvSpPr>
          <p:nvPr/>
        </p:nvSpPr>
        <p:spPr bwMode="auto">
          <a:xfrm>
            <a:off x="1136650" y="300335"/>
            <a:ext cx="9912350" cy="461665"/>
          </a:xfrm>
          <a:prstGeom prst="rect">
            <a:avLst/>
          </a:prstGeom>
          <a:solidFill>
            <a:srgbClr val="558237"/>
          </a:solidFill>
          <a:ln w="9525">
            <a:no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ХҮН АМ, НИЙГМИЙН ҮЗҮҮЛЭЛТ- Эрүүл мэнд</a:t>
            </a:r>
            <a:endParaRPr lang="mn-MN" sz="2400" b="1" dirty="0">
              <a:solidFill>
                <a:schemeClr val="bg1"/>
              </a:solidFill>
              <a:latin typeface="Arial" pitchFamily="34" charset="0"/>
              <a:cs typeface="Arial" pitchFamily="34" charset="0"/>
            </a:endParaRPr>
          </a:p>
        </p:txBody>
      </p:sp>
      <p:cxnSp>
        <p:nvCxnSpPr>
          <p:cNvPr id="5" name="Straight Connector 4"/>
          <p:cNvCxnSpPr/>
          <p:nvPr/>
        </p:nvCxnSpPr>
        <p:spPr>
          <a:xfrm flipH="1">
            <a:off x="5943600" y="1066800"/>
            <a:ext cx="5664" cy="5515190"/>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pic>
        <p:nvPicPr>
          <p:cNvPr id="11" name="Picture 6"/>
          <p:cNvPicPr>
            <a:picLocks noChangeAspect="1"/>
          </p:cNvPicPr>
          <p:nvPr/>
        </p:nvPicPr>
        <p:blipFill>
          <a:blip r:embed="rId2" cstate="print"/>
          <a:srcRect/>
          <a:stretch>
            <a:fillRect/>
          </a:stretch>
        </p:blipFill>
        <p:spPr bwMode="auto">
          <a:xfrm>
            <a:off x="1219200" y="911690"/>
            <a:ext cx="4564062" cy="5946310"/>
          </a:xfrm>
          <a:prstGeom prst="rect">
            <a:avLst/>
          </a:prstGeom>
          <a:noFill/>
          <a:ln w="9525">
            <a:noFill/>
            <a:miter lim="800000"/>
            <a:headEnd/>
            <a:tailEnd/>
          </a:ln>
        </p:spPr>
      </p:pic>
      <p:pic>
        <p:nvPicPr>
          <p:cNvPr id="12" name="Picture 1"/>
          <p:cNvPicPr>
            <a:picLocks noChangeAspect="1"/>
          </p:cNvPicPr>
          <p:nvPr/>
        </p:nvPicPr>
        <p:blipFill>
          <a:blip r:embed="rId3" cstate="print"/>
          <a:srcRect/>
          <a:stretch>
            <a:fillRect/>
          </a:stretch>
        </p:blipFill>
        <p:spPr bwMode="auto">
          <a:xfrm>
            <a:off x="6552222" y="831821"/>
            <a:ext cx="4251134" cy="5715000"/>
          </a:xfrm>
          <a:prstGeom prst="rect">
            <a:avLst/>
          </a:prstGeom>
          <a:ln>
            <a:noFill/>
          </a:ln>
        </p:spPr>
        <p:style>
          <a:lnRef idx="2">
            <a:schemeClr val="accent1"/>
          </a:lnRef>
          <a:fillRef idx="1">
            <a:schemeClr val="lt1"/>
          </a:fillRef>
          <a:effectRef idx="0">
            <a:schemeClr val="accent1"/>
          </a:effectRef>
          <a:fontRef idx="minor">
            <a:schemeClr val="dk1"/>
          </a:fontRef>
        </p:style>
      </p:pic>
      <p:sp>
        <p:nvSpPr>
          <p:cNvPr id="14" name="Rectangle 13"/>
          <p:cNvSpPr>
            <a:spLocks noChangeArrowheads="1"/>
          </p:cNvSpPr>
          <p:nvPr/>
        </p:nvSpPr>
        <p:spPr bwMode="auto">
          <a:xfrm>
            <a:off x="1401762" y="1807368"/>
            <a:ext cx="1066800" cy="261938"/>
          </a:xfrm>
          <a:prstGeom prst="rect">
            <a:avLst/>
          </a:prstGeom>
          <a:noFill/>
          <a:ln w="9525">
            <a:noFill/>
            <a:miter lim="800000"/>
            <a:headEnd/>
            <a:tailEnd/>
          </a:ln>
        </p:spPr>
        <p:txBody>
          <a:bodyPr wrap="square">
            <a:spAutoFit/>
          </a:bodyPr>
          <a:lstStyle/>
          <a:p>
            <a:pPr algn="ctr" fontAlgn="b"/>
            <a:r>
              <a:rPr lang="en-US" altLang="en-US" sz="1100" b="1" dirty="0" smtClean="0">
                <a:solidFill>
                  <a:schemeClr val="bg1"/>
                </a:solidFill>
                <a:latin typeface="Arial" pitchFamily="34" charset="0"/>
              </a:rPr>
              <a:t>201</a:t>
            </a:r>
            <a:r>
              <a:rPr lang="mn-MN" altLang="en-US" sz="1100" b="1" dirty="0" smtClean="0">
                <a:solidFill>
                  <a:schemeClr val="bg1"/>
                </a:solidFill>
                <a:latin typeface="Arial" pitchFamily="34" charset="0"/>
              </a:rPr>
              <a:t>5</a:t>
            </a:r>
            <a:r>
              <a:rPr lang="en-US" altLang="en-US" sz="1100" b="1" dirty="0" smtClean="0">
                <a:solidFill>
                  <a:schemeClr val="bg1"/>
                </a:solidFill>
                <a:latin typeface="Arial" pitchFamily="34" charset="0"/>
              </a:rPr>
              <a:t> XII</a:t>
            </a:r>
            <a:endParaRPr lang="mn-MN" altLang="en-US" sz="1100" b="1" dirty="0">
              <a:solidFill>
                <a:schemeClr val="bg1"/>
              </a:solidFill>
              <a:latin typeface="Arial" pitchFamily="34" charset="0"/>
            </a:endParaRPr>
          </a:p>
        </p:txBody>
      </p:sp>
      <p:sp>
        <p:nvSpPr>
          <p:cNvPr id="15" name="Rectangle 13"/>
          <p:cNvSpPr>
            <a:spLocks noChangeArrowheads="1"/>
          </p:cNvSpPr>
          <p:nvPr/>
        </p:nvSpPr>
        <p:spPr bwMode="auto">
          <a:xfrm>
            <a:off x="1417638" y="3483708"/>
            <a:ext cx="960438" cy="261938"/>
          </a:xfrm>
          <a:prstGeom prst="rect">
            <a:avLst/>
          </a:prstGeom>
          <a:noFill/>
          <a:ln w="9525">
            <a:noFill/>
            <a:miter lim="800000"/>
            <a:headEnd/>
            <a:tailEnd/>
          </a:ln>
        </p:spPr>
        <p:txBody>
          <a:bodyPr>
            <a:spAutoFit/>
          </a:bodyPr>
          <a:lstStyle/>
          <a:p>
            <a:pPr algn="ctr" fontAlgn="b"/>
            <a:r>
              <a:rPr lang="en-US" altLang="en-US" sz="1100" b="1" dirty="0" smtClean="0">
                <a:solidFill>
                  <a:schemeClr val="bg1"/>
                </a:solidFill>
                <a:latin typeface="Arial" pitchFamily="34" charset="0"/>
              </a:rPr>
              <a:t>201</a:t>
            </a:r>
            <a:r>
              <a:rPr lang="mn-MN" altLang="en-US" sz="1100" b="1" dirty="0" smtClean="0">
                <a:solidFill>
                  <a:schemeClr val="bg1"/>
                </a:solidFill>
                <a:latin typeface="Arial" pitchFamily="34" charset="0"/>
              </a:rPr>
              <a:t>6</a:t>
            </a:r>
            <a:r>
              <a:rPr lang="en-US" altLang="en-US" sz="1100" b="1" dirty="0" smtClean="0">
                <a:solidFill>
                  <a:schemeClr val="bg1"/>
                </a:solidFill>
                <a:latin typeface="Arial" pitchFamily="34" charset="0"/>
              </a:rPr>
              <a:t> XII</a:t>
            </a:r>
            <a:endParaRPr lang="mn-MN" altLang="en-US" sz="1100" b="1" dirty="0">
              <a:solidFill>
                <a:schemeClr val="bg1"/>
              </a:solidFill>
              <a:latin typeface="Arial" pitchFamily="34" charset="0"/>
            </a:endParaRPr>
          </a:p>
        </p:txBody>
      </p:sp>
      <p:sp>
        <p:nvSpPr>
          <p:cNvPr id="16" name="Rectangle 13"/>
          <p:cNvSpPr>
            <a:spLocks noChangeArrowheads="1"/>
          </p:cNvSpPr>
          <p:nvPr/>
        </p:nvSpPr>
        <p:spPr bwMode="auto">
          <a:xfrm>
            <a:off x="1428139" y="3856038"/>
            <a:ext cx="958850" cy="261937"/>
          </a:xfrm>
          <a:prstGeom prst="rect">
            <a:avLst/>
          </a:prstGeom>
          <a:noFill/>
          <a:ln w="9525">
            <a:noFill/>
            <a:miter lim="800000"/>
            <a:headEnd/>
            <a:tailEnd/>
          </a:ln>
        </p:spPr>
        <p:txBody>
          <a:bodyPr>
            <a:spAutoFit/>
          </a:bodyPr>
          <a:lstStyle/>
          <a:p>
            <a:pPr algn="ctr" fontAlgn="b"/>
            <a:r>
              <a:rPr lang="en-US" altLang="en-US" sz="1100" b="1" dirty="0" smtClean="0">
                <a:solidFill>
                  <a:schemeClr val="bg1"/>
                </a:solidFill>
                <a:latin typeface="Arial" pitchFamily="34" charset="0"/>
              </a:rPr>
              <a:t>201</a:t>
            </a:r>
            <a:r>
              <a:rPr lang="mn-MN" altLang="en-US" sz="1100" b="1" dirty="0" smtClean="0">
                <a:solidFill>
                  <a:schemeClr val="bg1"/>
                </a:solidFill>
                <a:latin typeface="Arial" pitchFamily="34" charset="0"/>
              </a:rPr>
              <a:t>7</a:t>
            </a:r>
            <a:r>
              <a:rPr lang="en-US" altLang="en-US" sz="1100" b="1" dirty="0" smtClean="0">
                <a:solidFill>
                  <a:schemeClr val="bg1"/>
                </a:solidFill>
                <a:latin typeface="Arial" pitchFamily="34" charset="0"/>
              </a:rPr>
              <a:t> XII</a:t>
            </a:r>
            <a:endParaRPr lang="mn-MN" altLang="en-US" sz="1100" b="1" dirty="0">
              <a:solidFill>
                <a:schemeClr val="bg1"/>
              </a:solidFill>
              <a:latin typeface="Arial" pitchFamily="34" charset="0"/>
            </a:endParaRPr>
          </a:p>
        </p:txBody>
      </p:sp>
      <p:sp>
        <p:nvSpPr>
          <p:cNvPr id="17" name="Rectangle 1"/>
          <p:cNvSpPr>
            <a:spLocks noChangeArrowheads="1"/>
          </p:cNvSpPr>
          <p:nvPr/>
        </p:nvSpPr>
        <p:spPr bwMode="auto">
          <a:xfrm>
            <a:off x="2819400" y="4724400"/>
            <a:ext cx="2667000" cy="1384995"/>
          </a:xfrm>
          <a:prstGeom prst="rect">
            <a:avLst/>
          </a:prstGeom>
          <a:noFill/>
          <a:ln w="9525">
            <a:noFill/>
            <a:miter lim="800000"/>
            <a:headEnd/>
            <a:tailEnd/>
          </a:ln>
        </p:spPr>
        <p:txBody>
          <a:bodyPr wrap="square">
            <a:spAutoFit/>
          </a:bodyPr>
          <a:lstStyle/>
          <a:p>
            <a:pPr algn="just"/>
            <a:r>
              <a:rPr lang="mn-MN" sz="1200" b="1" dirty="0">
                <a:solidFill>
                  <a:schemeClr val="bg1"/>
                </a:solidFill>
                <a:latin typeface="Arial" pitchFamily="34" charset="0"/>
              </a:rPr>
              <a:t> </a:t>
            </a:r>
          </a:p>
          <a:p>
            <a:pPr algn="just"/>
            <a:r>
              <a:rPr lang="mn-MN" sz="1200" b="1" dirty="0" smtClean="0">
                <a:solidFill>
                  <a:schemeClr val="bg1"/>
                </a:solidFill>
                <a:latin typeface="Arial" pitchFamily="34" charset="0"/>
              </a:rPr>
              <a:t>         201</a:t>
            </a:r>
            <a:r>
              <a:rPr lang="en-US" sz="1200" b="1" dirty="0" smtClean="0">
                <a:solidFill>
                  <a:schemeClr val="bg1"/>
                </a:solidFill>
                <a:latin typeface="Arial" pitchFamily="34" charset="0"/>
              </a:rPr>
              <a:t>7 </a:t>
            </a:r>
            <a:r>
              <a:rPr lang="mn-MN" sz="1200" b="1" dirty="0" smtClean="0">
                <a:solidFill>
                  <a:schemeClr val="bg1"/>
                </a:solidFill>
                <a:latin typeface="Arial" pitchFamily="34" charset="0"/>
              </a:rPr>
              <a:t>онд </a:t>
            </a:r>
            <a:r>
              <a:rPr lang="en-US" sz="1200" b="1" dirty="0" smtClean="0">
                <a:solidFill>
                  <a:schemeClr val="bg1"/>
                </a:solidFill>
                <a:latin typeface="Arial" pitchFamily="34" charset="0"/>
              </a:rPr>
              <a:t>1321</a:t>
            </a:r>
            <a:r>
              <a:rPr lang="mn-MN" sz="1200" b="1" dirty="0" smtClean="0">
                <a:solidFill>
                  <a:schemeClr val="bg1"/>
                </a:solidFill>
                <a:latin typeface="Arial" pitchFamily="34" charset="0"/>
              </a:rPr>
              <a:t> эх </a:t>
            </a:r>
            <a:r>
              <a:rPr lang="mn-MN" sz="1200" b="1" dirty="0">
                <a:solidFill>
                  <a:schemeClr val="bg1"/>
                </a:solidFill>
                <a:latin typeface="Arial" pitchFamily="34" charset="0"/>
              </a:rPr>
              <a:t>амаржиж, </a:t>
            </a:r>
            <a:r>
              <a:rPr lang="mn-MN" sz="1200" b="1" dirty="0" smtClean="0">
                <a:solidFill>
                  <a:schemeClr val="bg1"/>
                </a:solidFill>
                <a:latin typeface="Arial" pitchFamily="34" charset="0"/>
              </a:rPr>
              <a:t>1</a:t>
            </a:r>
            <a:r>
              <a:rPr lang="en-US" sz="1200" b="1" dirty="0" smtClean="0">
                <a:solidFill>
                  <a:schemeClr val="bg1"/>
                </a:solidFill>
                <a:latin typeface="Arial" pitchFamily="34" charset="0"/>
              </a:rPr>
              <a:t>329</a:t>
            </a:r>
            <a:r>
              <a:rPr lang="mn-MN" sz="1200" b="1" dirty="0" smtClean="0">
                <a:solidFill>
                  <a:schemeClr val="bg1"/>
                </a:solidFill>
                <a:latin typeface="Arial" pitchFamily="34" charset="0"/>
              </a:rPr>
              <a:t> хүүхэд </a:t>
            </a:r>
            <a:r>
              <a:rPr lang="mn-MN" sz="1200" b="1" dirty="0">
                <a:solidFill>
                  <a:schemeClr val="bg1"/>
                </a:solidFill>
                <a:latin typeface="Arial" pitchFamily="34" charset="0"/>
              </a:rPr>
              <a:t>төрүүлсэн нь өмнөх </a:t>
            </a:r>
            <a:r>
              <a:rPr lang="mn-MN" sz="1200" b="1" dirty="0" smtClean="0">
                <a:solidFill>
                  <a:schemeClr val="bg1"/>
                </a:solidFill>
                <a:latin typeface="Arial" pitchFamily="34" charset="0"/>
              </a:rPr>
              <a:t>оны мөн үеэс амаржсан </a:t>
            </a:r>
            <a:r>
              <a:rPr lang="mn-MN" sz="1200" b="1" dirty="0">
                <a:solidFill>
                  <a:schemeClr val="bg1"/>
                </a:solidFill>
                <a:latin typeface="Arial" pitchFamily="34" charset="0"/>
              </a:rPr>
              <a:t>эх </a:t>
            </a:r>
            <a:r>
              <a:rPr lang="mn-MN" sz="1200" b="1" dirty="0" smtClean="0">
                <a:solidFill>
                  <a:schemeClr val="bg1"/>
                </a:solidFill>
                <a:latin typeface="Arial" pitchFamily="34" charset="0"/>
              </a:rPr>
              <a:t>92 (</a:t>
            </a:r>
            <a:r>
              <a:rPr lang="mn-MN" sz="1200" b="1" dirty="0">
                <a:solidFill>
                  <a:schemeClr val="bg1"/>
                </a:solidFill>
                <a:latin typeface="Arial" pitchFamily="34" charset="0"/>
              </a:rPr>
              <a:t>6</a:t>
            </a:r>
            <a:r>
              <a:rPr lang="en-US" sz="1200" b="1" dirty="0" smtClean="0">
                <a:solidFill>
                  <a:schemeClr val="bg1"/>
                </a:solidFill>
                <a:latin typeface="Arial" pitchFamily="34" charset="0"/>
              </a:rPr>
              <a:t>.</a:t>
            </a:r>
            <a:r>
              <a:rPr lang="mn-MN" sz="1200" b="1" dirty="0" smtClean="0">
                <a:solidFill>
                  <a:schemeClr val="bg1"/>
                </a:solidFill>
                <a:latin typeface="Arial" pitchFamily="34" charset="0"/>
              </a:rPr>
              <a:t>5%)-оор, амьд төрсөн хүүхэд мөн 92</a:t>
            </a:r>
            <a:r>
              <a:rPr lang="en-US" sz="1200" b="1" dirty="0" smtClean="0">
                <a:solidFill>
                  <a:schemeClr val="bg1"/>
                </a:solidFill>
                <a:latin typeface="Arial" pitchFamily="34" charset="0"/>
              </a:rPr>
              <a:t>(6.5%)</a:t>
            </a:r>
            <a:r>
              <a:rPr lang="mn-MN" sz="1200" b="1" dirty="0" smtClean="0">
                <a:solidFill>
                  <a:schemeClr val="bg1"/>
                </a:solidFill>
                <a:latin typeface="Arial" pitchFamily="34" charset="0"/>
              </a:rPr>
              <a:t>-оор буурчээ</a:t>
            </a:r>
            <a:r>
              <a:rPr lang="mn-MN" sz="1200" b="1" dirty="0">
                <a:solidFill>
                  <a:schemeClr val="bg1"/>
                </a:solidFill>
                <a:latin typeface="Arial" pitchFamily="34" charset="0"/>
              </a:rPr>
              <a:t>. </a:t>
            </a:r>
            <a:endParaRPr lang="en-US" sz="1200" b="1" dirty="0">
              <a:solidFill>
                <a:schemeClr val="bg1"/>
              </a:solidFill>
              <a:latin typeface="Arial" pitchFamily="34" charset="0"/>
            </a:endParaRPr>
          </a:p>
          <a:p>
            <a:pPr algn="just"/>
            <a:endParaRPr lang="en-US" sz="1200" b="1" dirty="0">
              <a:solidFill>
                <a:schemeClr val="bg1"/>
              </a:solidFill>
              <a:latin typeface="Arial" pitchFamily="34" charset="0"/>
            </a:endParaRPr>
          </a:p>
        </p:txBody>
      </p:sp>
      <p:sp>
        <p:nvSpPr>
          <p:cNvPr id="18" name="Rectangle 13"/>
          <p:cNvSpPr>
            <a:spLocks noChangeArrowheads="1"/>
          </p:cNvSpPr>
          <p:nvPr/>
        </p:nvSpPr>
        <p:spPr bwMode="auto">
          <a:xfrm>
            <a:off x="3762375" y="1998663"/>
            <a:ext cx="1876425" cy="523875"/>
          </a:xfrm>
          <a:prstGeom prst="rect">
            <a:avLst/>
          </a:prstGeom>
          <a:noFill/>
          <a:ln>
            <a:noFill/>
          </a:ln>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fontAlgn="b">
              <a:lnSpc>
                <a:spcPct val="100000"/>
              </a:lnSpc>
              <a:spcBef>
                <a:spcPct val="0"/>
              </a:spcBef>
              <a:buFontTx/>
              <a:buNone/>
              <a:defRPr/>
            </a:pPr>
            <a:r>
              <a:rPr lang="en-US" altLang="en-US" sz="2800" b="1" dirty="0" smtClean="0">
                <a:solidFill>
                  <a:srgbClr val="00329B"/>
                </a:solidFill>
                <a:latin typeface="Arial" panose="020B0604020202020204" pitchFamily="34" charset="0"/>
              </a:rPr>
              <a:t>144</a:t>
            </a:r>
            <a:endParaRPr lang="mn-MN" altLang="en-US" sz="2800" b="1" dirty="0">
              <a:solidFill>
                <a:srgbClr val="00329B"/>
              </a:solidFill>
              <a:latin typeface="Arial" panose="020B0604020202020204" pitchFamily="34" charset="0"/>
            </a:endParaRPr>
          </a:p>
        </p:txBody>
      </p:sp>
      <p:sp>
        <p:nvSpPr>
          <p:cNvPr id="19" name="Rectangle 13"/>
          <p:cNvSpPr>
            <a:spLocks noChangeArrowheads="1"/>
          </p:cNvSpPr>
          <p:nvPr/>
        </p:nvSpPr>
        <p:spPr bwMode="auto">
          <a:xfrm>
            <a:off x="3911600" y="2876550"/>
            <a:ext cx="1539875" cy="584200"/>
          </a:xfrm>
          <a:prstGeom prst="rect">
            <a:avLst/>
          </a:prstGeom>
          <a:noFill/>
          <a:ln>
            <a:noFill/>
          </a:ln>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fontAlgn="b">
              <a:lnSpc>
                <a:spcPct val="100000"/>
              </a:lnSpc>
              <a:spcBef>
                <a:spcPct val="0"/>
              </a:spcBef>
              <a:buFontTx/>
              <a:buNone/>
              <a:defRPr/>
            </a:pPr>
            <a:r>
              <a:rPr lang="en-US" altLang="en-US" sz="3200" b="1" dirty="0" smtClean="0">
                <a:solidFill>
                  <a:srgbClr val="00329B"/>
                </a:solidFill>
                <a:latin typeface="Arial" panose="020B0604020202020204" pitchFamily="34" charset="0"/>
              </a:rPr>
              <a:t>98</a:t>
            </a:r>
            <a:endParaRPr lang="mn-MN" altLang="en-US" sz="3200" b="1" dirty="0">
              <a:solidFill>
                <a:srgbClr val="00329B"/>
              </a:solidFill>
              <a:latin typeface="Arial" panose="020B0604020202020204" pitchFamily="34" charset="0"/>
            </a:endParaRPr>
          </a:p>
        </p:txBody>
      </p:sp>
      <p:sp>
        <p:nvSpPr>
          <p:cNvPr id="20" name="Rectangle 13"/>
          <p:cNvSpPr>
            <a:spLocks noChangeArrowheads="1"/>
          </p:cNvSpPr>
          <p:nvPr/>
        </p:nvSpPr>
        <p:spPr bwMode="auto">
          <a:xfrm>
            <a:off x="3843337" y="4002088"/>
            <a:ext cx="1612900" cy="646112"/>
          </a:xfrm>
          <a:prstGeom prst="rect">
            <a:avLst/>
          </a:prstGeom>
          <a:noFill/>
          <a:ln>
            <a:noFill/>
          </a:ln>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fontAlgn="b">
              <a:lnSpc>
                <a:spcPct val="100000"/>
              </a:lnSpc>
              <a:spcBef>
                <a:spcPct val="0"/>
              </a:spcBef>
              <a:buFontTx/>
              <a:buNone/>
              <a:defRPr/>
            </a:pPr>
            <a:r>
              <a:rPr lang="en-US" altLang="en-US" sz="3600" b="1" dirty="0" smtClean="0">
                <a:solidFill>
                  <a:srgbClr val="00329B"/>
                </a:solidFill>
                <a:latin typeface="Arial" panose="020B0604020202020204" pitchFamily="34" charset="0"/>
              </a:rPr>
              <a:t>99</a:t>
            </a:r>
            <a:endParaRPr lang="mn-MN" altLang="en-US" sz="3600" b="1" dirty="0">
              <a:solidFill>
                <a:srgbClr val="00329B"/>
              </a:solidFill>
              <a:latin typeface="Arial" panose="020B0604020202020204" pitchFamily="34" charset="0"/>
            </a:endParaRPr>
          </a:p>
        </p:txBody>
      </p:sp>
      <p:sp>
        <p:nvSpPr>
          <p:cNvPr id="21" name="Rectangle 13"/>
          <p:cNvSpPr>
            <a:spLocks noChangeArrowheads="1"/>
          </p:cNvSpPr>
          <p:nvPr/>
        </p:nvSpPr>
        <p:spPr bwMode="auto">
          <a:xfrm>
            <a:off x="9324975" y="1676400"/>
            <a:ext cx="1876425" cy="523875"/>
          </a:xfrm>
          <a:prstGeom prst="rect">
            <a:avLst/>
          </a:prstGeom>
          <a:noFill/>
          <a:ln>
            <a:noFill/>
          </a:ln>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fontAlgn="b">
              <a:lnSpc>
                <a:spcPct val="100000"/>
              </a:lnSpc>
              <a:spcBef>
                <a:spcPct val="0"/>
              </a:spcBef>
              <a:buFontTx/>
              <a:buNone/>
              <a:defRPr/>
            </a:pPr>
            <a:r>
              <a:rPr lang="en-US" altLang="en-US" sz="2800" b="1" dirty="0" smtClean="0">
                <a:solidFill>
                  <a:srgbClr val="00329B"/>
                </a:solidFill>
                <a:latin typeface="Arial" panose="020B0604020202020204" pitchFamily="34" charset="0"/>
              </a:rPr>
              <a:t>1631</a:t>
            </a:r>
            <a:endParaRPr lang="mn-MN" altLang="en-US" sz="2800" b="1" dirty="0">
              <a:solidFill>
                <a:srgbClr val="00329B"/>
              </a:solidFill>
              <a:latin typeface="Arial" panose="020B0604020202020204" pitchFamily="34" charset="0"/>
            </a:endParaRPr>
          </a:p>
        </p:txBody>
      </p:sp>
      <p:sp>
        <p:nvSpPr>
          <p:cNvPr id="22" name="Rectangle 13"/>
          <p:cNvSpPr>
            <a:spLocks noChangeArrowheads="1"/>
          </p:cNvSpPr>
          <p:nvPr/>
        </p:nvSpPr>
        <p:spPr bwMode="auto">
          <a:xfrm>
            <a:off x="9367837" y="2495550"/>
            <a:ext cx="1876425" cy="584200"/>
          </a:xfrm>
          <a:prstGeom prst="rect">
            <a:avLst/>
          </a:prstGeom>
          <a:noFill/>
          <a:ln>
            <a:noFill/>
          </a:ln>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fontAlgn="b">
              <a:lnSpc>
                <a:spcPct val="100000"/>
              </a:lnSpc>
              <a:spcBef>
                <a:spcPct val="0"/>
              </a:spcBef>
              <a:buFontTx/>
              <a:buNone/>
              <a:defRPr/>
            </a:pPr>
            <a:r>
              <a:rPr lang="mn-MN" altLang="en-US" sz="3200" b="1" dirty="0" smtClean="0">
                <a:solidFill>
                  <a:srgbClr val="00329B"/>
                </a:solidFill>
                <a:latin typeface="Arial" panose="020B0604020202020204" pitchFamily="34" charset="0"/>
              </a:rPr>
              <a:t>1</a:t>
            </a:r>
            <a:r>
              <a:rPr lang="en-US" altLang="en-US" sz="3200" b="1" dirty="0" smtClean="0">
                <a:solidFill>
                  <a:srgbClr val="00329B"/>
                </a:solidFill>
                <a:latin typeface="Arial" panose="020B0604020202020204" pitchFamily="34" charset="0"/>
              </a:rPr>
              <a:t>421</a:t>
            </a:r>
            <a:endParaRPr lang="mn-MN" altLang="en-US" sz="3200" b="1" dirty="0">
              <a:solidFill>
                <a:srgbClr val="00329B"/>
              </a:solidFill>
              <a:latin typeface="Arial" panose="020B0604020202020204" pitchFamily="34" charset="0"/>
            </a:endParaRPr>
          </a:p>
        </p:txBody>
      </p:sp>
      <p:sp>
        <p:nvSpPr>
          <p:cNvPr id="23" name="Rectangle 13"/>
          <p:cNvSpPr>
            <a:spLocks noChangeArrowheads="1"/>
          </p:cNvSpPr>
          <p:nvPr/>
        </p:nvSpPr>
        <p:spPr bwMode="auto">
          <a:xfrm>
            <a:off x="9415462" y="3240088"/>
            <a:ext cx="1706563" cy="646112"/>
          </a:xfrm>
          <a:prstGeom prst="rect">
            <a:avLst/>
          </a:prstGeom>
          <a:noFill/>
          <a:ln>
            <a:noFill/>
          </a:ln>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fontAlgn="b">
              <a:lnSpc>
                <a:spcPct val="100000"/>
              </a:lnSpc>
              <a:spcBef>
                <a:spcPct val="0"/>
              </a:spcBef>
              <a:buFontTx/>
              <a:buNone/>
              <a:defRPr/>
            </a:pPr>
            <a:r>
              <a:rPr lang="mn-MN" altLang="en-US" sz="3600" b="1" dirty="0" smtClean="0">
                <a:solidFill>
                  <a:srgbClr val="00329B"/>
                </a:solidFill>
                <a:latin typeface="Arial" panose="020B0604020202020204" pitchFamily="34" charset="0"/>
              </a:rPr>
              <a:t>1</a:t>
            </a:r>
            <a:r>
              <a:rPr lang="en-US" altLang="en-US" sz="3600" b="1" dirty="0" smtClean="0">
                <a:solidFill>
                  <a:srgbClr val="00329B"/>
                </a:solidFill>
                <a:latin typeface="Arial" panose="020B0604020202020204" pitchFamily="34" charset="0"/>
              </a:rPr>
              <a:t>329</a:t>
            </a:r>
            <a:endParaRPr lang="mn-MN" altLang="en-US" sz="3600" b="1" dirty="0">
              <a:solidFill>
                <a:srgbClr val="00329B"/>
              </a:solidFill>
              <a:latin typeface="Arial" panose="020B0604020202020204" pitchFamily="34" charset="0"/>
            </a:endParaRPr>
          </a:p>
        </p:txBody>
      </p:sp>
      <p:sp>
        <p:nvSpPr>
          <p:cNvPr id="24" name="Rectangle 1"/>
          <p:cNvSpPr>
            <a:spLocks noChangeArrowheads="1"/>
          </p:cNvSpPr>
          <p:nvPr/>
        </p:nvSpPr>
        <p:spPr bwMode="auto">
          <a:xfrm>
            <a:off x="7864718" y="4648200"/>
            <a:ext cx="2438400" cy="1569660"/>
          </a:xfrm>
          <a:prstGeom prst="rect">
            <a:avLst/>
          </a:prstGeom>
          <a:noFill/>
          <a:ln w="9525">
            <a:noFill/>
            <a:miter lim="800000"/>
            <a:headEnd/>
            <a:tailEnd/>
          </a:ln>
        </p:spPr>
        <p:txBody>
          <a:bodyPr wrap="square">
            <a:spAutoFit/>
          </a:bodyPr>
          <a:lstStyle/>
          <a:p>
            <a:pPr algn="just">
              <a:spcBef>
                <a:spcPts val="750"/>
              </a:spcBef>
            </a:pPr>
            <a:r>
              <a:rPr lang="mn-MN" sz="1200" b="1" dirty="0" smtClean="0">
                <a:solidFill>
                  <a:schemeClr val="bg1"/>
                </a:solidFill>
                <a:latin typeface="Arial" pitchFamily="34" charset="0"/>
                <a:cs typeface="Arial" pitchFamily="34" charset="0"/>
              </a:rPr>
              <a:t>           Нялхсын эндэгдэл аймгийн хэмжээгээр 2017 онд 22 болж өмнөх оны мөн үеийн төвшинд байна. Тав хүртэлх насны хүүхдийн эндэгдэл 23 болж, өмнөх оны мөн үеэс 4 </a:t>
            </a:r>
            <a:r>
              <a:rPr lang="en-US" sz="1200" b="1" dirty="0" smtClean="0">
                <a:solidFill>
                  <a:schemeClr val="bg1"/>
                </a:solidFill>
                <a:latin typeface="Arial" pitchFamily="34" charset="0"/>
                <a:cs typeface="Arial" pitchFamily="34" charset="0"/>
              </a:rPr>
              <a:t>(14.8%)-</a:t>
            </a:r>
            <a:r>
              <a:rPr lang="mn-MN" sz="1200" b="1" dirty="0" smtClean="0">
                <a:solidFill>
                  <a:schemeClr val="bg1"/>
                </a:solidFill>
                <a:latin typeface="Arial" pitchFamily="34" charset="0"/>
                <a:cs typeface="Arial" pitchFamily="34" charset="0"/>
              </a:rPr>
              <a:t>өөр буурсан байна.</a:t>
            </a:r>
            <a:endParaRPr lang="mn-MN" sz="1200" b="1" dirty="0">
              <a:solidFill>
                <a:schemeClr val="bg1"/>
              </a:solidFill>
              <a:latin typeface="Arial" pitchFamily="34" charset="0"/>
              <a:cs typeface="Arial" pitchFamily="34" charset="0"/>
            </a:endParaRPr>
          </a:p>
        </p:txBody>
      </p:sp>
      <p:sp>
        <p:nvSpPr>
          <p:cNvPr id="25" name="Rectangle 13"/>
          <p:cNvSpPr>
            <a:spLocks noChangeArrowheads="1"/>
          </p:cNvSpPr>
          <p:nvPr/>
        </p:nvSpPr>
        <p:spPr bwMode="auto">
          <a:xfrm>
            <a:off x="6400800" y="1771650"/>
            <a:ext cx="2209800" cy="307975"/>
          </a:xfrm>
          <a:prstGeom prst="rect">
            <a:avLst/>
          </a:prstGeom>
          <a:noFill/>
          <a:ln w="9525">
            <a:noFill/>
            <a:miter lim="800000"/>
            <a:headEnd/>
            <a:tailEnd/>
          </a:ln>
        </p:spPr>
        <p:txBody>
          <a:bodyPr>
            <a:spAutoFit/>
          </a:bodyPr>
          <a:lstStyle/>
          <a:p>
            <a:pPr algn="ctr" fontAlgn="b"/>
            <a:r>
              <a:rPr lang="en-US" altLang="en-US" sz="1400" b="1" dirty="0" smtClean="0">
                <a:solidFill>
                  <a:schemeClr val="bg1"/>
                </a:solidFill>
                <a:latin typeface="Arial" pitchFamily="34" charset="0"/>
              </a:rPr>
              <a:t>201</a:t>
            </a:r>
            <a:r>
              <a:rPr lang="mn-MN" altLang="en-US" sz="1400" b="1" dirty="0" smtClean="0">
                <a:solidFill>
                  <a:schemeClr val="bg1"/>
                </a:solidFill>
                <a:latin typeface="Arial" pitchFamily="34" charset="0"/>
              </a:rPr>
              <a:t>5</a:t>
            </a:r>
            <a:r>
              <a:rPr lang="en-US" altLang="en-US" sz="1400" b="1" dirty="0" smtClean="0">
                <a:solidFill>
                  <a:schemeClr val="bg1"/>
                </a:solidFill>
                <a:latin typeface="Arial" pitchFamily="34" charset="0"/>
              </a:rPr>
              <a:t> I</a:t>
            </a:r>
            <a:r>
              <a:rPr lang="mn-MN" altLang="en-US" sz="1400" b="1" dirty="0" smtClean="0">
                <a:solidFill>
                  <a:schemeClr val="bg1"/>
                </a:solidFill>
                <a:latin typeface="Arial" pitchFamily="34" charset="0"/>
              </a:rPr>
              <a:t>-</a:t>
            </a:r>
            <a:r>
              <a:rPr lang="en-US" altLang="en-US" sz="1400" b="1" dirty="0" smtClean="0">
                <a:solidFill>
                  <a:schemeClr val="bg1"/>
                </a:solidFill>
                <a:latin typeface="Arial" pitchFamily="34" charset="0"/>
              </a:rPr>
              <a:t>XII</a:t>
            </a:r>
            <a:endParaRPr lang="mn-MN" altLang="en-US" sz="1400" b="1" dirty="0">
              <a:solidFill>
                <a:schemeClr val="bg1"/>
              </a:solidFill>
              <a:latin typeface="Arial" pitchFamily="34" charset="0"/>
            </a:endParaRPr>
          </a:p>
        </p:txBody>
      </p:sp>
      <p:sp>
        <p:nvSpPr>
          <p:cNvPr id="26" name="Rectangle 13"/>
          <p:cNvSpPr>
            <a:spLocks noChangeArrowheads="1"/>
          </p:cNvSpPr>
          <p:nvPr/>
        </p:nvSpPr>
        <p:spPr bwMode="auto">
          <a:xfrm>
            <a:off x="6400800" y="2209800"/>
            <a:ext cx="2209800" cy="307975"/>
          </a:xfrm>
          <a:prstGeom prst="rect">
            <a:avLst/>
          </a:prstGeom>
          <a:noFill/>
          <a:ln w="9525">
            <a:noFill/>
            <a:miter lim="800000"/>
            <a:headEnd/>
            <a:tailEnd/>
          </a:ln>
        </p:spPr>
        <p:txBody>
          <a:bodyPr>
            <a:spAutoFit/>
          </a:bodyPr>
          <a:lstStyle/>
          <a:p>
            <a:pPr algn="ctr" fontAlgn="b"/>
            <a:r>
              <a:rPr lang="en-US" altLang="en-US" sz="1400" b="1" dirty="0" smtClean="0">
                <a:solidFill>
                  <a:schemeClr val="bg1"/>
                </a:solidFill>
                <a:latin typeface="Arial" pitchFamily="34" charset="0"/>
              </a:rPr>
              <a:t>201</a:t>
            </a:r>
            <a:r>
              <a:rPr lang="mn-MN" altLang="en-US" sz="1400" b="1" dirty="0" smtClean="0">
                <a:solidFill>
                  <a:schemeClr val="bg1"/>
                </a:solidFill>
                <a:latin typeface="Arial" pitchFamily="34" charset="0"/>
              </a:rPr>
              <a:t>6</a:t>
            </a:r>
            <a:r>
              <a:rPr lang="en-US" altLang="en-US" sz="1400" b="1" dirty="0" smtClean="0">
                <a:solidFill>
                  <a:schemeClr val="bg1"/>
                </a:solidFill>
                <a:latin typeface="Arial" pitchFamily="34" charset="0"/>
              </a:rPr>
              <a:t> I-XII</a:t>
            </a:r>
            <a:endParaRPr lang="mn-MN" altLang="en-US" sz="1400" b="1" dirty="0">
              <a:solidFill>
                <a:schemeClr val="bg1"/>
              </a:solidFill>
              <a:latin typeface="Arial" pitchFamily="34" charset="0"/>
            </a:endParaRPr>
          </a:p>
        </p:txBody>
      </p:sp>
      <p:sp>
        <p:nvSpPr>
          <p:cNvPr id="27" name="Rectangle 13"/>
          <p:cNvSpPr>
            <a:spLocks noChangeArrowheads="1"/>
          </p:cNvSpPr>
          <p:nvPr/>
        </p:nvSpPr>
        <p:spPr bwMode="auto">
          <a:xfrm>
            <a:off x="6400800" y="3810000"/>
            <a:ext cx="2209800" cy="307975"/>
          </a:xfrm>
          <a:prstGeom prst="rect">
            <a:avLst/>
          </a:prstGeom>
          <a:noFill/>
          <a:ln w="9525">
            <a:noFill/>
            <a:miter lim="800000"/>
            <a:headEnd/>
            <a:tailEnd/>
          </a:ln>
        </p:spPr>
        <p:txBody>
          <a:bodyPr>
            <a:spAutoFit/>
          </a:bodyPr>
          <a:lstStyle/>
          <a:p>
            <a:pPr algn="ctr" fontAlgn="b"/>
            <a:r>
              <a:rPr lang="en-US" altLang="en-US" sz="1400" b="1" dirty="0" smtClean="0">
                <a:solidFill>
                  <a:schemeClr val="bg1"/>
                </a:solidFill>
                <a:latin typeface="Arial" pitchFamily="34" charset="0"/>
              </a:rPr>
              <a:t>201</a:t>
            </a:r>
            <a:r>
              <a:rPr lang="mn-MN" altLang="en-US" sz="1400" b="1" dirty="0" smtClean="0">
                <a:solidFill>
                  <a:schemeClr val="bg1"/>
                </a:solidFill>
                <a:latin typeface="Arial" pitchFamily="34" charset="0"/>
              </a:rPr>
              <a:t>7</a:t>
            </a:r>
            <a:r>
              <a:rPr lang="en-US" altLang="en-US" sz="1400" b="1" dirty="0" smtClean="0">
                <a:solidFill>
                  <a:schemeClr val="bg1"/>
                </a:solidFill>
                <a:latin typeface="Arial" pitchFamily="34" charset="0"/>
              </a:rPr>
              <a:t> I-XII</a:t>
            </a:r>
            <a:endParaRPr lang="mn-MN" altLang="en-US" sz="1400" b="1" dirty="0">
              <a:solidFill>
                <a:schemeClr val="bg1"/>
              </a:solidFill>
              <a:latin typeface="Arial" pitchFamily="34" charset="0"/>
            </a:endParaRPr>
          </a:p>
        </p:txBody>
      </p:sp>
      <p:pic>
        <p:nvPicPr>
          <p:cNvPr id="73729" name="Picture 1" descr="\\exchange_server\TAMGIIN GAZAR\OLON NIITTEI HARILTSAH HELTES\Khanui.L\icons\Untitled-14.png"/>
          <p:cNvPicPr>
            <a:picLocks noChangeAspect="1" noChangeArrowheads="1"/>
          </p:cNvPicPr>
          <p:nvPr/>
        </p:nvPicPr>
        <p:blipFill>
          <a:blip r:embed="rId4" cstate="print"/>
          <a:srcRect/>
          <a:stretch>
            <a:fillRect/>
          </a:stretch>
        </p:blipFill>
        <p:spPr bwMode="auto">
          <a:xfrm>
            <a:off x="1143000" y="762000"/>
            <a:ext cx="990600" cy="990600"/>
          </a:xfrm>
          <a:prstGeom prst="rect">
            <a:avLst/>
          </a:prstGeom>
          <a:noFill/>
        </p:spPr>
      </p:pic>
      <p:pic>
        <p:nvPicPr>
          <p:cNvPr id="28" name="Picture 1" descr="\\exchange_server\TAMGIIN GAZAR\OLON NIITTEI HARILTSAH HELTES\Khanui.L\icons\Untitled-14.png"/>
          <p:cNvPicPr>
            <a:picLocks noChangeAspect="1" noChangeArrowheads="1"/>
          </p:cNvPicPr>
          <p:nvPr/>
        </p:nvPicPr>
        <p:blipFill>
          <a:blip r:embed="rId4" cstate="print"/>
          <a:srcRect/>
          <a:stretch>
            <a:fillRect/>
          </a:stretch>
        </p:blipFill>
        <p:spPr bwMode="auto">
          <a:xfrm>
            <a:off x="6400800" y="762000"/>
            <a:ext cx="990600" cy="990600"/>
          </a:xfrm>
          <a:prstGeom prst="rect">
            <a:avLst/>
          </a:prstGeom>
          <a:noFill/>
        </p:spPr>
      </p:pic>
    </p:spTree>
    <p:extLst>
      <p:ext uri="{BB962C8B-B14F-4D97-AF65-F5344CB8AC3E}">
        <p14:creationId xmlns="" xmlns:p14="http://schemas.microsoft.com/office/powerpoint/2010/main" val="2207217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ChangeArrowheads="1"/>
          </p:cNvSpPr>
          <p:nvPr/>
        </p:nvSpPr>
        <p:spPr bwMode="auto">
          <a:xfrm>
            <a:off x="1136650" y="300335"/>
            <a:ext cx="9912350" cy="461665"/>
          </a:xfrm>
          <a:prstGeom prst="rect">
            <a:avLst/>
          </a:prstGeom>
          <a:solidFill>
            <a:srgbClr val="558237"/>
          </a:solidFill>
          <a:ln w="9525">
            <a:no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ХҮН АМ, НИЙГМИЙН ҮЗҮҮЛЭЛТ- Эрүүл мэнд</a:t>
            </a:r>
            <a:endParaRPr lang="mn-MN" sz="2400" b="1" dirty="0">
              <a:solidFill>
                <a:schemeClr val="bg1"/>
              </a:solidFill>
              <a:latin typeface="Arial" pitchFamily="34" charset="0"/>
              <a:cs typeface="Arial" pitchFamily="34" charset="0"/>
            </a:endParaRPr>
          </a:p>
        </p:txBody>
      </p:sp>
      <p:cxnSp>
        <p:nvCxnSpPr>
          <p:cNvPr id="5" name="Straight Connector 4"/>
          <p:cNvCxnSpPr/>
          <p:nvPr/>
        </p:nvCxnSpPr>
        <p:spPr>
          <a:xfrm>
            <a:off x="6400800" y="1190410"/>
            <a:ext cx="15478" cy="2819400"/>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219200" y="3733800"/>
            <a:ext cx="10668000" cy="0"/>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0" name="Chart 9"/>
          <p:cNvGraphicFramePr>
            <a:graphicFrameLocks/>
          </p:cNvGraphicFramePr>
          <p:nvPr>
            <p:extLst>
              <p:ext uri="{D42A27DB-BD31-4B8C-83A1-F6EECF244321}">
                <p14:modId xmlns="" xmlns:p14="http://schemas.microsoft.com/office/powerpoint/2010/main" val="1510028427"/>
              </p:ext>
            </p:extLst>
          </p:nvPr>
        </p:nvGraphicFramePr>
        <p:xfrm>
          <a:off x="1213338" y="1034013"/>
          <a:ext cx="5111262" cy="26997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p:cNvGraphicFramePr>
            <a:graphicFrameLocks/>
          </p:cNvGraphicFramePr>
          <p:nvPr>
            <p:extLst>
              <p:ext uri="{D42A27DB-BD31-4B8C-83A1-F6EECF244321}">
                <p14:modId xmlns="" xmlns:p14="http://schemas.microsoft.com/office/powerpoint/2010/main" val="1059004066"/>
              </p:ext>
            </p:extLst>
          </p:nvPr>
        </p:nvGraphicFramePr>
        <p:xfrm>
          <a:off x="6492478" y="1068156"/>
          <a:ext cx="5166122" cy="26656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a:graphicFrameLocks/>
          </p:cNvGraphicFramePr>
          <p:nvPr>
            <p:extLst>
              <p:ext uri="{D42A27DB-BD31-4B8C-83A1-F6EECF244321}">
                <p14:modId xmlns="" xmlns:p14="http://schemas.microsoft.com/office/powerpoint/2010/main" val="2545182021"/>
              </p:ext>
            </p:extLst>
          </p:nvPr>
        </p:nvGraphicFramePr>
        <p:xfrm>
          <a:off x="1213338" y="3733799"/>
          <a:ext cx="10445261" cy="2699787"/>
        </p:xfrm>
        <a:graphic>
          <a:graphicData uri="http://schemas.openxmlformats.org/drawingml/2006/chart">
            <c:chart xmlns:c="http://schemas.openxmlformats.org/drawingml/2006/chart" xmlns:r="http://schemas.openxmlformats.org/officeDocument/2006/relationships" r:id="rId4"/>
          </a:graphicData>
        </a:graphic>
      </p:graphicFrame>
      <p:pic>
        <p:nvPicPr>
          <p:cNvPr id="14" name="Picture 13" descr="\\exchange_server\TAMGIIN GAZAR\OLON NIITTEI HARILTSAH HELTES\Khanui.L\icons\Untitled-14.png"/>
          <p:cNvPicPr>
            <a:picLocks noChangeAspect="1" noChangeArrowheads="1"/>
          </p:cNvPicPr>
          <p:nvPr/>
        </p:nvPicPr>
        <p:blipFill>
          <a:blip r:embed="rId5" cstate="print"/>
          <a:srcRect/>
          <a:stretch>
            <a:fillRect/>
          </a:stretch>
        </p:blipFill>
        <p:spPr bwMode="auto">
          <a:xfrm>
            <a:off x="6035278" y="3349868"/>
            <a:ext cx="762000" cy="762000"/>
          </a:xfrm>
          <a:prstGeom prst="rect">
            <a:avLst/>
          </a:prstGeom>
          <a:noFill/>
        </p:spPr>
      </p:pic>
    </p:spTree>
    <p:extLst>
      <p:ext uri="{BB962C8B-B14F-4D97-AF65-F5344CB8AC3E}">
        <p14:creationId xmlns="" xmlns:p14="http://schemas.microsoft.com/office/powerpoint/2010/main" val="13310768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5240</TotalTime>
  <Words>2394</Words>
  <Application>Microsoft Office PowerPoint</Application>
  <PresentationFormat>Custom</PresentationFormat>
  <Paragraphs>606</Paragraphs>
  <Slides>20</Slides>
  <Notes>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МАЛЫН ТОО, төрлөөр, аймгийн дүнгээр, жил бүрийн эцэст, мянган толгой  </vt:lpstr>
      <vt:lpstr>ЭДИЙН ЗАСГИЙН ҮЗҮҮЛЭЛТ- Хөдөө аж ахуй</vt:lpstr>
      <vt:lpstr>ЭДИЙН ЗАСГИЙН ҮЗҮҮЛЭЛТ- Хөдөө аж ахуй</vt:lpstr>
      <vt:lpstr>ГАЗАР ТАРИАЛАН</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МОНГОЛ УЛСЫН СТАТИСТИКИЙН СИСТЕМИЙН ТАНИЛЦУУЛГА</dc:title>
  <dc:creator>Enkhbaatar_L</dc:creator>
  <cp:lastModifiedBy>unurbat</cp:lastModifiedBy>
  <cp:revision>681</cp:revision>
  <cp:lastPrinted>2016-10-18T07:11:49Z</cp:lastPrinted>
  <dcterms:created xsi:type="dcterms:W3CDTF">2016-10-10T07:15:58Z</dcterms:created>
  <dcterms:modified xsi:type="dcterms:W3CDTF">2018-01-16T06:30:36Z</dcterms:modified>
</cp:coreProperties>
</file>