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432" r:id="rId2"/>
    <p:sldId id="505" r:id="rId3"/>
    <p:sldId id="506" r:id="rId4"/>
    <p:sldId id="514" r:id="rId5"/>
    <p:sldId id="507" r:id="rId6"/>
    <p:sldId id="508" r:id="rId7"/>
    <p:sldId id="513" r:id="rId8"/>
    <p:sldId id="509" r:id="rId9"/>
    <p:sldId id="510" r:id="rId10"/>
    <p:sldId id="511" r:id="rId11"/>
    <p:sldId id="512" r:id="rId12"/>
    <p:sldId id="443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663300"/>
    <a:srgbClr val="C1C1FF"/>
    <a:srgbClr val="9999FF"/>
    <a:srgbClr val="66FF99"/>
    <a:srgbClr val="C4EBFC"/>
    <a:srgbClr val="ABE2FB"/>
    <a:srgbClr val="1CC1FC"/>
    <a:srgbClr val="CC6600"/>
    <a:srgbClr val="C4884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76" autoAdjust="0"/>
    <p:restoredTop sz="90141" autoAdjust="0"/>
  </p:normalViewPr>
  <p:slideViewPr>
    <p:cSldViewPr>
      <p:cViewPr>
        <p:scale>
          <a:sx n="80" d="100"/>
          <a:sy n="80" d="100"/>
        </p:scale>
        <p:origin x="-2514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772" y="-11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.disk\documents\t.medee\2015%20on\t.medee%202015.05\Book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evleliin%20baga%20hural%20grafig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evleliin%20baga%20hural%20grafi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evleliin%20baga%20hural%20grafi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evleliin%20baga%20hural%20grafi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evleliin%20baga%20hural%20grafig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evleliin%20baga%20hural%20grafig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%20DISK\unur\unur%20document\unku%20emhetgel%20mede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evleliin%20baga%20hural%20grafi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300"/>
            </a:pPr>
            <a:r>
              <a:rPr lang="mn-MN" sz="1300" dirty="0"/>
              <a:t>Бүртгэлтэй ажилгүйчүүд                     </a:t>
            </a:r>
            <a:r>
              <a:rPr lang="mn-MN" sz="900" b="0" dirty="0"/>
              <a:t>/ эхний </a:t>
            </a:r>
            <a:r>
              <a:rPr lang="en-US" sz="900" b="0" dirty="0"/>
              <a:t>5</a:t>
            </a:r>
            <a:r>
              <a:rPr lang="mn-MN" sz="900" b="0" dirty="0"/>
              <a:t> сар /</a:t>
            </a:r>
            <a:endParaRPr lang="en-US" sz="900" b="0" dirty="0"/>
          </a:p>
        </c:rich>
      </c:tx>
      <c:layout/>
    </c:title>
    <c:plotArea>
      <c:layout/>
      <c:lineChart>
        <c:grouping val="standard"/>
        <c:ser>
          <c:idx val="0"/>
          <c:order val="0"/>
          <c:dLbls>
            <c:dLbl>
              <c:idx val="0"/>
              <c:layout>
                <c:manualLayout>
                  <c:x val="-0.10000000000000002"/>
                  <c:y val="5.0925925925925937E-2"/>
                </c:manualLayout>
              </c:layout>
              <c:showVal val="1"/>
            </c:dLbl>
            <c:dLbl>
              <c:idx val="1"/>
              <c:layout>
                <c:manualLayout>
                  <c:x val="-5.2777777777777743E-2"/>
                  <c:y val="6.0185185185185147E-2"/>
                </c:manualLayout>
              </c:layout>
              <c:showVal val="1"/>
            </c:dLbl>
            <c:dLbl>
              <c:idx val="2"/>
              <c:layout>
                <c:manualLayout>
                  <c:x val="-3.3333333333333354E-2"/>
                  <c:y val="-4.6296296296296523E-2"/>
                </c:manualLayout>
              </c:layout>
              <c:showVal val="1"/>
            </c:dLbl>
            <c:dLbl>
              <c:idx val="3"/>
              <c:layout>
                <c:manualLayout>
                  <c:x val="-3.3333333333333354E-2"/>
                  <c:y val="6.0185185185185085E-2"/>
                </c:manualLayout>
              </c:layout>
              <c:showVal val="1"/>
            </c:dLbl>
            <c:showVal val="1"/>
          </c:dLbls>
          <c:cat>
            <c:numRef>
              <c:f>Sheet1!$E$145:$I$145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Sheet1!$E$146:$I$146</c:f>
              <c:numCache>
                <c:formatCode>General</c:formatCode>
                <c:ptCount val="5"/>
                <c:pt idx="0">
                  <c:v>2781</c:v>
                </c:pt>
                <c:pt idx="1">
                  <c:v>1978</c:v>
                </c:pt>
                <c:pt idx="2">
                  <c:v>1439</c:v>
                </c:pt>
                <c:pt idx="3">
                  <c:v>1270</c:v>
                </c:pt>
                <c:pt idx="4">
                  <c:v>1304</c:v>
                </c:pt>
              </c:numCache>
            </c:numRef>
          </c:val>
        </c:ser>
        <c:marker val="1"/>
        <c:axId val="77444224"/>
        <c:axId val="77445760"/>
      </c:lineChart>
      <c:catAx>
        <c:axId val="77444224"/>
        <c:scaling>
          <c:orientation val="minMax"/>
        </c:scaling>
        <c:axPos val="b"/>
        <c:numFmt formatCode="General" sourceLinked="1"/>
        <c:majorTickMark val="none"/>
        <c:tickLblPos val="nextTo"/>
        <c:crossAx val="77445760"/>
        <c:crosses val="autoZero"/>
        <c:auto val="1"/>
        <c:lblAlgn val="ctr"/>
        <c:lblOffset val="100"/>
      </c:catAx>
      <c:valAx>
        <c:axId val="77445760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mn-MN"/>
                  <a:t>/ тоогоор /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4.7973083483258986E-3"/>
              <c:y val="0.25429993664585027"/>
            </c:manualLayout>
          </c:layout>
        </c:title>
        <c:numFmt formatCode="General" sourceLinked="1"/>
        <c:majorTickMark val="none"/>
        <c:tickLblPos val="none"/>
        <c:crossAx val="77444224"/>
        <c:crosses val="autoZero"/>
        <c:crossBetween val="between"/>
      </c:valAx>
    </c:plotArea>
    <c:plotVisOnly val="1"/>
  </c:chart>
  <c:txPr>
    <a:bodyPr/>
    <a:lstStyle/>
    <a:p>
      <a:pPr>
        <a:defRPr>
          <a:solidFill>
            <a:srgbClr val="00000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pPr>
            <a:r>
              <a:rPr lang="mn-MN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Бойжсон</a:t>
            </a:r>
            <a:r>
              <a:rPr lang="mn-MN" sz="120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төл </a:t>
            </a:r>
            <a:r>
              <a:rPr lang="mn-MN" sz="80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/Хувиар, эхний 5 сар/</a:t>
            </a:r>
            <a:endParaRPr lang="en-US" sz="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c:rich>
      </c:tx>
    </c:title>
    <c:plotArea>
      <c:layout/>
      <c:lineChart>
        <c:grouping val="standard"/>
        <c:ser>
          <c:idx val="0"/>
          <c:order val="0"/>
          <c:dLbls>
            <c:dLbl>
              <c:idx val="0"/>
              <c:layout>
                <c:manualLayout>
                  <c:x val="-6.666666666666668E-2"/>
                  <c:y val="-8.3682008368201041E-2"/>
                </c:manualLayout>
              </c:layout>
              <c:showVal val="1"/>
            </c:dLbl>
            <c:dLbl>
              <c:idx val="1"/>
              <c:layout>
                <c:manualLayout>
                  <c:x val="-3.5153256704980845E-2"/>
                  <c:y val="-6.8579302587176608E-2"/>
                </c:manualLayout>
              </c:layout>
              <c:showVal val="1"/>
            </c:dLbl>
            <c:dLbl>
              <c:idx val="2"/>
              <c:layout>
                <c:manualLayout>
                  <c:x val="-3.1130268199233733E-2"/>
                  <c:y val="-8.1231346081739778E-2"/>
                </c:manualLayout>
              </c:layout>
              <c:showVal val="1"/>
            </c:dLbl>
            <c:dLbl>
              <c:idx val="3"/>
              <c:layout>
                <c:manualLayout>
                  <c:x val="-3.7739463601532582E-2"/>
                  <c:y val="-6.7762654668166541E-2"/>
                </c:manualLayout>
              </c:layout>
              <c:showVal val="1"/>
            </c:dLbl>
            <c:dLbl>
              <c:idx val="4"/>
              <c:layout>
                <c:manualLayout>
                  <c:x val="-4.5593869731800782E-2"/>
                  <c:y val="-9.1572553430821144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Sheet1!$B$43:$F$43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Sheet1!$A$64:$E$64</c:f>
              <c:numCache>
                <c:formatCode>General</c:formatCode>
                <c:ptCount val="5"/>
                <c:pt idx="0">
                  <c:v>97.3</c:v>
                </c:pt>
                <c:pt idx="1">
                  <c:v>98.5</c:v>
                </c:pt>
                <c:pt idx="2">
                  <c:v>97.8</c:v>
                </c:pt>
                <c:pt idx="3">
                  <c:v>98.5</c:v>
                </c:pt>
                <c:pt idx="4">
                  <c:v>98.6</c:v>
                </c:pt>
              </c:numCache>
            </c:numRef>
          </c:val>
        </c:ser>
        <c:dLbls>
          <c:showVal val="1"/>
        </c:dLbls>
        <c:marker val="1"/>
        <c:axId val="40143488"/>
        <c:axId val="40145280"/>
      </c:lineChart>
      <c:catAx>
        <c:axId val="401434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40145280"/>
        <c:crosses val="autoZero"/>
        <c:auto val="1"/>
        <c:lblAlgn val="ctr"/>
        <c:lblOffset val="100"/>
      </c:catAx>
      <c:valAx>
        <c:axId val="40145280"/>
        <c:scaling>
          <c:orientation val="minMax"/>
        </c:scaling>
        <c:delete val="1"/>
        <c:axPos val="l"/>
        <c:numFmt formatCode="General" sourceLinked="1"/>
        <c:tickLblPos val="none"/>
        <c:crossAx val="40143488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pPr>
            <a:r>
              <a:rPr lang="mn-MN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Том</a:t>
            </a:r>
            <a:r>
              <a:rPr lang="mn-MN" sz="120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малын зүй бус хорогдол            </a:t>
            </a:r>
            <a:endParaRPr lang="en-US" sz="1200" baseline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pPr>
            <a:r>
              <a:rPr lang="mn-MN" sz="120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mn-MN" sz="80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/мян.тол, эхний 5 сар/</a:t>
            </a:r>
            <a:endParaRPr lang="en-US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c:rich>
      </c:tx>
    </c:title>
    <c:plotArea>
      <c:layout/>
      <c:lineChart>
        <c:grouping val="standard"/>
        <c:ser>
          <c:idx val="0"/>
          <c:order val="0"/>
          <c:dLbls>
            <c:dLbl>
              <c:idx val="0"/>
              <c:layout>
                <c:manualLayout>
                  <c:x val="-5.8333333333333487E-2"/>
                  <c:y val="-4.6296296296296391E-2"/>
                </c:manualLayout>
              </c:layout>
              <c:showVal val="1"/>
            </c:dLbl>
            <c:dLbl>
              <c:idx val="1"/>
              <c:layout>
                <c:manualLayout>
                  <c:x val="-6.666666666666668E-2"/>
                  <c:y val="-7.8703703703703734E-2"/>
                </c:manualLayout>
              </c:layout>
              <c:showVal val="1"/>
            </c:dLbl>
            <c:dLbl>
              <c:idx val="2"/>
              <c:layout>
                <c:manualLayout>
                  <c:x val="-6.666666666666668E-2"/>
                  <c:y val="-6.4814814814814936E-2"/>
                </c:manualLayout>
              </c:layout>
              <c:showVal val="1"/>
            </c:dLbl>
            <c:dLbl>
              <c:idx val="3"/>
              <c:layout>
                <c:manualLayout>
                  <c:x val="-3.333333333333334E-2"/>
                  <c:y val="-5.0925925925925923E-2"/>
                </c:manualLayout>
              </c:layout>
              <c:showVal val="1"/>
            </c:dLbl>
            <c:dLbl>
              <c:idx val="4"/>
              <c:layout>
                <c:manualLayout>
                  <c:x val="-4.1666666666666664E-2"/>
                  <c:y val="-5.5555555555555643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Sheet1!$B$43:$F$43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Sheet1!$A$63:$E$63</c:f>
              <c:numCache>
                <c:formatCode>General</c:formatCode>
                <c:ptCount val="5"/>
                <c:pt idx="0">
                  <c:v>20.6</c:v>
                </c:pt>
                <c:pt idx="1">
                  <c:v>9.7000000000000011</c:v>
                </c:pt>
                <c:pt idx="2">
                  <c:v>49.5</c:v>
                </c:pt>
                <c:pt idx="3">
                  <c:v>19.399999999999999</c:v>
                </c:pt>
                <c:pt idx="4" formatCode="0.0">
                  <c:v>6</c:v>
                </c:pt>
              </c:numCache>
            </c:numRef>
          </c:val>
        </c:ser>
        <c:dLbls>
          <c:showVal val="1"/>
        </c:dLbls>
        <c:marker val="1"/>
        <c:axId val="40185856"/>
        <c:axId val="40187392"/>
      </c:lineChart>
      <c:catAx>
        <c:axId val="401858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40187392"/>
        <c:crosses val="autoZero"/>
        <c:auto val="1"/>
        <c:lblAlgn val="ctr"/>
        <c:lblOffset val="100"/>
      </c:catAx>
      <c:valAx>
        <c:axId val="40187392"/>
        <c:scaling>
          <c:orientation val="minMax"/>
        </c:scaling>
        <c:delete val="1"/>
        <c:axPos val="l"/>
        <c:numFmt formatCode="General" sourceLinked="1"/>
        <c:tickLblPos val="none"/>
        <c:crossAx val="4018585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300"/>
            </a:pPr>
            <a:r>
              <a:rPr lang="mn-MN" sz="1300" dirty="0"/>
              <a:t>Хөдөлмөрийн хэлтсээс ажилд зуучлуулан орсон иргэд </a:t>
            </a:r>
            <a:r>
              <a:rPr lang="mn-MN" sz="900" dirty="0"/>
              <a:t>/ эхний 4 сарын байдлаар/  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Sheet1!$G$17</c:f>
              <c:strCache>
                <c:ptCount val="1"/>
                <c:pt idx="0">
                  <c:v>Хөдөлмөрийн хэлтсээс ажилд зуучлуулан орсон иргэд                        / эхний 4 сарын байдлаар/  </c:v>
                </c:pt>
              </c:strCache>
            </c:strRef>
          </c:tx>
          <c:dLbls>
            <c:showVal val="1"/>
          </c:dLbls>
          <c:cat>
            <c:numRef>
              <c:f>Sheet1!$G$18:$H$18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Sheet1!$G$19:$H$19</c:f>
              <c:numCache>
                <c:formatCode>General</c:formatCode>
                <c:ptCount val="2"/>
                <c:pt idx="0">
                  <c:v>330</c:v>
                </c:pt>
                <c:pt idx="1">
                  <c:v>106</c:v>
                </c:pt>
              </c:numCache>
            </c:numRef>
          </c:val>
        </c:ser>
        <c:marker val="1"/>
        <c:axId val="77761152"/>
        <c:axId val="77767040"/>
      </c:lineChart>
      <c:catAx>
        <c:axId val="77761152"/>
        <c:scaling>
          <c:orientation val="minMax"/>
        </c:scaling>
        <c:axPos val="b"/>
        <c:numFmt formatCode="General" sourceLinked="1"/>
        <c:tickLblPos val="nextTo"/>
        <c:crossAx val="77767040"/>
        <c:crosses val="autoZero"/>
        <c:auto val="1"/>
        <c:lblAlgn val="ctr"/>
        <c:lblOffset val="100"/>
      </c:catAx>
      <c:valAx>
        <c:axId val="77767040"/>
        <c:scaling>
          <c:orientation val="minMax"/>
        </c:scaling>
        <c:delete val="1"/>
        <c:axPos val="l"/>
        <c:numFmt formatCode="General" sourceLinked="1"/>
        <c:tickLblPos val="none"/>
        <c:crossAx val="77761152"/>
        <c:crosses val="autoZero"/>
        <c:crossBetween val="between"/>
      </c:valAx>
    </c:plotArea>
    <c:plotVisOnly val="1"/>
  </c:chart>
  <c:txPr>
    <a:bodyPr/>
    <a:lstStyle/>
    <a:p>
      <a:pPr>
        <a:defRPr>
          <a:solidFill>
            <a:srgbClr val="00000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100">
                <a:solidFill>
                  <a:srgbClr val="000000"/>
                </a:solidFill>
              </a:defRPr>
            </a:pPr>
            <a:r>
              <a:rPr lang="mn-MN" sz="1100" dirty="0">
                <a:solidFill>
                  <a:srgbClr val="000000"/>
                </a:solidFill>
              </a:rPr>
              <a:t>Амаржсан эх, амьд төрсөн хүүхдийн тоо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mn-MN" sz="1100" dirty="0">
                <a:solidFill>
                  <a:srgbClr val="000000"/>
                </a:solidFill>
              </a:rPr>
              <a:t> </a:t>
            </a:r>
            <a:r>
              <a:rPr lang="en-US" sz="1100" dirty="0" smtClean="0">
                <a:solidFill>
                  <a:srgbClr val="000000"/>
                </a:solidFill>
              </a:rPr>
              <a:t>   </a:t>
            </a:r>
            <a:r>
              <a:rPr lang="mn-MN" sz="1100" dirty="0" smtClean="0">
                <a:solidFill>
                  <a:srgbClr val="000000"/>
                </a:solidFill>
              </a:rPr>
              <a:t>/</a:t>
            </a:r>
            <a:r>
              <a:rPr lang="mn-MN" sz="1100" dirty="0">
                <a:solidFill>
                  <a:srgbClr val="000000"/>
                </a:solidFill>
              </a:rPr>
              <a:t>эхний 5 сар /</a:t>
            </a:r>
            <a:endParaRPr lang="en-US" sz="1100" dirty="0">
              <a:solidFill>
                <a:srgbClr val="000000"/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Sheet1!$E$13</c:f>
              <c:strCache>
                <c:ptCount val="1"/>
                <c:pt idx="0">
                  <c:v>2014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Sheet1!$F$11:$G$11</c:f>
              <c:strCache>
                <c:ptCount val="2"/>
                <c:pt idx="0">
                  <c:v>Амаржсан эх </c:v>
                </c:pt>
                <c:pt idx="1">
                  <c:v>Төрсөн хүүхэд</c:v>
                </c:pt>
              </c:strCache>
            </c:strRef>
          </c:cat>
          <c:val>
            <c:numRef>
              <c:f>Sheet1!$F$12:$G$12</c:f>
              <c:numCache>
                <c:formatCode>General</c:formatCode>
                <c:ptCount val="2"/>
                <c:pt idx="0">
                  <c:v>681</c:v>
                </c:pt>
                <c:pt idx="1">
                  <c:v>685</c:v>
                </c:pt>
              </c:numCache>
            </c:numRef>
          </c:val>
        </c:ser>
        <c:ser>
          <c:idx val="1"/>
          <c:order val="1"/>
          <c:tx>
            <c:strRef>
              <c:f>Sheet1!$E$12</c:f>
              <c:strCache>
                <c:ptCount val="1"/>
                <c:pt idx="0">
                  <c:v>2015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Sheet1!$F$11:$G$11</c:f>
              <c:strCache>
                <c:ptCount val="2"/>
                <c:pt idx="0">
                  <c:v>Амаржсан эх </c:v>
                </c:pt>
                <c:pt idx="1">
                  <c:v>Төрсөн хүүхэд</c:v>
                </c:pt>
              </c:strCache>
            </c:strRef>
          </c:cat>
          <c:val>
            <c:numRef>
              <c:f>Sheet1!$F$13:$G$13</c:f>
              <c:numCache>
                <c:formatCode>General</c:formatCode>
                <c:ptCount val="2"/>
                <c:pt idx="0">
                  <c:v>677</c:v>
                </c:pt>
                <c:pt idx="1">
                  <c:v>681</c:v>
                </c:pt>
              </c:numCache>
            </c:numRef>
          </c:val>
        </c:ser>
        <c:axId val="77814016"/>
        <c:axId val="77828096"/>
      </c:barChart>
      <c:catAx>
        <c:axId val="778140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77828096"/>
        <c:crosses val="autoZero"/>
        <c:auto val="1"/>
        <c:lblAlgn val="ctr"/>
        <c:lblOffset val="100"/>
      </c:catAx>
      <c:valAx>
        <c:axId val="7782809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778140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solidFill>
                <a:srgbClr val="000000"/>
              </a:solidFill>
            </a:defRPr>
          </a:pPr>
          <a:endParaRPr lang="en-US"/>
        </a:p>
      </c:txPr>
    </c:legend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1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pPr>
            <a:r>
              <a:rPr lang="mn-MN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Нийт</a:t>
            </a:r>
            <a:r>
              <a:rPr lang="mn-MN" sz="110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нас баралт, нялхсын эндэгдэл</a:t>
            </a:r>
            <a:r>
              <a:rPr lang="en-US" sz="110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b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mn-MN" sz="1100" b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эхний 4 сар/</a:t>
            </a:r>
            <a:endParaRPr lang="en-US" sz="11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3.0555555555555582E-2"/>
          <c:y val="0.20860163312919244"/>
          <c:w val="0.86388888888889026"/>
          <c:h val="0.64102398658501181"/>
        </c:manualLayout>
      </c:layout>
      <c:barChart>
        <c:barDir val="col"/>
        <c:grouping val="clustered"/>
        <c:ser>
          <c:idx val="0"/>
          <c:order val="0"/>
          <c:tx>
            <c:strRef>
              <c:f>Sheet1!$E$28</c:f>
              <c:strCache>
                <c:ptCount val="1"/>
                <c:pt idx="0">
                  <c:v>2014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Sheet1!$I$19:$J$19</c:f>
              <c:strCache>
                <c:ptCount val="2"/>
                <c:pt idx="0">
                  <c:v>Нийт нас баралт</c:v>
                </c:pt>
                <c:pt idx="1">
                  <c:v>Нялхсын эндэгдэл</c:v>
                </c:pt>
              </c:strCache>
            </c:strRef>
          </c:cat>
          <c:val>
            <c:numRef>
              <c:f>Sheet1!$F$28:$G$28</c:f>
              <c:numCache>
                <c:formatCode>General</c:formatCode>
                <c:ptCount val="2"/>
                <c:pt idx="0">
                  <c:v>173</c:v>
                </c:pt>
                <c:pt idx="1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Sheet1!$E$20</c:f>
              <c:strCache>
                <c:ptCount val="1"/>
                <c:pt idx="0">
                  <c:v>2015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Sheet1!$I$19:$J$19</c:f>
              <c:strCache>
                <c:ptCount val="2"/>
                <c:pt idx="0">
                  <c:v>Нийт нас баралт</c:v>
                </c:pt>
                <c:pt idx="1">
                  <c:v>Нялхсын эндэгдэл</c:v>
                </c:pt>
              </c:strCache>
            </c:strRef>
          </c:cat>
          <c:val>
            <c:numRef>
              <c:f>Sheet1!$F$29:$G$29</c:f>
              <c:numCache>
                <c:formatCode>General</c:formatCode>
                <c:ptCount val="2"/>
                <c:pt idx="0">
                  <c:v>166</c:v>
                </c:pt>
                <c:pt idx="1">
                  <c:v>23</c:v>
                </c:pt>
              </c:numCache>
            </c:numRef>
          </c:val>
        </c:ser>
        <c:dLbls>
          <c:showVal val="1"/>
        </c:dLbls>
        <c:overlap val="-25"/>
        <c:axId val="77927552"/>
        <c:axId val="77929088"/>
      </c:barChart>
      <c:catAx>
        <c:axId val="779275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77929088"/>
        <c:crosses val="autoZero"/>
        <c:auto val="1"/>
        <c:lblAlgn val="ctr"/>
        <c:lblOffset val="100"/>
      </c:catAx>
      <c:valAx>
        <c:axId val="77929088"/>
        <c:scaling>
          <c:orientation val="minMax"/>
        </c:scaling>
        <c:delete val="1"/>
        <c:axPos val="l"/>
        <c:numFmt formatCode="General" sourceLinked="1"/>
        <c:tickLblPos val="none"/>
        <c:crossAx val="779275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86284521678556125"/>
          <c:y val="0.51840296004665931"/>
          <c:w val="0.12531523627289343"/>
          <c:h val="0.30593941382327244"/>
        </c:manualLayout>
      </c:layout>
      <c:txPr>
        <a:bodyPr/>
        <a:lstStyle/>
        <a:p>
          <a:pPr>
            <a:defRPr>
              <a:solidFill>
                <a:srgbClr val="000000"/>
              </a:solidFill>
            </a:defRPr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txPr>
        <a:bodyPr/>
        <a:lstStyle/>
        <a:p>
          <a:pPr>
            <a:defRPr sz="1500"/>
          </a:pPr>
          <a:endParaRPr lang="en-US"/>
        </a:p>
      </c:txPr>
    </c:title>
    <c:plotArea>
      <c:layout/>
      <c:lineChart>
        <c:grouping val="standard"/>
        <c:ser>
          <c:idx val="0"/>
          <c:order val="0"/>
          <c:tx>
            <c:strRef>
              <c:f>Sheet1!$O$11</c:f>
              <c:strCache>
                <c:ptCount val="1"/>
                <c:pt idx="0">
                  <c:v>Хэрэглээний бараа үйлчилгээний ерөнхий индекс</c:v>
                </c:pt>
              </c:strCache>
            </c:strRef>
          </c:tx>
          <c:dLbls>
            <c:showVal val="1"/>
          </c:dLbls>
          <c:cat>
            <c:numRef>
              <c:f>Sheet1!$O$18:$Q$18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Sheet1!$O$19:$Q$19</c:f>
              <c:numCache>
                <c:formatCode>General</c:formatCode>
                <c:ptCount val="3"/>
                <c:pt idx="0">
                  <c:v>110.6</c:v>
                </c:pt>
                <c:pt idx="1">
                  <c:v>119.8</c:v>
                </c:pt>
                <c:pt idx="2">
                  <c:v>110.4</c:v>
                </c:pt>
              </c:numCache>
            </c:numRef>
          </c:val>
        </c:ser>
        <c:marker val="1"/>
        <c:axId val="78672256"/>
        <c:axId val="78673792"/>
      </c:lineChart>
      <c:catAx>
        <c:axId val="78672256"/>
        <c:scaling>
          <c:orientation val="minMax"/>
        </c:scaling>
        <c:axPos val="b"/>
        <c:numFmt formatCode="General" sourceLinked="1"/>
        <c:tickLblPos val="nextTo"/>
        <c:crossAx val="78673792"/>
        <c:crosses val="autoZero"/>
        <c:auto val="1"/>
        <c:lblAlgn val="ctr"/>
        <c:lblOffset val="100"/>
      </c:catAx>
      <c:valAx>
        <c:axId val="78673792"/>
        <c:scaling>
          <c:orientation val="minMax"/>
        </c:scaling>
        <c:delete val="1"/>
        <c:axPos val="l"/>
        <c:numFmt formatCode="General" sourceLinked="1"/>
        <c:tickLblPos val="none"/>
        <c:crossAx val="78672256"/>
        <c:crosses val="autoZero"/>
        <c:crossBetween val="between"/>
      </c:valAx>
    </c:plotArea>
    <c:plotVisOnly val="1"/>
  </c:chart>
  <c:txPr>
    <a:bodyPr/>
    <a:lstStyle/>
    <a:p>
      <a:pPr>
        <a:defRPr>
          <a:solidFill>
            <a:srgbClr val="00000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dLbls>
            <c:dLbl>
              <c:idx val="0"/>
              <c:layout>
                <c:manualLayout>
                  <c:x val="-5.0000000000000024E-2"/>
                  <c:y val="-5.5555555555555455E-2"/>
                </c:manualLayout>
              </c:layout>
              <c:showVal val="1"/>
            </c:dLbl>
            <c:dLbl>
              <c:idx val="1"/>
              <c:layout>
                <c:manualLayout>
                  <c:x val="-5.5555555555555455E-2"/>
                  <c:y val="-8.3333333333333398E-2"/>
                </c:manualLayout>
              </c:layout>
              <c:showVal val="1"/>
            </c:dLbl>
            <c:dLbl>
              <c:idx val="2"/>
              <c:layout>
                <c:manualLayout>
                  <c:x val="-6.666666666666668E-2"/>
                  <c:y val="-5.5555555555555455E-2"/>
                </c:manualLayout>
              </c:layout>
              <c:showVal val="1"/>
            </c:dLbl>
            <c:dLbl>
              <c:idx val="3"/>
              <c:layout>
                <c:manualLayout>
                  <c:x val="-6.666666666666668E-2"/>
                  <c:y val="-7.8703703703703803E-2"/>
                </c:manualLayout>
              </c:layout>
              <c:showVal val="1"/>
            </c:dLbl>
            <c:dLbl>
              <c:idx val="4"/>
              <c:layout>
                <c:manualLayout>
                  <c:x val="-5.8333333333333508E-2"/>
                  <c:y val="-7.8703703703703734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Sheet1!$B$43:$F$43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Sheet1!$B$44:$F$44</c:f>
              <c:numCache>
                <c:formatCode>General</c:formatCode>
                <c:ptCount val="5"/>
                <c:pt idx="0">
                  <c:v>5087.5</c:v>
                </c:pt>
                <c:pt idx="1">
                  <c:v>4564.2</c:v>
                </c:pt>
                <c:pt idx="2">
                  <c:v>5773.4</c:v>
                </c:pt>
                <c:pt idx="3">
                  <c:v>5478.9</c:v>
                </c:pt>
                <c:pt idx="4" formatCode="0.0">
                  <c:v>5265.4</c:v>
                </c:pt>
              </c:numCache>
            </c:numRef>
          </c:val>
        </c:ser>
        <c:dLbls>
          <c:showVal val="1"/>
        </c:dLbls>
        <c:marker val="1"/>
        <c:axId val="78689408"/>
        <c:axId val="78691712"/>
      </c:lineChart>
      <c:catAx>
        <c:axId val="7868940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78691712"/>
        <c:crosses val="autoZero"/>
        <c:auto val="1"/>
        <c:lblAlgn val="ctr"/>
        <c:lblOffset val="100"/>
      </c:catAx>
      <c:valAx>
        <c:axId val="78691712"/>
        <c:scaling>
          <c:orientation val="minMax"/>
        </c:scaling>
        <c:delete val="1"/>
        <c:axPos val="l"/>
        <c:numFmt formatCode="General" sourceLinked="1"/>
        <c:tickLblPos val="none"/>
        <c:crossAx val="78689408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pPr>
            <a:r>
              <a:rPr lang="mn-MN" sz="12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Аж</a:t>
            </a:r>
            <a:r>
              <a:rPr lang="mn-MN" sz="1200" b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үйлдвэрийн нийт бүтээгдэхүүн үйлдвэрлэл </a:t>
            </a:r>
            <a:r>
              <a:rPr lang="mn-MN" sz="1000" b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/төрлөөр/ </a:t>
            </a:r>
            <a:endParaRPr lang="en-US" sz="10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33411863517060486"/>
          <c:y val="0.37772393835386037"/>
          <c:w val="0.33176299212598498"/>
          <c:h val="0.56711622585638233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5.1818897637795333E-2"/>
                  <c:y val="3.4827377347062392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mn-MN" sz="9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Цахилгаан, дулаан, усан хангамж</a:t>
                    </a:r>
                    <a:r>
                      <a:rPr lang="en-US" sz="9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
6</a:t>
                    </a:r>
                    <a:r>
                      <a:rPr lang="mn-MN" sz="9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2.8</a:t>
                    </a:r>
                    <a:r>
                      <a:rPr lang="en-US" sz="9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%</a:t>
                    </a:r>
                  </a:p>
                </c:rich>
              </c:tx>
              <c:spPr/>
              <c:showCatName val="1"/>
              <c:showPercent val="1"/>
            </c:dLbl>
            <c:dLbl>
              <c:idx val="1"/>
              <c:layout>
                <c:manualLayout>
                  <c:x val="-3.8637007874015847E-2"/>
                  <c:y val="0.11931713663997107"/>
                </c:manualLayout>
              </c:layout>
              <c:tx>
                <c:rich>
                  <a:bodyPr/>
                  <a:lstStyle/>
                  <a:p>
                    <a:r>
                      <a:rPr lang="mn-MN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Хүнсний </a:t>
                    </a:r>
                    <a:r>
                      <a:rPr lang="mn-MN" sz="8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бүтээгдэхүүн</a:t>
                    </a:r>
                    <a:r>
                      <a:rPr lang="en-US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
</a:t>
                    </a:r>
                    <a:r>
                      <a:rPr lang="mn-MN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21.1</a:t>
                    </a:r>
                    <a:r>
                      <a:rPr lang="en-US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0.11624356955380577"/>
                  <c:y val="0.25639230993561757"/>
                </c:manualLayout>
              </c:layout>
              <c:tx>
                <c:rich>
                  <a:bodyPr/>
                  <a:lstStyle/>
                  <a:p>
                    <a:r>
                      <a:rPr lang="mn-MN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Хувцас</a:t>
                    </a:r>
                    <a:r>
                      <a:rPr lang="en-US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
</a:t>
                    </a:r>
                    <a:r>
                      <a:rPr lang="mn-MN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7</a:t>
                    </a:r>
                    <a:r>
                      <a:rPr lang="en-US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.</a:t>
                    </a:r>
                    <a:r>
                      <a:rPr lang="mn-MN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5</a:t>
                    </a:r>
                    <a:r>
                      <a:rPr lang="en-US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0.12266246719160109"/>
                  <c:y val="0.16189380173632173"/>
                </c:manualLayout>
              </c:layout>
              <c:tx>
                <c:rich>
                  <a:bodyPr/>
                  <a:lstStyle/>
                  <a:p>
                    <a:r>
                      <a:rPr lang="mn-MN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Модон эдлэл</a:t>
                    </a:r>
                    <a:r>
                      <a:rPr lang="en-US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
3.9%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-5.0891863517060369E-2"/>
                  <c:y val="-2.5396953585930006E-2"/>
                </c:manualLayout>
              </c:layout>
              <c:tx>
                <c:rich>
                  <a:bodyPr/>
                  <a:lstStyle/>
                  <a:p>
                    <a:pPr>
                      <a:defRPr sz="8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mn-MN" sz="8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Гурил</a:t>
                    </a:r>
                    <a:r>
                      <a:rPr lang="en-US" sz="8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
1.4%</a:t>
                    </a:r>
                  </a:p>
                </c:rich>
              </c:tx>
              <c:spPr/>
              <c:showCatName val="1"/>
              <c:showPercent val="1"/>
            </c:dLbl>
            <c:dLbl>
              <c:idx val="5"/>
              <c:layout>
                <c:manualLayout>
                  <c:x val="0.11503490813648302"/>
                  <c:y val="3.5876797451600669E-2"/>
                </c:manualLayout>
              </c:layout>
              <c:tx>
                <c:rich>
                  <a:bodyPr/>
                  <a:lstStyle/>
                  <a:p>
                    <a:r>
                      <a:rPr lang="mn-MN" sz="8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Бусад</a:t>
                    </a:r>
                    <a:r>
                      <a:rPr lang="en-US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
3.3%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val>
            <c:numRef>
              <c:f>Sheet1!$B$66:$G$66</c:f>
              <c:numCache>
                <c:formatCode>General</c:formatCode>
                <c:ptCount val="6"/>
                <c:pt idx="0" formatCode="0.0">
                  <c:v>62.8</c:v>
                </c:pt>
                <c:pt idx="1">
                  <c:v>21.1</c:v>
                </c:pt>
                <c:pt idx="2">
                  <c:v>7.5</c:v>
                </c:pt>
                <c:pt idx="3">
                  <c:v>3.9</c:v>
                </c:pt>
                <c:pt idx="4">
                  <c:v>1.4</c:v>
                </c:pt>
                <c:pt idx="5">
                  <c:v>3.3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3"/>
  <c:chart>
    <c:title>
      <c:tx>
        <c:rich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mn-MN" dirty="0">
                <a:solidFill>
                  <a:srgbClr val="000000"/>
                </a:solidFill>
              </a:rPr>
              <a:t>Нэг цонхны үйлчилгээгээр үйлчлүүлсэн иргэдийн тоо /</a:t>
            </a:r>
            <a:r>
              <a:rPr lang="mn-MN" dirty="0" smtClean="0">
                <a:solidFill>
                  <a:srgbClr val="000000"/>
                </a:solidFill>
              </a:rPr>
              <a:t>мян.хүн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mn-MN" sz="1800" b="1" i="0" u="none" strike="noStrike" baseline="0" dirty="0" smtClean="0"/>
              <a:t>ЭХНИЙ </a:t>
            </a:r>
            <a:r>
              <a:rPr lang="en-US" sz="1800" b="1" i="0" u="none" strike="noStrike" baseline="0" dirty="0" smtClean="0"/>
              <a:t>5</a:t>
            </a:r>
            <a:r>
              <a:rPr lang="mn-MN" sz="1800" b="1" i="0" u="none" strike="noStrike" baseline="0" dirty="0" smtClean="0"/>
              <a:t> САРЫН БАЙДЛААР</a:t>
            </a:r>
            <a:r>
              <a:rPr lang="mn-MN" dirty="0" smtClean="0">
                <a:solidFill>
                  <a:srgbClr val="000000"/>
                </a:solidFill>
              </a:rPr>
              <a:t>/</a:t>
            </a:r>
            <a:endParaRPr lang="en-US" dirty="0">
              <a:solidFill>
                <a:srgbClr val="000000"/>
              </a:solidFill>
            </a:endParaRP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dPt>
            <c:idx val="1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'нэг цонх график'!$C$2:$C$12</c:f>
              <c:strCache>
                <c:ptCount val="11"/>
                <c:pt idx="1">
                  <c:v>Алтай-Улиастай эрчим хүч</c:v>
                </c:pt>
                <c:pt idx="2">
                  <c:v>Хөдөлмөрийн хэлтэс</c:v>
                </c:pt>
                <c:pt idx="3">
                  <c:v>Газрын алба</c:v>
                </c:pt>
                <c:pt idx="4">
                  <c:v>Нийгмийн даатгал</c:v>
                </c:pt>
                <c:pt idx="5">
                  <c:v>Эд хөрөнгийн улсын бүртгэл</c:v>
                </c:pt>
                <c:pt idx="6">
                  <c:v>Төрийн архив</c:v>
                </c:pt>
                <c:pt idx="7">
                  <c:v>Мэдээлэл зөвлөмж</c:v>
                </c:pt>
                <c:pt idx="8">
                  <c:v>Халамж үйлчилгээний хэлтэс</c:v>
                </c:pt>
                <c:pt idx="9">
                  <c:v>Иргэний бүртгэл</c:v>
                </c:pt>
                <c:pt idx="10">
                  <c:v>Нийт </c:v>
                </c:pt>
              </c:strCache>
            </c:strRef>
          </c:cat>
          <c:val>
            <c:numRef>
              <c:f>'нэг цонх график'!$D$2:$D$12</c:f>
              <c:numCache>
                <c:formatCode>General</c:formatCode>
                <c:ptCount val="11"/>
                <c:pt idx="1">
                  <c:v>1.5</c:v>
                </c:pt>
                <c:pt idx="2">
                  <c:v>0.4</c:v>
                </c:pt>
                <c:pt idx="3" formatCode="0.0">
                  <c:v>1.1000000000000001</c:v>
                </c:pt>
                <c:pt idx="4">
                  <c:v>1.2</c:v>
                </c:pt>
                <c:pt idx="5">
                  <c:v>1.1000000000000001</c:v>
                </c:pt>
                <c:pt idx="6">
                  <c:v>1.3</c:v>
                </c:pt>
                <c:pt idx="7">
                  <c:v>1.5</c:v>
                </c:pt>
                <c:pt idx="8" formatCode="0.0">
                  <c:v>1</c:v>
                </c:pt>
                <c:pt idx="9" formatCode="0.0">
                  <c:v>2.2000000000000002</c:v>
                </c:pt>
                <c:pt idx="10" formatCode="0.0">
                  <c:v>11.3</c:v>
                </c:pt>
              </c:numCache>
            </c:numRef>
          </c:val>
        </c:ser>
        <c:dLbls>
          <c:showVal val="1"/>
        </c:dLbls>
        <c:overlap val="-25"/>
        <c:axId val="40040320"/>
        <c:axId val="40041856"/>
      </c:barChart>
      <c:catAx>
        <c:axId val="4004032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40041856"/>
        <c:crosses val="autoZero"/>
        <c:auto val="1"/>
        <c:lblAlgn val="ctr"/>
        <c:lblOffset val="100"/>
      </c:catAx>
      <c:valAx>
        <c:axId val="40041856"/>
        <c:scaling>
          <c:orientation val="minMax"/>
        </c:scaling>
        <c:delete val="1"/>
        <c:axPos val="b"/>
        <c:numFmt formatCode="General" sourceLinked="1"/>
        <c:tickLblPos val="none"/>
        <c:crossAx val="40040320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pPr>
            <a:r>
              <a:rPr lang="mn-MN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Мал</a:t>
            </a:r>
            <a:r>
              <a:rPr lang="mn-MN" sz="1200" b="1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төллөлт </a:t>
            </a:r>
            <a:r>
              <a:rPr lang="mn-MN" sz="800" b="1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/хувиар, эхний 5 сар/</a:t>
            </a:r>
            <a:endParaRPr lang="en-US" sz="8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c:rich>
      </c:tx>
    </c:title>
    <c:plotArea>
      <c:layout/>
      <c:lineChart>
        <c:grouping val="standard"/>
        <c:ser>
          <c:idx val="0"/>
          <c:order val="0"/>
          <c:dLbls>
            <c:dLbl>
              <c:idx val="0"/>
              <c:layout>
                <c:manualLayout>
                  <c:x val="-5.2777777777777792E-2"/>
                  <c:y val="-7.407407407407407E-2"/>
                </c:manualLayout>
              </c:layout>
              <c:showVal val="1"/>
            </c:dLbl>
            <c:dLbl>
              <c:idx val="1"/>
              <c:layout>
                <c:manualLayout>
                  <c:x val="-5.2777777777777792E-2"/>
                  <c:y val="-5.5555555555555455E-2"/>
                </c:manualLayout>
              </c:layout>
              <c:showVal val="1"/>
            </c:dLbl>
            <c:dLbl>
              <c:idx val="2"/>
              <c:layout>
                <c:manualLayout>
                  <c:x val="-5.8333333333333473E-2"/>
                  <c:y val="-5.5555555555555518E-2"/>
                </c:manualLayout>
              </c:layout>
              <c:showVal val="1"/>
            </c:dLbl>
            <c:dLbl>
              <c:idx val="3"/>
              <c:layout>
                <c:manualLayout>
                  <c:x val="-5.5555555555555462E-2"/>
                  <c:y val="-6.4814814814814936E-2"/>
                </c:manualLayout>
              </c:layout>
              <c:showVal val="1"/>
            </c:dLbl>
            <c:dLbl>
              <c:idx val="4"/>
              <c:layout>
                <c:manualLayout>
                  <c:x val="-0.05"/>
                  <c:y val="-6.9444444444444503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Sheet1!$B$43:$F$43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Sheet1!$A$62:$E$62</c:f>
              <c:numCache>
                <c:formatCode>General</c:formatCode>
                <c:ptCount val="5"/>
                <c:pt idx="0" formatCode="0.0">
                  <c:v>76.099999999999994</c:v>
                </c:pt>
                <c:pt idx="1">
                  <c:v>88.5</c:v>
                </c:pt>
                <c:pt idx="2" formatCode="0.0">
                  <c:v>87</c:v>
                </c:pt>
                <c:pt idx="3">
                  <c:v>87.5</c:v>
                </c:pt>
                <c:pt idx="4">
                  <c:v>87.8</c:v>
                </c:pt>
              </c:numCache>
            </c:numRef>
          </c:val>
        </c:ser>
        <c:dLbls>
          <c:showVal val="1"/>
        </c:dLbls>
        <c:marker val="1"/>
        <c:axId val="77702656"/>
        <c:axId val="77704192"/>
      </c:lineChart>
      <c:catAx>
        <c:axId val="777026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77704192"/>
        <c:crosses val="autoZero"/>
        <c:auto val="1"/>
        <c:lblAlgn val="ctr"/>
        <c:lblOffset val="100"/>
      </c:catAx>
      <c:valAx>
        <c:axId val="77704192"/>
        <c:scaling>
          <c:orientation val="minMax"/>
        </c:scaling>
        <c:delete val="1"/>
        <c:axPos val="l"/>
        <c:numFmt formatCode="0.0" sourceLinked="1"/>
        <c:tickLblPos val="none"/>
        <c:crossAx val="77702656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54" y="1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2768F30-3978-4EB8-9B1C-5A8E27F219A9}" type="datetimeFigureOut">
              <a:rPr lang="en-US"/>
              <a:pPr>
                <a:defRPr/>
              </a:pPr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313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54" y="8830313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748C6D-F82D-4352-9A80-C87F1D248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6208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54" y="1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D28CDA-34C5-4C72-B0F1-3D7BB35306F6}" type="datetimeFigureOut">
              <a:rPr lang="en-US"/>
              <a:pPr>
                <a:defRPr/>
              </a:pPr>
              <a:t>6/11/2015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18" tIns="45409" rIns="90818" bIns="4540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1" y="4415157"/>
            <a:ext cx="5608640" cy="4183697"/>
          </a:xfrm>
          <a:prstGeom prst="rect">
            <a:avLst/>
          </a:prstGeom>
        </p:spPr>
        <p:txBody>
          <a:bodyPr vert="horz" lIns="90818" tIns="45409" rIns="90818" bIns="4540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313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54" y="8830313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B7EF5EC-0510-4F23-84BE-838873A69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6506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A941-C8AA-4372-A724-CB1B603760B7}" type="datetime1">
              <a:rPr lang="en-US" smtClean="0"/>
              <a:pPr>
                <a:defRPr/>
              </a:pPr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A8B3C-D66E-4ADF-99E2-2D78C0F22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82AE5-DD10-40D6-8357-767550BC62B0}" type="datetime1">
              <a:rPr lang="en-US" smtClean="0"/>
              <a:pPr>
                <a:defRPr/>
              </a:pPr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DEFFB-E695-41C1-B440-59921F348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46169-29E2-4E40-A9B8-89A7603C7279}" type="datetime1">
              <a:rPr lang="en-US" smtClean="0"/>
              <a:pPr>
                <a:defRPr/>
              </a:pPr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0F68-38C5-4145-8986-25DC162F9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960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C2723-455B-4E7C-8252-55F7083A17D9}" type="datetime1">
              <a:rPr lang="en-US" smtClean="0"/>
              <a:pPr>
                <a:defRPr/>
              </a:pPr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E10A6-507A-4F06-8C52-CE20B7346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1CC6F-A819-462F-8BEB-A8879A407427}" type="datetime1">
              <a:rPr lang="en-US" smtClean="0"/>
              <a:pPr>
                <a:defRPr/>
              </a:pPr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6FBB-E1C7-4DB1-96EC-79072B5A5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28346-BB27-4579-B94E-20EB69129CF8}" type="datetime1">
              <a:rPr lang="en-US" smtClean="0"/>
              <a:pPr>
                <a:defRPr/>
              </a:pPr>
              <a:t>6/11/2015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72505-0A00-4B20-A1B3-B81394493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18EDE-44DE-4575-A0D2-B1C18169491E}" type="datetime1">
              <a:rPr lang="en-US" smtClean="0"/>
              <a:pPr>
                <a:defRPr/>
              </a:pPr>
              <a:t>6/11/2015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9FAB7-4DC9-4CA2-88CF-4550A01ED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1177-AFDE-4C8A-96F8-4F7C590F7FD6}" type="datetime1">
              <a:rPr lang="en-US" smtClean="0"/>
              <a:pPr>
                <a:defRPr/>
              </a:pPr>
              <a:t>6/11/2015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A7029-C94B-4A37-8F01-7C7DBF8C1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DAF44-C6A1-431B-8365-0F37F7A927B6}" type="datetime1">
              <a:rPr lang="en-US" smtClean="0"/>
              <a:pPr>
                <a:defRPr/>
              </a:pPr>
              <a:t>6/11/2015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02020-6E71-4268-B638-44D0900F3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04241-23C1-46FF-9D51-47D75E33A220}" type="datetime1">
              <a:rPr lang="en-US" smtClean="0"/>
              <a:pPr>
                <a:defRPr/>
              </a:pPr>
              <a:t>6/11/2015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8B126-337F-40F2-ACA9-7CDF736E0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277E8-A385-4CAD-98F7-4220D7D7CB3E}" type="datetime1">
              <a:rPr lang="en-US" smtClean="0"/>
              <a:pPr>
                <a:defRPr/>
              </a:pPr>
              <a:t>6/11/2015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CDE8B-3AB0-4DA0-98F1-BFDFEF083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A0995-9E5B-47A8-8988-B45A5F9A5E37}" type="datetime1">
              <a:rPr lang="en-US" smtClean="0"/>
              <a:pPr>
                <a:defRPr/>
              </a:pPr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F94B20-1311-49DC-9101-20D0F0039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609600"/>
            <a:ext cx="8077200" cy="5715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65069" y="5715000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mn-MN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mn-MN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.0</a:t>
            </a:r>
            <a:r>
              <a:rPr lang="en-US" sz="20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mn-MN" sz="20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2" descr="C:\Documents and Settings\All Users\Documents\Information logo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hart 8"/>
          <p:cNvGraphicFramePr/>
          <p:nvPr/>
        </p:nvGraphicFramePr>
        <p:xfrm>
          <a:off x="1066800" y="1371600"/>
          <a:ext cx="73914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4983163"/>
          </a:xfrm>
        </p:spPr>
        <p:txBody>
          <a:bodyPr/>
          <a:lstStyle/>
          <a:p>
            <a:pPr>
              <a:buNone/>
            </a:pPr>
            <a:r>
              <a:rPr lang="en-US" sz="2000" b="1" dirty="0" err="1" smtClean="0">
                <a:solidFill>
                  <a:srgbClr val="000000"/>
                </a:solidFill>
              </a:rPr>
              <a:t>Төл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бойжилт</a:t>
            </a:r>
            <a:r>
              <a:rPr lang="en-US" sz="2000" b="1" dirty="0" smtClean="0">
                <a:solidFill>
                  <a:srgbClr val="000000"/>
                </a:solidFill>
              </a:rPr>
              <a:t>: </a:t>
            </a:r>
            <a:r>
              <a:rPr lang="en-US" sz="2000" dirty="0" smtClean="0">
                <a:solidFill>
                  <a:srgbClr val="000000"/>
                </a:solidFill>
              </a:rPr>
              <a:t>6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сарын</a:t>
            </a:r>
            <a:r>
              <a:rPr lang="en-US" sz="2000" dirty="0" smtClean="0">
                <a:solidFill>
                  <a:srgbClr val="000000"/>
                </a:solidFill>
              </a:rPr>
              <a:t> 1-ний </a:t>
            </a:r>
            <a:r>
              <a:rPr lang="en-US" sz="2000" dirty="0" err="1" smtClean="0">
                <a:solidFill>
                  <a:srgbClr val="000000"/>
                </a:solidFill>
              </a:rPr>
              <a:t>байдлаар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оны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эхний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эх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малын</a:t>
            </a:r>
            <a:r>
              <a:rPr lang="en-US" sz="2000" dirty="0" smtClean="0">
                <a:solidFill>
                  <a:srgbClr val="000000"/>
                </a:solidFill>
              </a:rPr>
              <a:t> 87.8 </a:t>
            </a:r>
            <a:r>
              <a:rPr lang="en-US" sz="2000" dirty="0" err="1" smtClean="0">
                <a:solidFill>
                  <a:srgbClr val="000000"/>
                </a:solidFill>
              </a:rPr>
              <a:t>хувь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нь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буюу</a:t>
            </a:r>
            <a:r>
              <a:rPr lang="en-US" sz="2000" dirty="0" smtClean="0">
                <a:solidFill>
                  <a:srgbClr val="000000"/>
                </a:solidFill>
              </a:rPr>
              <a:t> 1038.0 </a:t>
            </a:r>
            <a:r>
              <a:rPr lang="en-US" sz="2000" dirty="0" err="1" smtClean="0">
                <a:solidFill>
                  <a:srgbClr val="000000"/>
                </a:solidFill>
              </a:rPr>
              <a:t>мянган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эх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мал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төллөж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гарсан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төлийн</a:t>
            </a:r>
            <a:r>
              <a:rPr lang="en-US" sz="2000" dirty="0" smtClean="0">
                <a:solidFill>
                  <a:srgbClr val="000000"/>
                </a:solidFill>
              </a:rPr>
              <a:t> 98.6 </a:t>
            </a:r>
            <a:r>
              <a:rPr lang="en-US" sz="2000" dirty="0" err="1" smtClean="0">
                <a:solidFill>
                  <a:srgbClr val="000000"/>
                </a:solidFill>
              </a:rPr>
              <a:t>хувь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буюу</a:t>
            </a:r>
            <a:r>
              <a:rPr lang="en-US" sz="2000" dirty="0" smtClean="0">
                <a:solidFill>
                  <a:srgbClr val="000000"/>
                </a:solidFill>
              </a:rPr>
              <a:t> 1024.4 </a:t>
            </a:r>
            <a:r>
              <a:rPr lang="en-US" sz="2000" dirty="0" err="1" smtClean="0">
                <a:solidFill>
                  <a:srgbClr val="000000"/>
                </a:solidFill>
              </a:rPr>
              <a:t>мянган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төл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бойжиж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байгаа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нь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өнгөрсөн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оны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мөн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үеэс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эх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малын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төллөлт</a:t>
            </a:r>
            <a:r>
              <a:rPr lang="en-US" sz="2000" dirty="0" smtClean="0">
                <a:solidFill>
                  <a:srgbClr val="000000"/>
                </a:solidFill>
              </a:rPr>
              <a:t> 111.7 </a:t>
            </a:r>
            <a:r>
              <a:rPr lang="en-US" sz="2000" dirty="0" err="1" smtClean="0">
                <a:solidFill>
                  <a:srgbClr val="000000"/>
                </a:solidFill>
              </a:rPr>
              <a:t>мянга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бойжсон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төл</a:t>
            </a:r>
            <a:r>
              <a:rPr lang="en-US" sz="2000" dirty="0" smtClean="0">
                <a:solidFill>
                  <a:srgbClr val="000000"/>
                </a:solidFill>
              </a:rPr>
              <a:t> 111.1 </a:t>
            </a:r>
            <a:r>
              <a:rPr lang="en-US" sz="2000" dirty="0" err="1" smtClean="0">
                <a:solidFill>
                  <a:srgbClr val="000000"/>
                </a:solidFill>
              </a:rPr>
              <a:t>мянгаар</a:t>
            </a:r>
            <a:r>
              <a:rPr lang="mn-MN" sz="2000" dirty="0" smtClean="0">
                <a:solidFill>
                  <a:srgbClr val="000000"/>
                </a:solidFill>
              </a:rPr>
              <a:t> нэмэгдлээ. Өнгөрсөн оны мөн үеэс төлийн хорогдол </a:t>
            </a:r>
            <a:r>
              <a:rPr lang="en-US" sz="2000" dirty="0" smtClean="0">
                <a:solidFill>
                  <a:srgbClr val="000000"/>
                </a:solidFill>
              </a:rPr>
              <a:t>0.6</a:t>
            </a:r>
            <a:r>
              <a:rPr lang="mn-MN" sz="2000" dirty="0" smtClean="0">
                <a:solidFill>
                  <a:srgbClr val="000000"/>
                </a:solidFill>
              </a:rPr>
              <a:t> мянгаар буюу </a:t>
            </a:r>
            <a:r>
              <a:rPr lang="en-US" sz="2000" dirty="0" smtClean="0">
                <a:solidFill>
                  <a:srgbClr val="000000"/>
                </a:solidFill>
              </a:rPr>
              <a:t>4.5</a:t>
            </a:r>
            <a:r>
              <a:rPr lang="mn-MN" sz="2000" dirty="0" smtClean="0">
                <a:solidFill>
                  <a:srgbClr val="000000"/>
                </a:solidFill>
              </a:rPr>
              <a:t> хувиар өссөн байна.</a:t>
            </a:r>
            <a:endParaRPr lang="en-US" sz="20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000" b="1" dirty="0" err="1" smtClean="0">
                <a:solidFill>
                  <a:srgbClr val="000000"/>
                </a:solidFill>
              </a:rPr>
              <a:t>Том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малын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зүй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бус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хорогдол</a:t>
            </a:r>
            <a:r>
              <a:rPr lang="en-US" sz="2000" b="1" dirty="0" smtClean="0">
                <a:solidFill>
                  <a:srgbClr val="000000"/>
                </a:solidFill>
              </a:rPr>
              <a:t>: </a:t>
            </a:r>
            <a:r>
              <a:rPr lang="en-US" sz="2000" dirty="0" err="1" smtClean="0">
                <a:solidFill>
                  <a:srgbClr val="000000"/>
                </a:solidFill>
              </a:rPr>
              <a:t>Эхний</a:t>
            </a:r>
            <a:r>
              <a:rPr lang="en-US" sz="2000" dirty="0" smtClean="0">
                <a:solidFill>
                  <a:srgbClr val="000000"/>
                </a:solidFill>
              </a:rPr>
              <a:t> 5 </a:t>
            </a:r>
            <a:r>
              <a:rPr lang="en-US" sz="2000" dirty="0" err="1" smtClean="0">
                <a:solidFill>
                  <a:srgbClr val="000000"/>
                </a:solidFill>
              </a:rPr>
              <a:t>сард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аймгийн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дүнгээр</a:t>
            </a:r>
            <a:r>
              <a:rPr lang="en-US" sz="2000" dirty="0" smtClean="0">
                <a:solidFill>
                  <a:srgbClr val="000000"/>
                </a:solidFill>
              </a:rPr>
              <a:t> 6.0 </a:t>
            </a:r>
            <a:r>
              <a:rPr lang="en-US" sz="2000" dirty="0" err="1" smtClean="0">
                <a:solidFill>
                  <a:srgbClr val="000000"/>
                </a:solidFill>
              </a:rPr>
              <a:t>мянган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том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мал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зүй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бусаар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хорогдсон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нь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оны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эхний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малын</a:t>
            </a:r>
            <a:r>
              <a:rPr lang="en-US" sz="2000" dirty="0" smtClean="0">
                <a:solidFill>
                  <a:srgbClr val="000000"/>
                </a:solidFill>
              </a:rPr>
              <a:t> 0.</a:t>
            </a:r>
            <a:r>
              <a:rPr lang="mn-MN" sz="2000" dirty="0" smtClean="0">
                <a:solidFill>
                  <a:srgbClr val="000000"/>
                </a:solidFill>
              </a:rPr>
              <a:t>2 </a:t>
            </a:r>
            <a:r>
              <a:rPr lang="en-US" sz="2000" dirty="0" err="1" smtClean="0">
                <a:solidFill>
                  <a:srgbClr val="000000"/>
                </a:solidFill>
              </a:rPr>
              <a:t>хувь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нийт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хорогдолд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өвчний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хорогдол</a:t>
            </a:r>
            <a:r>
              <a:rPr lang="en-US" sz="2000" dirty="0" smtClean="0">
                <a:solidFill>
                  <a:srgbClr val="000000"/>
                </a:solidFill>
              </a:rPr>
              <a:t> 6.9 </a:t>
            </a:r>
            <a:r>
              <a:rPr lang="en-US" sz="2000" dirty="0" err="1" smtClean="0">
                <a:solidFill>
                  <a:srgbClr val="000000"/>
                </a:solidFill>
              </a:rPr>
              <a:t>хувь</a:t>
            </a:r>
            <a:r>
              <a:rPr lang="en-US" sz="2000" dirty="0" smtClean="0">
                <a:solidFill>
                  <a:srgbClr val="000000"/>
                </a:solidFill>
              </a:rPr>
              <a:t>,  </a:t>
            </a:r>
            <a:r>
              <a:rPr lang="mn-MN" sz="2000" dirty="0" smtClean="0">
                <a:solidFill>
                  <a:srgbClr val="000000"/>
                </a:solidFill>
              </a:rPr>
              <a:t>хээлтэгч малын хорогдол </a:t>
            </a:r>
            <a:r>
              <a:rPr lang="en-US" sz="2000" dirty="0" smtClean="0">
                <a:solidFill>
                  <a:srgbClr val="000000"/>
                </a:solidFill>
              </a:rPr>
              <a:t>16.1</a:t>
            </a:r>
            <a:r>
              <a:rPr lang="mn-MN" sz="2000" dirty="0" smtClean="0">
                <a:solidFill>
                  <a:srgbClr val="000000"/>
                </a:solidFill>
              </a:rPr>
              <a:t> хувь, </a:t>
            </a:r>
            <a:r>
              <a:rPr lang="en-US" sz="2000" dirty="0" err="1" smtClean="0">
                <a:solidFill>
                  <a:srgbClr val="000000"/>
                </a:solidFill>
              </a:rPr>
              <a:t>бог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малын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хорогдол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mn-MN" sz="2000" dirty="0" smtClean="0">
                <a:solidFill>
                  <a:srgbClr val="000000"/>
                </a:solidFill>
              </a:rPr>
              <a:t>83.</a:t>
            </a:r>
            <a:r>
              <a:rPr lang="en-US" sz="2000" dirty="0" smtClean="0">
                <a:solidFill>
                  <a:srgbClr val="000000"/>
                </a:solidFill>
              </a:rPr>
              <a:t>5</a:t>
            </a:r>
            <a:r>
              <a:rPr lang="mn-MN" sz="2000" dirty="0" smtClean="0">
                <a:solidFill>
                  <a:srgbClr val="000000"/>
                </a:solidFill>
              </a:rPr>
              <a:t> хувийг тус тус </a:t>
            </a:r>
            <a:r>
              <a:rPr lang="en-US" sz="2000" dirty="0" err="1" smtClean="0">
                <a:solidFill>
                  <a:srgbClr val="000000"/>
                </a:solidFill>
              </a:rPr>
              <a:t>эзэлж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байна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</a:rPr>
              <a:t>Том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малын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зүй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бусын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хорогдлыг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өнгөрсөн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оны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мөн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үетэй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харьцуулахад</a:t>
            </a:r>
            <a:r>
              <a:rPr lang="en-US" sz="2000" dirty="0" smtClean="0">
                <a:solidFill>
                  <a:srgbClr val="000000"/>
                </a:solidFill>
              </a:rPr>
              <a:t> 13.3 </a:t>
            </a:r>
            <a:r>
              <a:rPr lang="en-US" sz="2000" dirty="0" err="1" smtClean="0">
                <a:solidFill>
                  <a:srgbClr val="000000"/>
                </a:solidFill>
              </a:rPr>
              <a:t>мянгаар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буюу</a:t>
            </a:r>
            <a:r>
              <a:rPr lang="en-US" sz="2000" dirty="0" smtClean="0">
                <a:solidFill>
                  <a:srgbClr val="000000"/>
                </a:solidFill>
              </a:rPr>
              <a:t> 3.2 </a:t>
            </a:r>
            <a:r>
              <a:rPr lang="en-US" sz="2000" dirty="0" err="1" smtClean="0">
                <a:solidFill>
                  <a:srgbClr val="000000"/>
                </a:solidFill>
              </a:rPr>
              <a:t>дахин</a:t>
            </a:r>
            <a:r>
              <a:rPr lang="mn-MN" sz="2000" dirty="0" smtClean="0">
                <a:solidFill>
                  <a:srgbClr val="000000"/>
                </a:solidFill>
              </a:rPr>
              <a:t> буурсан байна. </a:t>
            </a:r>
            <a:endParaRPr lang="en-US" sz="20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mn-MN" sz="2000" b="1" dirty="0" smtClean="0">
                <a:solidFill>
                  <a:srgbClr val="000000"/>
                </a:solidFill>
              </a:rPr>
              <a:t>Тариалалт: </a:t>
            </a:r>
            <a:r>
              <a:rPr lang="en-US" sz="2000" dirty="0" smtClean="0">
                <a:solidFill>
                  <a:srgbClr val="000000"/>
                </a:solidFill>
              </a:rPr>
              <a:t>6 </a:t>
            </a:r>
            <a:r>
              <a:rPr lang="mn-MN" sz="2000" dirty="0" smtClean="0">
                <a:solidFill>
                  <a:srgbClr val="000000"/>
                </a:solidFill>
              </a:rPr>
              <a:t>сарын 1-ний байдлаар аймгийн дүнгээр төмс 181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r>
              <a:rPr lang="mn-MN" sz="2000" dirty="0" smtClean="0">
                <a:solidFill>
                  <a:srgbClr val="000000"/>
                </a:solidFill>
              </a:rPr>
              <a:t>8 га, хүнсний ногоо 99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r>
              <a:rPr lang="mn-MN" sz="2000" dirty="0" smtClean="0">
                <a:solidFill>
                  <a:srgbClr val="000000"/>
                </a:solidFill>
              </a:rPr>
              <a:t>2 га, малын тэжээл 314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r>
              <a:rPr lang="mn-MN" sz="2000" dirty="0" smtClean="0">
                <a:solidFill>
                  <a:srgbClr val="000000"/>
                </a:solidFill>
              </a:rPr>
              <a:t>9 га, үр тариа 1570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r>
              <a:rPr lang="mn-MN" sz="2000" dirty="0" smtClean="0">
                <a:solidFill>
                  <a:srgbClr val="000000"/>
                </a:solidFill>
              </a:rPr>
              <a:t>0 га-д тус тус тариалалт хийсэн байна.</a:t>
            </a:r>
            <a:endParaRPr lang="en-US" sz="20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2" descr="C:\Documents and Settings\All Users\Documents\Information logo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3657600"/>
            <a:ext cx="7772400" cy="609600"/>
          </a:xfrm>
        </p:spPr>
        <p:txBody>
          <a:bodyPr/>
          <a:lstStyle/>
          <a:p>
            <a:pPr algn="ctr"/>
            <a:r>
              <a:rPr lang="mn-MN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АНХААРАЛ ТАВЬСАНД БАЯРЛАЛАА.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33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96FBB-E1C7-4DB1-96EC-79072B5A517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120738" y="4343400"/>
            <a:ext cx="4724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63300"/>
                </a:solidFill>
                <a:latin typeface="Arial Mon" pitchFamily="34" charset="0"/>
                <a:cs typeface="+mn-cs"/>
              </a:rPr>
              <a:t> </a:t>
            </a:r>
            <a:br>
              <a:rPr lang="en-US" dirty="0">
                <a:solidFill>
                  <a:srgbClr val="663300"/>
                </a:solidFill>
                <a:latin typeface="Arial Mon" pitchFamily="34" charset="0"/>
                <a:cs typeface="+mn-cs"/>
              </a:rPr>
            </a:br>
            <a:r>
              <a:rPr lang="en-US" dirty="0">
                <a:solidFill>
                  <a:srgbClr val="663300"/>
                </a:solidFill>
                <a:latin typeface="Arial Mon" pitchFamily="34" charset="0"/>
                <a:cs typeface="+mn-cs"/>
              </a:rPr>
              <a:t> </a:t>
            </a:r>
            <a:r>
              <a:rPr lang="mn-MN" dirty="0" smtClean="0">
                <a:solidFill>
                  <a:srgbClr val="663300"/>
                </a:solidFill>
                <a:latin typeface="Arial Mon" pitchFamily="34" charset="0"/>
                <a:cs typeface="+mn-cs"/>
              </a:rPr>
              <a:t>Завхан аймгийн статистикийн хэлтэс </a:t>
            </a:r>
            <a:r>
              <a:rPr lang="en-US" dirty="0">
                <a:solidFill>
                  <a:srgbClr val="663300"/>
                </a:solidFill>
                <a:latin typeface="Arial Mon" pitchFamily="34" charset="0"/>
                <a:cs typeface="+mn-cs"/>
              </a:rPr>
              <a:t/>
            </a:r>
            <a:br>
              <a:rPr lang="en-US" dirty="0">
                <a:solidFill>
                  <a:srgbClr val="663300"/>
                </a:solidFill>
                <a:latin typeface="Arial Mon" pitchFamily="34" charset="0"/>
                <a:cs typeface="+mn-cs"/>
              </a:rPr>
            </a:br>
            <a:endParaRPr lang="en-US" dirty="0">
              <a:solidFill>
                <a:srgbClr val="663300"/>
              </a:solidFill>
              <a:latin typeface="Arial Mon" pitchFamily="34" charset="0"/>
              <a:cs typeface="+mn-cs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762000"/>
            <a:ext cx="4495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50697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762000"/>
          </a:xfrm>
        </p:spPr>
        <p:txBody>
          <a:bodyPr/>
          <a:lstStyle/>
          <a:p>
            <a: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ХҮН АМ, НИЙГМИЙН </a:t>
            </a:r>
            <a:r>
              <a:rPr lang="mn-MN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ҮЗҮҮЛЭЛТ - </a:t>
            </a:r>
            <a: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Хөдөлмөр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074" name="Picture 2" descr="C:\Documents and Settings\All Users\Documents\Information logo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990600" cy="762000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930234" y="41148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+mn-lt"/>
              </a:rPr>
              <a:t>Эхний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mn-MN" sz="2200" dirty="0" smtClean="0">
                <a:solidFill>
                  <a:srgbClr val="000000"/>
                </a:solidFill>
                <a:latin typeface="+mn-lt"/>
              </a:rPr>
              <a:t>5 сард 1304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+mn-lt"/>
              </a:rPr>
              <a:t>хүн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+mn-lt"/>
              </a:rPr>
              <a:t>хөдөлмөр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+mn-lt"/>
              </a:rPr>
              <a:t>эрхлэлтийн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+mn-lt"/>
              </a:rPr>
              <a:t>албанд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+mn-lt"/>
              </a:rPr>
              <a:t>бүртгэгдсэн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+mn-lt"/>
              </a:rPr>
              <a:t>нь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+mn-lt"/>
              </a:rPr>
              <a:t>өнгөрсөн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+mn-lt"/>
              </a:rPr>
              <a:t>оны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+mn-lt"/>
              </a:rPr>
              <a:t>мөн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+mn-lt"/>
              </a:rPr>
              <a:t>үеэс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  </a:t>
            </a:r>
            <a:r>
              <a:rPr lang="mn-MN" sz="2200" dirty="0" smtClean="0">
                <a:solidFill>
                  <a:srgbClr val="000000"/>
                </a:solidFill>
                <a:latin typeface="+mn-lt"/>
              </a:rPr>
              <a:t>2.6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+mn-lt"/>
              </a:rPr>
              <a:t>хувь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+mn-lt"/>
              </a:rPr>
              <a:t>буюу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mn-MN" sz="2200" dirty="0" smtClean="0">
                <a:solidFill>
                  <a:srgbClr val="000000"/>
                </a:solidFill>
                <a:latin typeface="+mn-lt"/>
              </a:rPr>
              <a:t>34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+mn-lt"/>
              </a:rPr>
              <a:t>хүнээр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mn-MN" sz="2200" dirty="0" smtClean="0">
                <a:solidFill>
                  <a:srgbClr val="000000"/>
                </a:solidFill>
                <a:latin typeface="+mn-lt"/>
              </a:rPr>
              <a:t>нэмэгдсэн байна. Хөдөлмөрийн хэлтсээр эхний 5 сард 106 хүн зуучлуулан ажилд орсон байна.</a:t>
            </a:r>
            <a:r>
              <a:rPr lang="mn-MN" sz="2200" b="1" dirty="0" smtClean="0">
                <a:solidFill>
                  <a:srgbClr val="000000"/>
                </a:solidFill>
                <a:latin typeface="+mn-lt"/>
              </a:rPr>
              <a:t> </a:t>
            </a:r>
            <a:endParaRPr lang="en-US" sz="2200" dirty="0" smtClean="0">
              <a:solidFill>
                <a:srgbClr val="000000"/>
              </a:solidFill>
              <a:latin typeface="+mn-lt"/>
            </a:endParaRPr>
          </a:p>
          <a:p>
            <a:pPr algn="just"/>
            <a:endParaRPr lang="en-US" sz="1800" dirty="0" smtClean="0">
              <a:solidFill>
                <a:srgbClr val="000000"/>
              </a:solidFill>
              <a:latin typeface="+mn-lt"/>
            </a:endParaRPr>
          </a:p>
          <a:p>
            <a:pPr algn="just"/>
            <a:endParaRPr lang="en-US" sz="180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914400" y="1447800"/>
          <a:ext cx="3505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4648200" y="1600200"/>
          <a:ext cx="3810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671867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ХҮН АМ, НИЙГМИЙН ҮЗҮҮЛЭЛТ</a:t>
            </a:r>
            <a:b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-Эрүүл мэнд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098" name="Picture 2" descr="C:\Documents and Settings\All Users\Documents\Information logo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914400" cy="762000"/>
          </a:xfrm>
          <a:prstGeom prst="rect">
            <a:avLst/>
          </a:prstGeom>
          <a:noFill/>
        </p:spPr>
      </p:pic>
      <p:graphicFrame>
        <p:nvGraphicFramePr>
          <p:cNvPr id="9" name="Chart 8"/>
          <p:cNvGraphicFramePr/>
          <p:nvPr/>
        </p:nvGraphicFramePr>
        <p:xfrm>
          <a:off x="914400" y="1447800"/>
          <a:ext cx="3733800" cy="237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495800" y="1371600"/>
          <a:ext cx="3629024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066799" y="3933227"/>
          <a:ext cx="7467601" cy="2412475"/>
        </p:xfrm>
        <a:graphic>
          <a:graphicData uri="http://schemas.openxmlformats.org/drawingml/2006/table">
            <a:tbl>
              <a:tblPr/>
              <a:tblGrid>
                <a:gridCol w="2118083"/>
                <a:gridCol w="1303436"/>
                <a:gridCol w="1303436"/>
                <a:gridCol w="2742646"/>
              </a:tblGrid>
              <a:tr h="214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Үзүүлэлт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Хувь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36143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Амаржсан эх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 </a:t>
                      </a:r>
                      <a:r>
                        <a:rPr lang="mn-MN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хувиар буурсан</a:t>
                      </a:r>
                      <a:endParaRPr lang="mn-MN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</a:tr>
              <a:tr h="36143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Төрсөн хүүхэд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 </a:t>
                      </a:r>
                      <a:r>
                        <a:rPr lang="mn-MN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хувиар буурсан</a:t>
                      </a:r>
                      <a:endParaRPr lang="mn-MN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</a:tr>
              <a:tr h="36143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Нийт нас баралт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4.0 </a:t>
                      </a:r>
                      <a:r>
                        <a:rPr lang="mn-MN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хувиар буурсан</a:t>
                      </a:r>
                      <a:endParaRPr lang="mn-MN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</a:tr>
              <a:tr h="36143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Нялхсын эндэгдэл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27.8 </a:t>
                      </a:r>
                      <a:r>
                        <a:rPr lang="mn-MN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хувиар өссөн</a:t>
                      </a:r>
                      <a:endParaRPr lang="mn-MN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</a:tr>
              <a:tr h="72287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Халдварт өвчнөөр өвчлөгчдийн тоо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1.5 </a:t>
                      </a:r>
                      <a:r>
                        <a:rPr lang="mn-MN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дахин өссөн 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30284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17637"/>
            <a:ext cx="7772400" cy="5135563"/>
          </a:xfrm>
        </p:spPr>
        <p:txBody>
          <a:bodyPr/>
          <a:lstStyle/>
          <a:p>
            <a:pPr algn="just"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Э</a:t>
            </a:r>
            <a:r>
              <a:rPr lang="mn-MN" sz="2400" b="1" dirty="0" smtClean="0">
                <a:solidFill>
                  <a:srgbClr val="000000"/>
                </a:solidFill>
              </a:rPr>
              <a:t>РҮҮЛ МЭНД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2000" dirty="0" smtClean="0"/>
          </a:p>
          <a:p>
            <a:pPr algn="just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6 </a:t>
            </a:r>
            <a:r>
              <a:rPr lang="en-US" sz="2000" dirty="0" err="1" smtClean="0">
                <a:solidFill>
                  <a:srgbClr val="000000"/>
                </a:solidFill>
              </a:rPr>
              <a:t>сарын</a:t>
            </a:r>
            <a:r>
              <a:rPr lang="en-US" sz="2000" dirty="0" smtClean="0">
                <a:solidFill>
                  <a:srgbClr val="000000"/>
                </a:solidFill>
              </a:rPr>
              <a:t> 1-ний </a:t>
            </a:r>
            <a:r>
              <a:rPr lang="en-US" sz="2000" dirty="0" err="1" smtClean="0">
                <a:solidFill>
                  <a:srgbClr val="000000"/>
                </a:solidFill>
              </a:rPr>
              <a:t>байдлаар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аймгийн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хэмжээнд</a:t>
            </a:r>
            <a:r>
              <a:rPr lang="en-US" sz="2000" dirty="0" smtClean="0">
                <a:solidFill>
                  <a:srgbClr val="000000"/>
                </a:solidFill>
              </a:rPr>
              <a:t> 677 </a:t>
            </a:r>
            <a:r>
              <a:rPr lang="en-US" sz="2000" dirty="0" err="1" smtClean="0">
                <a:solidFill>
                  <a:srgbClr val="000000"/>
                </a:solidFill>
              </a:rPr>
              <a:t>эх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амаржиж</a:t>
            </a:r>
            <a:r>
              <a:rPr lang="en-US" sz="2000" dirty="0" smtClean="0">
                <a:solidFill>
                  <a:srgbClr val="000000"/>
                </a:solidFill>
              </a:rPr>
              <a:t>, 681 </a:t>
            </a:r>
            <a:r>
              <a:rPr lang="en-US" sz="2000" dirty="0" err="1" smtClean="0">
                <a:solidFill>
                  <a:srgbClr val="000000"/>
                </a:solidFill>
              </a:rPr>
              <a:t>хүүхэд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mn-MN" sz="2000" dirty="0" smtClean="0">
                <a:solidFill>
                  <a:srgbClr val="000000"/>
                </a:solidFill>
              </a:rPr>
              <a:t>амьд </a:t>
            </a:r>
            <a:r>
              <a:rPr lang="en-US" sz="2000" dirty="0" err="1" smtClean="0">
                <a:solidFill>
                  <a:srgbClr val="000000"/>
                </a:solidFill>
              </a:rPr>
              <a:t>төрж</a:t>
            </a:r>
            <a:r>
              <a:rPr lang="mn-MN" sz="2000" dirty="0" smtClean="0">
                <a:solidFill>
                  <a:srgbClr val="000000"/>
                </a:solidFill>
              </a:rPr>
              <a:t>, 1</a:t>
            </a:r>
            <a:r>
              <a:rPr lang="en-US" sz="2000" dirty="0" smtClean="0">
                <a:solidFill>
                  <a:srgbClr val="000000"/>
                </a:solidFill>
              </a:rPr>
              <a:t>6</a:t>
            </a:r>
            <a:r>
              <a:rPr lang="mn-MN" sz="2000" dirty="0" smtClean="0">
                <a:solidFill>
                  <a:srgbClr val="000000"/>
                </a:solidFill>
              </a:rPr>
              <a:t>6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хүн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нас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барж</a:t>
            </a:r>
            <a:r>
              <a:rPr lang="mn-MN" sz="2000" dirty="0" smtClean="0">
                <a:solidFill>
                  <a:srgbClr val="000000"/>
                </a:solidFill>
              </a:rPr>
              <a:t>,</a:t>
            </a:r>
            <a:r>
              <a:rPr lang="en-US" sz="2000" dirty="0" smtClean="0">
                <a:solidFill>
                  <a:srgbClr val="000000"/>
                </a:solidFill>
              </a:rPr>
              <a:t> 1 </a:t>
            </a:r>
            <a:r>
              <a:rPr lang="en-US" sz="2000" dirty="0" err="1" smtClean="0">
                <a:solidFill>
                  <a:srgbClr val="000000"/>
                </a:solidFill>
              </a:rPr>
              <a:t>хүртэл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насны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хүүхэд</a:t>
            </a:r>
            <a:r>
              <a:rPr lang="en-US" sz="2000" dirty="0" smtClean="0">
                <a:solidFill>
                  <a:srgbClr val="000000"/>
                </a:solidFill>
              </a:rPr>
              <a:t> 23 </a:t>
            </a:r>
            <a:r>
              <a:rPr lang="en-US" sz="2000" dirty="0" err="1" smtClean="0">
                <a:solidFill>
                  <a:srgbClr val="000000"/>
                </a:solidFill>
              </a:rPr>
              <a:t>эндэж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нийт</a:t>
            </a:r>
            <a:r>
              <a:rPr lang="en-US" sz="2000" dirty="0" smtClean="0">
                <a:solidFill>
                  <a:srgbClr val="000000"/>
                </a:solidFill>
              </a:rPr>
              <a:t> 240 </a:t>
            </a:r>
            <a:r>
              <a:rPr lang="en-US" sz="2000" dirty="0" err="1" smtClean="0">
                <a:solidFill>
                  <a:srgbClr val="000000"/>
                </a:solidFill>
              </a:rPr>
              <a:t>халдварт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өвчин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бүртгэгдсэн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нь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өнгөрсөн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оны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мөн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үетэй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харьцуулахад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төрсөн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эх</a:t>
            </a:r>
            <a:r>
              <a:rPr lang="en-US" sz="2000" dirty="0" smtClean="0">
                <a:solidFill>
                  <a:srgbClr val="000000"/>
                </a:solidFill>
              </a:rPr>
              <a:t> 4,</a:t>
            </a:r>
            <a:r>
              <a:rPr lang="mn-MN" sz="2000" dirty="0" smtClean="0">
                <a:solidFill>
                  <a:srgbClr val="000000"/>
                </a:solidFill>
              </a:rPr>
              <a:t> нас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баралт</a:t>
            </a:r>
            <a:r>
              <a:rPr lang="en-US" sz="2000" dirty="0" smtClean="0">
                <a:solidFill>
                  <a:srgbClr val="000000"/>
                </a:solidFill>
              </a:rPr>
              <a:t> 7</a:t>
            </a:r>
            <a:r>
              <a:rPr lang="mn-MN" sz="2000" dirty="0" smtClean="0">
                <a:solidFill>
                  <a:srgbClr val="000000"/>
                </a:solidFill>
              </a:rPr>
              <a:t>-оор буурч, нэг хүртэлх насны хүүхдийн эндэгдэл 5-аар,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халдварт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өвчин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mn-MN" sz="2000" dirty="0" smtClean="0">
                <a:solidFill>
                  <a:srgbClr val="000000"/>
                </a:solidFill>
              </a:rPr>
              <a:t>81-ээр тус тус нэмэгдсэн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байна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mn-MN" sz="2000" dirty="0" smtClean="0">
                <a:solidFill>
                  <a:srgbClr val="000000"/>
                </a:solidFill>
              </a:rPr>
              <a:t>Эхний 5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сард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mn-MN" sz="2000" dirty="0" smtClean="0">
                <a:solidFill>
                  <a:srgbClr val="000000"/>
                </a:solidFill>
              </a:rPr>
              <a:t>7.7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мянган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өвчтөнийг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mn-MN" sz="2000" dirty="0" smtClean="0">
                <a:solidFill>
                  <a:srgbClr val="000000"/>
                </a:solidFill>
              </a:rPr>
              <a:t>60.7 </a:t>
            </a:r>
            <a:r>
              <a:rPr lang="en-US" sz="2000" dirty="0" err="1" smtClean="0">
                <a:solidFill>
                  <a:srgbClr val="000000"/>
                </a:solidFill>
              </a:rPr>
              <a:t>мянган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ор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хоногоор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хэвтүүл</a:t>
            </a:r>
            <a:r>
              <a:rPr lang="mn-MN" sz="2000" dirty="0" smtClean="0">
                <a:solidFill>
                  <a:srgbClr val="000000"/>
                </a:solidFill>
              </a:rPr>
              <a:t>ж 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эмчлэн</a:t>
            </a:r>
            <a:r>
              <a:rPr lang="en-US" sz="2000" dirty="0" smtClean="0">
                <a:solidFill>
                  <a:srgbClr val="000000"/>
                </a:solidFill>
              </a:rPr>
              <a:t>, 1</a:t>
            </a:r>
            <a:r>
              <a:rPr lang="mn-MN" sz="2000" dirty="0" smtClean="0">
                <a:solidFill>
                  <a:srgbClr val="000000"/>
                </a:solidFill>
              </a:rPr>
              <a:t>33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r>
              <a:rPr lang="mn-MN" sz="2000" dirty="0" smtClean="0">
                <a:solidFill>
                  <a:srgbClr val="000000"/>
                </a:solidFill>
              </a:rPr>
              <a:t>0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мянган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хүнд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амбулатороор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үйлчилж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mn-MN" sz="2000" dirty="0" smtClean="0">
                <a:solidFill>
                  <a:srgbClr val="000000"/>
                </a:solidFill>
              </a:rPr>
              <a:t>663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жирэмсэн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эхийг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шинээр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хяналтанд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авч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mn-MN" sz="2000" dirty="0" smtClean="0">
                <a:solidFill>
                  <a:srgbClr val="000000"/>
                </a:solidFill>
              </a:rPr>
              <a:t>647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удаагийн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сургалтанд</a:t>
            </a:r>
            <a:r>
              <a:rPr lang="en-US" sz="2000" dirty="0" smtClean="0">
                <a:solidFill>
                  <a:srgbClr val="000000"/>
                </a:solidFill>
              </a:rPr>
              <a:t> 1</a:t>
            </a:r>
            <a:r>
              <a:rPr lang="mn-MN" sz="2000" dirty="0" smtClean="0">
                <a:solidFill>
                  <a:srgbClr val="000000"/>
                </a:solidFill>
              </a:rPr>
              <a:t>6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r>
              <a:rPr lang="mn-MN" sz="2000" dirty="0" smtClean="0">
                <a:solidFill>
                  <a:srgbClr val="000000"/>
                </a:solidFill>
              </a:rPr>
              <a:t>7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мянган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хүнийг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хамруулсан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байна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2" descr="C:\Documents and Settings\All Users\Documents\Information logo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914400" cy="76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924800" cy="960438"/>
          </a:xfrm>
        </p:spPr>
        <p:txBody>
          <a:bodyPr/>
          <a:lstStyle/>
          <a:p>
            <a:r>
              <a:rPr lang="mn-MN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МАКРО ЭДИЙН ЗАСГИЙН ҮЗҮҮЛЭЛТ</a:t>
            </a:r>
            <a:b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Хэрэглээний үнийн индекс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9218" name="Picture 2" descr="C:\Documents and Settings\All Users\Documents\Information logo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1371600" cy="990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914400" y="4267200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	</a:t>
            </a:r>
            <a:r>
              <a:rPr lang="en-US" sz="2200" dirty="0" err="1" smtClean="0">
                <a:solidFill>
                  <a:srgbClr val="000000"/>
                </a:solidFill>
                <a:latin typeface="+mn-lt"/>
              </a:rPr>
              <a:t>Хэрэглээний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+mn-lt"/>
              </a:rPr>
              <a:t>бараа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+mn-lt"/>
              </a:rPr>
              <a:t>үйлчилгээний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+mn-lt"/>
              </a:rPr>
              <a:t>ерөнхий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+mn-lt"/>
              </a:rPr>
              <a:t>индекс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mn-MN" sz="2200" dirty="0" smtClean="0">
                <a:solidFill>
                  <a:srgbClr val="000000"/>
                </a:solidFill>
                <a:latin typeface="+mn-lt"/>
              </a:rPr>
              <a:t>5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-р </a:t>
            </a:r>
            <a:r>
              <a:rPr lang="en-US" sz="2200" dirty="0" err="1" smtClean="0">
                <a:solidFill>
                  <a:srgbClr val="000000"/>
                </a:solidFill>
                <a:latin typeface="+mn-lt"/>
              </a:rPr>
              <a:t>сард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mn-MN" sz="2200" dirty="0" smtClean="0">
                <a:solidFill>
                  <a:srgbClr val="000000"/>
                </a:solidFill>
                <a:latin typeface="+mn-lt"/>
              </a:rPr>
              <a:t>110.4 </a:t>
            </a:r>
            <a:r>
              <a:rPr lang="en-US" sz="2200" dirty="0" err="1" smtClean="0">
                <a:solidFill>
                  <a:srgbClr val="000000"/>
                </a:solidFill>
                <a:latin typeface="+mn-lt"/>
              </a:rPr>
              <a:t>хувь</a:t>
            </a:r>
            <a:r>
              <a:rPr lang="mn-MN" sz="2200" dirty="0" smtClean="0">
                <a:solidFill>
                  <a:srgbClr val="000000"/>
                </a:solidFill>
                <a:latin typeface="+mn-lt"/>
              </a:rPr>
              <a:t>тай  болсон нь өнгөрсөн оны мөн үеэс 10.4 хувиар өссөн байна. Хэрэглээний бараа үйлчилгээний үнийн индексийн суурь он өөрчлөгдсөнтэй холбоотойгоор тооцдог аргачлалд өөрчлөлт орсон байна.</a:t>
            </a:r>
            <a:endParaRPr lang="en-US" sz="2200" dirty="0" smtClean="0">
              <a:solidFill>
                <a:srgbClr val="000000"/>
              </a:solidFill>
              <a:latin typeface="+mn-lt"/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  <a:latin typeface="+mn-lt"/>
            </a:endParaRPr>
          </a:p>
          <a:p>
            <a:pPr algn="just"/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1905000" y="1828800"/>
          <a:ext cx="5791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407834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АЖ</a:t>
            </a:r>
            <a:r>
              <a:rPr lang="mn-MN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ҮЙЛДВЭРИЙН САЛБАРЫН НИЙТ ҮЙЛДВЭРЛЭЛ </a:t>
            </a:r>
            <a:br>
              <a:rPr lang="mn-MN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mn-MN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ЭХНИЙ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mn-MN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САРЫН БАЙДЛААР </a:t>
            </a:r>
            <a:r>
              <a:rPr lang="mn-MN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/ОНЫ ҮНЭЭР/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8" name="Picture 4" descr="\\TSEGMID\share\Information logo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1371600" cy="1143000"/>
          </a:xfrm>
          <a:prstGeom prst="rect">
            <a:avLst/>
          </a:prstGeom>
          <a:noFill/>
        </p:spPr>
      </p:pic>
      <p:graphicFrame>
        <p:nvGraphicFramePr>
          <p:cNvPr id="8" name="Chart 7"/>
          <p:cNvGraphicFramePr/>
          <p:nvPr/>
        </p:nvGraphicFramePr>
        <p:xfrm>
          <a:off x="1371600" y="1295400"/>
          <a:ext cx="6781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1981200" y="3657600"/>
          <a:ext cx="5562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527366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 descr="\\TSEGMID\share\Information logo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1371600" cy="11430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mn-MN" sz="2000" b="1" dirty="0" smtClean="0">
                <a:solidFill>
                  <a:srgbClr val="000000"/>
                </a:solidFill>
              </a:rPr>
              <a:t>АЖ ҮЙЛДВЭР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r>
              <a:rPr lang="en-US" sz="2000" dirty="0" err="1" smtClean="0">
                <a:solidFill>
                  <a:srgbClr val="000000"/>
                </a:solidFill>
              </a:rPr>
              <a:t>Аж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үйлдвэрийн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нийт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бүтээгдэхүүний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үйлдвэрлэл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mn-MN" sz="2000" dirty="0" smtClean="0">
                <a:solidFill>
                  <a:srgbClr val="000000"/>
                </a:solidFill>
              </a:rPr>
              <a:t>эхний </a:t>
            </a:r>
            <a:r>
              <a:rPr lang="en-US" sz="2000" dirty="0" smtClean="0">
                <a:solidFill>
                  <a:srgbClr val="000000"/>
                </a:solidFill>
              </a:rPr>
              <a:t>5</a:t>
            </a:r>
            <a:r>
              <a:rPr lang="mn-MN" sz="2000" dirty="0" smtClean="0">
                <a:solidFill>
                  <a:srgbClr val="000000"/>
                </a:solidFill>
              </a:rPr>
              <a:t> сарын  </a:t>
            </a:r>
            <a:r>
              <a:rPr lang="en-US" sz="2000" dirty="0" err="1" smtClean="0">
                <a:solidFill>
                  <a:srgbClr val="000000"/>
                </a:solidFill>
              </a:rPr>
              <a:t>байдлаар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</a:rPr>
              <a:t>оны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үнээр</a:t>
            </a:r>
            <a:r>
              <a:rPr lang="en-US" sz="2000" dirty="0" smtClean="0">
                <a:solidFill>
                  <a:srgbClr val="000000"/>
                </a:solidFill>
              </a:rPr>
              <a:t>  5265.4 </a:t>
            </a:r>
            <a:r>
              <a:rPr lang="mn-MN" sz="2000" dirty="0" smtClean="0">
                <a:solidFill>
                  <a:srgbClr val="000000"/>
                </a:solidFill>
              </a:rPr>
              <a:t>сая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</a:rPr>
              <a:t>төгрөг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болж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өнгөрсөн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он</a:t>
            </a:r>
            <a:r>
              <a:rPr lang="mn-MN" sz="2000" dirty="0" smtClean="0">
                <a:solidFill>
                  <a:srgbClr val="000000"/>
                </a:solidFill>
              </a:rPr>
              <a:t>оос </a:t>
            </a:r>
            <a:r>
              <a:rPr lang="en-US" sz="2000" dirty="0" smtClean="0">
                <a:solidFill>
                  <a:srgbClr val="000000"/>
                </a:solidFill>
              </a:rPr>
              <a:t>3.1 </a:t>
            </a:r>
            <a:r>
              <a:rPr lang="en-US" sz="2000" dirty="0" err="1" smtClean="0">
                <a:solidFill>
                  <a:srgbClr val="000000"/>
                </a:solidFill>
              </a:rPr>
              <a:t>хувиар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буюу</a:t>
            </a:r>
            <a:r>
              <a:rPr lang="en-US" sz="2000" dirty="0" smtClean="0">
                <a:solidFill>
                  <a:srgbClr val="000000"/>
                </a:solidFill>
              </a:rPr>
              <a:t>  213.5 </a:t>
            </a:r>
            <a:r>
              <a:rPr lang="mn-MN" sz="2000" dirty="0" smtClean="0">
                <a:solidFill>
                  <a:srgbClr val="000000"/>
                </a:solidFill>
              </a:rPr>
              <a:t>сая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төгрөгөөр</a:t>
            </a:r>
            <a:r>
              <a:rPr lang="mn-MN" sz="2000" dirty="0" smtClean="0">
                <a:solidFill>
                  <a:srgbClr val="000000"/>
                </a:solidFill>
              </a:rPr>
              <a:t>, буурч, 20</a:t>
            </a:r>
            <a:r>
              <a:rPr lang="en-US" sz="2000" dirty="0" smtClean="0">
                <a:solidFill>
                  <a:srgbClr val="000000"/>
                </a:solidFill>
              </a:rPr>
              <a:t>1</a:t>
            </a:r>
            <a:r>
              <a:rPr lang="mn-MN" sz="2000" dirty="0" smtClean="0">
                <a:solidFill>
                  <a:srgbClr val="000000"/>
                </a:solidFill>
              </a:rPr>
              <a:t>1 оноос 3.5  хувиар буюу 177.9 сая төгрөгөөр өссөн байна. Хүнсний бүтээгдэхүүн үйлдвэрлэл, хувцас, гурил зэрэг бүтээгдэхүүний үйлдвэрлэлүүд  өмнөх оны мөн үеэс 10.1</a:t>
            </a:r>
            <a:r>
              <a:rPr lang="en-US" sz="2000" dirty="0" smtClean="0">
                <a:solidFill>
                  <a:srgbClr val="000000"/>
                </a:solidFill>
              </a:rPr>
              <a:t>%</a:t>
            </a:r>
            <a:r>
              <a:rPr lang="mn-MN" sz="2000" dirty="0" smtClean="0">
                <a:solidFill>
                  <a:srgbClr val="000000"/>
                </a:solidFill>
              </a:rPr>
              <a:t>-8 дахин өссөн байна. Уул уурхайн олборлолт явагдаж байгаа нь улс, аймгийн эдийн засагт эерэг нөлөө үзүүлж байна. Н</a:t>
            </a:r>
            <a:r>
              <a:rPr lang="en-US" sz="2000" dirty="0" err="1" smtClean="0">
                <a:solidFill>
                  <a:srgbClr val="000000"/>
                </a:solidFill>
              </a:rPr>
              <a:t>ийт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үйлдвэрлэлд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цахилгаан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дулаан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усан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хангамжийн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үйлдвэрлэл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mn-MN" sz="2000" dirty="0" smtClean="0">
                <a:solidFill>
                  <a:srgbClr val="000000"/>
                </a:solidFill>
              </a:rPr>
              <a:t>62</a:t>
            </a:r>
            <a:r>
              <a:rPr lang="en-US" sz="2000" dirty="0" smtClean="0">
                <a:solidFill>
                  <a:srgbClr val="000000"/>
                </a:solidFill>
              </a:rPr>
              <a:t>.8 </a:t>
            </a:r>
            <a:r>
              <a:rPr lang="en-US" sz="2000" dirty="0" err="1" smtClean="0">
                <a:solidFill>
                  <a:srgbClr val="000000"/>
                </a:solidFill>
              </a:rPr>
              <a:t>хувийг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хүнсний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үйлдвэрлэл</a:t>
            </a:r>
            <a:r>
              <a:rPr lang="en-US" sz="2000" dirty="0" smtClean="0">
                <a:solidFill>
                  <a:srgbClr val="000000"/>
                </a:solidFill>
              </a:rPr>
              <a:t>  21.1  </a:t>
            </a:r>
            <a:r>
              <a:rPr lang="en-US" sz="2000" dirty="0" err="1" smtClean="0">
                <a:solidFill>
                  <a:srgbClr val="000000"/>
                </a:solidFill>
              </a:rPr>
              <a:t>хув</a:t>
            </a:r>
            <a:r>
              <a:rPr lang="mn-MN" sz="2000" dirty="0" smtClean="0">
                <a:solidFill>
                  <a:srgbClr val="000000"/>
                </a:solidFill>
              </a:rPr>
              <a:t>ь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хувцас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үйлдвэрлэл</a:t>
            </a:r>
            <a:r>
              <a:rPr lang="en-US" sz="2000" dirty="0" smtClean="0">
                <a:solidFill>
                  <a:srgbClr val="000000"/>
                </a:solidFill>
              </a:rPr>
              <a:t>  7.5  </a:t>
            </a:r>
            <a:r>
              <a:rPr lang="en-US" sz="2000" dirty="0" err="1" smtClean="0">
                <a:solidFill>
                  <a:srgbClr val="000000"/>
                </a:solidFill>
              </a:rPr>
              <a:t>хув</a:t>
            </a:r>
            <a:r>
              <a:rPr lang="mn-MN" sz="2000" dirty="0" smtClean="0">
                <a:solidFill>
                  <a:srgbClr val="000000"/>
                </a:solidFill>
              </a:rPr>
              <a:t>ь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модон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эдлэл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үйлдвэрлэл</a:t>
            </a:r>
            <a:r>
              <a:rPr lang="en-US" sz="2000" dirty="0" smtClean="0">
                <a:solidFill>
                  <a:srgbClr val="000000"/>
                </a:solidFill>
              </a:rPr>
              <a:t>  3.9 </a:t>
            </a:r>
            <a:r>
              <a:rPr lang="en-US" sz="2000" dirty="0" err="1" smtClean="0">
                <a:solidFill>
                  <a:srgbClr val="000000"/>
                </a:solidFill>
              </a:rPr>
              <a:t>хув</a:t>
            </a:r>
            <a:r>
              <a:rPr lang="mn-MN" sz="2000" dirty="0" smtClean="0">
                <a:solidFill>
                  <a:srgbClr val="000000"/>
                </a:solidFill>
              </a:rPr>
              <a:t>ь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mn-MN" sz="2000" dirty="0" smtClean="0">
                <a:solidFill>
                  <a:srgbClr val="000000"/>
                </a:solidFill>
              </a:rPr>
              <a:t>гурил үйлдвэрлэл </a:t>
            </a:r>
            <a:r>
              <a:rPr lang="en-US" sz="2000" dirty="0" smtClean="0">
                <a:solidFill>
                  <a:srgbClr val="000000"/>
                </a:solidFill>
              </a:rPr>
              <a:t>1.4</a:t>
            </a:r>
            <a:r>
              <a:rPr lang="mn-MN" sz="2000" dirty="0" smtClean="0">
                <a:solidFill>
                  <a:srgbClr val="000000"/>
                </a:solidFill>
              </a:rPr>
              <a:t>  хувь,  </a:t>
            </a:r>
            <a:r>
              <a:rPr lang="en-US" sz="2000" dirty="0" err="1" smtClean="0">
                <a:solidFill>
                  <a:srgbClr val="000000"/>
                </a:solidFill>
              </a:rPr>
              <a:t>бусад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үйлдвэрлэл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mn-MN" sz="2000" dirty="0" smtClean="0">
                <a:solidFill>
                  <a:srgbClr val="000000"/>
                </a:solidFill>
              </a:rPr>
              <a:t>3.</a:t>
            </a:r>
            <a:r>
              <a:rPr lang="en-US" sz="2000" dirty="0" smtClean="0">
                <a:solidFill>
                  <a:srgbClr val="000000"/>
                </a:solidFill>
              </a:rPr>
              <a:t>3  </a:t>
            </a:r>
            <a:r>
              <a:rPr lang="en-US" sz="2000" dirty="0" err="1" smtClean="0">
                <a:solidFill>
                  <a:srgbClr val="000000"/>
                </a:solidFill>
              </a:rPr>
              <a:t>хувийг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тус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тус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эзэлж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байна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</a:p>
          <a:p>
            <a:pPr algn="just">
              <a:buNone/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1295400" y="685800"/>
          <a:ext cx="7248525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96521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ХӨДӨӨ АЖ АХУЙН САЛБАР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mn-MN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/эхнйи </a:t>
            </a:r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mn-MN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сараар/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42" name="Picture 2" descr="C:\Documents and Settings\All Users\Documents\Information logo\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1143000" cy="914400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1447800" y="1524000"/>
          <a:ext cx="6629400" cy="202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1524000" y="3581400"/>
          <a:ext cx="66294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578285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далгааны үр дүн 1">
  <a:themeElements>
    <a:clrScheme name="Custom 2">
      <a:dk1>
        <a:srgbClr val="938953"/>
      </a:dk1>
      <a:lt1>
        <a:srgbClr val="FFFFFF"/>
      </a:lt1>
      <a:dk2>
        <a:srgbClr val="938953"/>
      </a:dk2>
      <a:lt2>
        <a:srgbClr val="EEECE1"/>
      </a:lt2>
      <a:accent1>
        <a:srgbClr val="0070C0"/>
      </a:accent1>
      <a:accent2>
        <a:srgbClr val="FF0000"/>
      </a:accent2>
      <a:accent3>
        <a:srgbClr val="92D050"/>
      </a:accent3>
      <a:accent4>
        <a:srgbClr val="7030A0"/>
      </a:accent4>
      <a:accent5>
        <a:srgbClr val="00B0F0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8045</TotalTime>
  <Words>626</Words>
  <Application>Microsoft Office PowerPoint</Application>
  <PresentationFormat>On-screen Show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Судалгааны үр дүн 1</vt:lpstr>
      <vt:lpstr>Slide 1</vt:lpstr>
      <vt:lpstr>               ХҮН АМ, НИЙГМИЙН ҮЗҮҮЛЭЛТ - Хөдөлмөр</vt:lpstr>
      <vt:lpstr>ХҮН АМ, НИЙГМИЙН ҮЗҮҮЛЭЛТ -Эрүүл мэнд</vt:lpstr>
      <vt:lpstr>Slide 4</vt:lpstr>
      <vt:lpstr>    МАКРО ЭДИЙН ЗАСГИЙН ҮЗҮҮЛЭЛТ Хэрэглээний үнийн индекс</vt:lpstr>
      <vt:lpstr>АЖ ҮЙЛДВЭРИЙН САЛБАРЫН НИЙТ ҮЙЛДВЭРЛЭЛ  ЭХНИЙ 5 САРЫН БАЙДЛААР /ОНЫ ҮНЭЭР/</vt:lpstr>
      <vt:lpstr>Slide 7</vt:lpstr>
      <vt:lpstr>Slide 8</vt:lpstr>
      <vt:lpstr>ХӨДӨӨ АЖ АХУЙН САЛБАР /эхнйи 5 сараар/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lkhagvatseren</dc:creator>
  <cp:lastModifiedBy>unurbat</cp:lastModifiedBy>
  <cp:revision>800</cp:revision>
  <cp:lastPrinted>2014-03-10T06:51:59Z</cp:lastPrinted>
  <dcterms:created xsi:type="dcterms:W3CDTF">2012-05-08T06:38:29Z</dcterms:created>
  <dcterms:modified xsi:type="dcterms:W3CDTF">2015-06-12T04:38:32Z</dcterms:modified>
</cp:coreProperties>
</file>