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xls" ContentType="application/vnd.ms-exce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32" r:id="rId2"/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443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3300"/>
    <a:srgbClr val="C1C1FF"/>
    <a:srgbClr val="9999FF"/>
    <a:srgbClr val="66FF99"/>
    <a:srgbClr val="C4EBFC"/>
    <a:srgbClr val="ABE2FB"/>
    <a:srgbClr val="1CC1FC"/>
    <a:srgbClr val="CC6600"/>
    <a:srgbClr val="C488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0141" autoAdjust="0"/>
  </p:normalViewPr>
  <p:slideViewPr>
    <p:cSldViewPr>
      <p:cViewPr>
        <p:scale>
          <a:sx n="80" d="100"/>
          <a:sy n="80" d="100"/>
        </p:scale>
        <p:origin x="-243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tka\Documents\Hevleliin%20baga%20hural\grafig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KU-PC\Share\2014.3%20Cariin%20taniltsyylah%20medee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khagvasuren_T\Documents\2014.02.21%20doc\2014%20medee\hurugdul%20taniltsuulga2014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dirty="0"/>
              <a:t>Төрөлт, нас баралт </a:t>
            </a:r>
            <a:r>
              <a:rPr lang="mn-MN" sz="900" dirty="0"/>
              <a:t>/2014 оны 3 сарын байдлаар/</a:t>
            </a:r>
            <a:endParaRPr lang="en-US" sz="9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Sheet1!$C$28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Sheet1!$E$27:$F$27</c:f>
              <c:strCache>
                <c:ptCount val="2"/>
                <c:pt idx="0">
                  <c:v>Төрсөн хүүхэд</c:v>
                </c:pt>
                <c:pt idx="1">
                  <c:v>Нас баралт </c:v>
                </c:pt>
              </c:strCache>
            </c:strRef>
          </c:cat>
          <c:val>
            <c:numRef>
              <c:f>Sheet1!$E$28:$F$28</c:f>
              <c:numCache>
                <c:formatCode>General</c:formatCode>
                <c:ptCount val="2"/>
                <c:pt idx="0">
                  <c:v>348</c:v>
                </c:pt>
                <c:pt idx="1">
                  <c:v>106</c:v>
                </c:pt>
              </c:numCache>
            </c:numRef>
          </c:val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Sheet1!$E$27:$F$27</c:f>
              <c:strCache>
                <c:ptCount val="2"/>
                <c:pt idx="0">
                  <c:v>Төрсөн хүүхэд</c:v>
                </c:pt>
                <c:pt idx="1">
                  <c:v>Нас баралт </c:v>
                </c:pt>
              </c:strCache>
            </c:strRef>
          </c:cat>
          <c:val>
            <c:numRef>
              <c:f>Sheet1!$E$29:$F$29</c:f>
              <c:numCache>
                <c:formatCode>General</c:formatCode>
                <c:ptCount val="2"/>
                <c:pt idx="0">
                  <c:v>438</c:v>
                </c:pt>
                <c:pt idx="1">
                  <c:v>114</c:v>
                </c:pt>
              </c:numCache>
            </c:numRef>
          </c:val>
        </c:ser>
        <c:axId val="75852800"/>
        <c:axId val="77030144"/>
      </c:barChart>
      <c:catAx>
        <c:axId val="75852800"/>
        <c:scaling>
          <c:orientation val="minMax"/>
        </c:scaling>
        <c:axPos val="b"/>
        <c:majorTickMark val="none"/>
        <c:tickLblPos val="nextTo"/>
        <c:crossAx val="77030144"/>
        <c:crosses val="autoZero"/>
        <c:auto val="1"/>
        <c:lblAlgn val="ctr"/>
        <c:lblOffset val="100"/>
      </c:catAx>
      <c:valAx>
        <c:axId val="77030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5852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/>
            </a:pPr>
            <a:r>
              <a:rPr lang="mn-MN" sz="1300"/>
              <a:t>Хөдөлмөрийн хэлтсээс ажилд зуучлуулан орсон иргэд /эхний 3 сар/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Sheet1!$K$41</c:f>
              <c:strCache>
                <c:ptCount val="1"/>
                <c:pt idx="0">
                  <c:v>Хөдөлмөрийн хэлтсээс ажилд зуучлуулан орсон иргэд /эхний 3 сар/</c:v>
                </c:pt>
              </c:strCache>
            </c:strRef>
          </c:tx>
          <c:dLbls>
            <c:showVal val="1"/>
          </c:dLbls>
          <c:cat>
            <c:numRef>
              <c:f>Sheet1!$K$42:$K$43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Sheet1!$L$42:$L$43</c:f>
              <c:numCache>
                <c:formatCode>General</c:formatCode>
                <c:ptCount val="2"/>
                <c:pt idx="0">
                  <c:v>310</c:v>
                </c:pt>
                <c:pt idx="1">
                  <c:v>102</c:v>
                </c:pt>
              </c:numCache>
            </c:numRef>
          </c:val>
        </c:ser>
        <c:marker val="1"/>
        <c:axId val="77067776"/>
        <c:axId val="77069312"/>
      </c:lineChart>
      <c:catAx>
        <c:axId val="77067776"/>
        <c:scaling>
          <c:orientation val="minMax"/>
        </c:scaling>
        <c:axPos val="b"/>
        <c:numFmt formatCode="General" sourceLinked="1"/>
        <c:tickLblPos val="nextTo"/>
        <c:crossAx val="77069312"/>
        <c:crosses val="autoZero"/>
        <c:auto val="1"/>
        <c:lblAlgn val="ctr"/>
        <c:lblOffset val="100"/>
      </c:catAx>
      <c:valAx>
        <c:axId val="77069312"/>
        <c:scaling>
          <c:orientation val="minMax"/>
        </c:scaling>
        <c:delete val="1"/>
        <c:axPos val="l"/>
        <c:numFmt formatCode="General" sourceLinked="1"/>
        <c:tickLblPos val="none"/>
        <c:crossAx val="7706777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Амаржсан эх, амьд төрсөн хүүхдийн тоо </a:t>
            </a:r>
            <a:r>
              <a:rPr lang="mn-MN" sz="900" dirty="0"/>
              <a:t>/эхний 3 сар/</a:t>
            </a:r>
            <a:endParaRPr lang="en-US" sz="9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Sheet1!$K$73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Sheet1!$L$72:$L$72</c:f>
              <c:strCache>
                <c:ptCount val="1"/>
                <c:pt idx="0">
                  <c:v>Төрсөн хүүхэд </c:v>
                </c:pt>
              </c:strCache>
            </c:strRef>
          </c:cat>
          <c:val>
            <c:numRef>
              <c:f>Sheet1!$L$73:$L$73</c:f>
              <c:numCache>
                <c:formatCode>General</c:formatCode>
                <c:ptCount val="1"/>
                <c:pt idx="0">
                  <c:v>348</c:v>
                </c:pt>
              </c:numCache>
            </c:numRef>
          </c:val>
        </c:ser>
        <c:ser>
          <c:idx val="1"/>
          <c:order val="1"/>
          <c:tx>
            <c:strRef>
              <c:f>Sheet1!$K$74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Sheet1!$L$72:$L$72</c:f>
              <c:strCache>
                <c:ptCount val="1"/>
                <c:pt idx="0">
                  <c:v>Төрсөн хүүхэд </c:v>
                </c:pt>
              </c:strCache>
            </c:strRef>
          </c:cat>
          <c:val>
            <c:numRef>
              <c:f>Sheet1!$L$74:$L$74</c:f>
              <c:numCache>
                <c:formatCode>General</c:formatCode>
                <c:ptCount val="1"/>
                <c:pt idx="0">
                  <c:v>438</c:v>
                </c:pt>
              </c:numCache>
            </c:numRef>
          </c:val>
        </c:ser>
        <c:axId val="77243904"/>
        <c:axId val="77245440"/>
      </c:barChart>
      <c:catAx>
        <c:axId val="77243904"/>
        <c:scaling>
          <c:orientation val="minMax"/>
        </c:scaling>
        <c:axPos val="b"/>
        <c:majorTickMark val="none"/>
        <c:tickLblPos val="nextTo"/>
        <c:crossAx val="77245440"/>
        <c:crosses val="autoZero"/>
        <c:auto val="1"/>
        <c:lblAlgn val="ctr"/>
        <c:lblOffset val="100"/>
      </c:catAx>
      <c:valAx>
        <c:axId val="77245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72439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/>
              <a:t>Хэрэглээний бараа үйлчилгээний ерөнхий индекс / хувиар/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Sheet1!$N$96</c:f>
              <c:strCache>
                <c:ptCount val="1"/>
                <c:pt idx="0">
                  <c:v>Хэрэглээний бараа үйлчилгээний ерөнхий индекс / хувиар/</c:v>
                </c:pt>
              </c:strCache>
            </c:strRef>
          </c:tx>
          <c:dLbls>
            <c:dLbl>
              <c:idx val="0"/>
              <c:layout>
                <c:manualLayout>
                  <c:x val="-6.3888888888888884E-2"/>
                  <c:y val="-5.5555555555555504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5.5555555555555643E-2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5.5555555555555469E-2"/>
                </c:manualLayout>
              </c:layout>
              <c:showVal val="1"/>
            </c:dLbl>
            <c:showVal val="1"/>
          </c:dLbls>
          <c:cat>
            <c:numRef>
              <c:f>Sheet1!$O$98:$Q$98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Sheet1!$O$99:$Q$99</c:f>
              <c:numCache>
                <c:formatCode>General</c:formatCode>
                <c:ptCount val="3"/>
                <c:pt idx="0">
                  <c:v>103.5</c:v>
                </c:pt>
                <c:pt idx="1">
                  <c:v>108.2</c:v>
                </c:pt>
                <c:pt idx="2">
                  <c:v>118.4</c:v>
                </c:pt>
              </c:numCache>
            </c:numRef>
          </c:val>
        </c:ser>
        <c:marker val="1"/>
        <c:axId val="77455744"/>
        <c:axId val="77457280"/>
      </c:lineChart>
      <c:catAx>
        <c:axId val="77455744"/>
        <c:scaling>
          <c:orientation val="minMax"/>
        </c:scaling>
        <c:axPos val="b"/>
        <c:numFmt formatCode="General" sourceLinked="1"/>
        <c:majorTickMark val="none"/>
        <c:tickLblPos val="nextTo"/>
        <c:crossAx val="77457280"/>
        <c:crosses val="autoZero"/>
        <c:auto val="1"/>
        <c:lblAlgn val="ctr"/>
        <c:lblOffset val="100"/>
      </c:catAx>
      <c:valAx>
        <c:axId val="774572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745574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Öàõèëãààí ýð÷èì õ¿÷ ¿éëäâýðëýëò  /ìÿí.êâò.ö/</a:t>
            </a:r>
          </a:p>
        </c:rich>
      </c:tx>
      <c:layout>
        <c:manualLayout>
          <c:xMode val="edge"/>
          <c:yMode val="edge"/>
          <c:x val="0.25509873655951176"/>
          <c:y val="4.799612494790108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491228070175433E-2"/>
          <c:y val="0.22746781115879841"/>
          <c:w val="0.8789473684210527"/>
          <c:h val="0.59656652360514839"/>
        </c:manualLayout>
      </c:layout>
      <c:lineChart>
        <c:grouping val="standard"/>
        <c:ser>
          <c:idx val="0"/>
          <c:order val="0"/>
          <c:tx>
            <c:strRef>
              <c:f>Sheet2!$M$20</c:f>
              <c:strCache>
                <c:ptCount val="1"/>
                <c:pt idx="0">
                  <c:v>Öàõèëãààí ýð÷èì õ¿÷ ¿éëäâýðëýëòèéí ýõíèé 2 ñàðûí ã¿éöýòãýë /ìÿí.êâò.ö/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4446077789259709E-2"/>
                  <c:y val="-5.253128766629492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1282110993057475E-2"/>
                  <c:y val="-5.330629808612981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8786741713571122E-2"/>
                  <c:y val="-6.95373564735990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253908692933105E-2"/>
                  <c:y val="-6.727354766645475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7130037926517099E-2"/>
                  <c:y val="-6.6356802966911793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numRef>
              <c:f>Sheet2!$N$21:$R$21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Sheet2!$N$22:$R$22</c:f>
              <c:numCache>
                <c:formatCode>0.0</c:formatCode>
                <c:ptCount val="5"/>
                <c:pt idx="0" formatCode="General">
                  <c:v>4518.6000000000004</c:v>
                </c:pt>
                <c:pt idx="1">
                  <c:v>5394.7</c:v>
                </c:pt>
                <c:pt idx="2" formatCode="General">
                  <c:v>6092.8</c:v>
                </c:pt>
                <c:pt idx="3">
                  <c:v>5894.3</c:v>
                </c:pt>
                <c:pt idx="4" formatCode="General">
                  <c:v>2101.9</c:v>
                </c:pt>
              </c:numCache>
            </c:numRef>
          </c:val>
        </c:ser>
        <c:marker val="1"/>
        <c:axId val="78063872"/>
        <c:axId val="78110720"/>
      </c:lineChart>
      <c:catAx>
        <c:axId val="78063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8110720"/>
        <c:crosses val="autoZero"/>
        <c:auto val="1"/>
        <c:lblAlgn val="ctr"/>
        <c:lblOffset val="100"/>
        <c:tickLblSkip val="1"/>
        <c:tickMarkSkip val="1"/>
      </c:catAx>
      <c:valAx>
        <c:axId val="78110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80638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 Mon"/>
          <a:cs typeface="Arial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dLbls>
            <c:dLbl>
              <c:idx val="0"/>
              <c:layout>
                <c:manualLayout>
                  <c:x val="6.2155388471177887E-2"/>
                  <c:y val="-8.11770545065569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mn-MN"/>
                      <a:t>.0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416040100250634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.10827067669172941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4135338345864661E-2"/>
                  <c:y val="-4.05885272532785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mn-MN"/>
                      <a:t>.0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3.2080200501253188E-2"/>
                  <c:y val="-7.4411440357035435E-17"/>
                </c:manualLayout>
              </c:layout>
              <c:showVal val="1"/>
            </c:dLbl>
            <c:dLbl>
              <c:idx val="5"/>
              <c:layout>
                <c:manualLayout>
                  <c:x val="5.4135338345864661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5.4135338345864661E-2"/>
                  <c:y val="-4.0588527253278515E-3"/>
                </c:manualLayout>
              </c:layout>
              <c:showVal val="1"/>
            </c:dLbl>
            <c:dLbl>
              <c:idx val="7"/>
              <c:layout>
                <c:manualLayout>
                  <c:x val="5.0125313283208017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3.4085213032581455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3.0075187969924849E-2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0.36978657290170913"/>
                  <c:y val="0"/>
                </c:manualLayout>
              </c:layout>
              <c:showVal val="1"/>
            </c:dLbl>
            <c:showVal val="1"/>
          </c:dLbls>
          <c:cat>
            <c:strRef>
              <c:f>Sheet1!$D$195:$D$205</c:f>
              <c:strCache>
                <c:ptCount val="11"/>
                <c:pt idx="0">
                  <c:v>Аймаг сумын иргэний бүртгэлээр </c:v>
                </c:pt>
                <c:pt idx="1">
                  <c:v>Мэдээлэл зөвлөмж</c:v>
                </c:pt>
                <c:pt idx="2">
                  <c:v>Төрийн банкаар </c:v>
                </c:pt>
                <c:pt idx="3">
                  <c:v>Эд хөрөнгийн эрхийн бүртгэлээр</c:v>
                </c:pt>
                <c:pt idx="4">
                  <c:v>ГХБХБГазраар</c:v>
                </c:pt>
                <c:pt idx="5">
                  <c:v>Төрийн архив</c:v>
                </c:pt>
                <c:pt idx="6">
                  <c:v>Нийгмийн даатгалаар</c:v>
                </c:pt>
                <c:pt idx="7">
                  <c:v>Халамж үйлчилгээний хэлтсээр</c:v>
                </c:pt>
                <c:pt idx="8">
                  <c:v>Хөдөлмөрийн хэлтсээр</c:v>
                </c:pt>
                <c:pt idx="9">
                  <c:v>Интернэт үйлчилгээгээр</c:v>
                </c:pt>
                <c:pt idx="10">
                  <c:v>Нийт </c:v>
                </c:pt>
              </c:strCache>
            </c:strRef>
          </c:cat>
          <c:val>
            <c:numRef>
              <c:f>Sheet1!$E$195:$E$205</c:f>
              <c:numCache>
                <c:formatCode>General</c:formatCode>
                <c:ptCount val="11"/>
                <c:pt idx="0">
                  <c:v>2</c:v>
                </c:pt>
                <c:pt idx="1">
                  <c:v>1.7</c:v>
                </c:pt>
                <c:pt idx="2">
                  <c:v>3.7</c:v>
                </c:pt>
                <c:pt idx="3">
                  <c:v>1</c:v>
                </c:pt>
                <c:pt idx="4">
                  <c:v>0.30000000000000021</c:v>
                </c:pt>
                <c:pt idx="5">
                  <c:v>1.3</c:v>
                </c:pt>
                <c:pt idx="6">
                  <c:v>1.4</c:v>
                </c:pt>
                <c:pt idx="7">
                  <c:v>1.3</c:v>
                </c:pt>
                <c:pt idx="8">
                  <c:v>0.4</c:v>
                </c:pt>
                <c:pt idx="9">
                  <c:v>0.2</c:v>
                </c:pt>
                <c:pt idx="10">
                  <c:v>13.3</c:v>
                </c:pt>
              </c:numCache>
            </c:numRef>
          </c:val>
        </c:ser>
        <c:overlap val="100"/>
        <c:axId val="78951168"/>
        <c:axId val="78952704"/>
      </c:barChart>
      <c:catAx>
        <c:axId val="78951168"/>
        <c:scaling>
          <c:orientation val="minMax"/>
        </c:scaling>
        <c:axPos val="l"/>
        <c:tickLblPos val="nextTo"/>
        <c:crossAx val="78952704"/>
        <c:crosses val="autoZero"/>
        <c:auto val="1"/>
        <c:lblAlgn val="ctr"/>
        <c:lblOffset val="100"/>
      </c:catAx>
      <c:valAx>
        <c:axId val="78952704"/>
        <c:scaling>
          <c:orientation val="minMax"/>
        </c:scaling>
        <c:delete val="1"/>
        <c:axPos val="b"/>
        <c:numFmt formatCode="General" sourceLinked="1"/>
        <c:tickLblPos val="none"/>
        <c:crossAx val="7895116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ТОМ МАЛЫН ЗҮЙ БУСЫН ХОРОГДОЛ </a:t>
            </a:r>
            <a:r>
              <a:rPr lang="mn-MN" sz="1300" dirty="0" smtClean="0"/>
              <a:t> </a:t>
            </a:r>
            <a:r>
              <a:rPr lang="mn-MN" sz="1050" i="1" dirty="0" smtClean="0"/>
              <a:t>/толгой, 1 улирал/</a:t>
            </a:r>
            <a:endParaRPr lang="en-US" sz="1050" i="1" dirty="0"/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7.5000000000000011E-2"/>
                  <c:y val="-6.0185185185185147E-2"/>
                </c:manualLayout>
              </c:layout>
              <c:showVal val="1"/>
            </c:dLbl>
            <c:dLbl>
              <c:idx val="1"/>
              <c:layout>
                <c:manualLayout>
                  <c:x val="-3.333333333333334E-2"/>
                  <c:y val="-7.8703703703703734E-2"/>
                </c:manualLayout>
              </c:layout>
              <c:showVal val="1"/>
            </c:dLbl>
            <c:dLbl>
              <c:idx val="2"/>
              <c:layout>
                <c:manualLayout>
                  <c:x val="-6.1111111111111192E-2"/>
                  <c:y val="-6.0185185185185147E-2"/>
                </c:manualLayout>
              </c:layout>
              <c:showVal val="1"/>
            </c:dLbl>
            <c:dLbl>
              <c:idx val="3"/>
              <c:layout>
                <c:manualLayout>
                  <c:x val="-7.5000000000000011E-2"/>
                  <c:y val="-6.9444444444444503E-2"/>
                </c:manualLayout>
              </c:layout>
              <c:showVal val="1"/>
            </c:dLbl>
            <c:dLbl>
              <c:idx val="4"/>
              <c:layout>
                <c:manualLayout>
                  <c:x val="-6.3888888888888884E-2"/>
                  <c:y val="-6.0185185185185147E-2"/>
                </c:manualLayout>
              </c:layout>
              <c:showVal val="1"/>
            </c:dLbl>
            <c:showVal val="1"/>
          </c:dLbls>
          <c:cat>
            <c:numRef>
              <c:f>grafik!$C$1:$G$1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grafik!$C$6:$G$6</c:f>
              <c:numCache>
                <c:formatCode>General</c:formatCode>
                <c:ptCount val="5"/>
                <c:pt idx="0">
                  <c:v>737845</c:v>
                </c:pt>
                <c:pt idx="1">
                  <c:v>12756</c:v>
                </c:pt>
                <c:pt idx="2">
                  <c:v>3971</c:v>
                </c:pt>
                <c:pt idx="3">
                  <c:v>32620</c:v>
                </c:pt>
                <c:pt idx="4">
                  <c:v>14004</c:v>
                </c:pt>
              </c:numCache>
            </c:numRef>
          </c:val>
        </c:ser>
        <c:dLbls>
          <c:showVal val="1"/>
        </c:dLbls>
        <c:marker val="1"/>
        <c:axId val="78984704"/>
        <c:axId val="78986240"/>
      </c:lineChart>
      <c:catAx>
        <c:axId val="78984704"/>
        <c:scaling>
          <c:orientation val="minMax"/>
        </c:scaling>
        <c:axPos val="b"/>
        <c:numFmt formatCode="General" sourceLinked="1"/>
        <c:majorTickMark val="none"/>
        <c:tickLblPos val="nextTo"/>
        <c:crossAx val="78986240"/>
        <c:crosses val="autoZero"/>
        <c:auto val="1"/>
        <c:lblAlgn val="ctr"/>
        <c:lblOffset val="100"/>
      </c:catAx>
      <c:valAx>
        <c:axId val="78986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898470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mn-MN" sz="1500" dirty="0"/>
              <a:t>Хорогдсон том мал </a:t>
            </a:r>
            <a:r>
              <a:rPr lang="mn-MN" sz="900" dirty="0"/>
              <a:t>/төрлөөр 2014 оны 1 дүгээр улирал/</a:t>
            </a:r>
            <a:endParaRPr lang="en-US" sz="9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05698818897638"/>
          <c:y val="0.34971784776902892"/>
          <c:w val="0.38860258092738442"/>
          <c:h val="0.6476709682123067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200168416447944"/>
                  <c:y val="6.2926509186351743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Тэмээ
3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2.1360345581802293E-2"/>
                  <c:y val="-5.5243511227763199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Адуу
395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3021434820647432"/>
                  <c:y val="1.2096092155147264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Үхэр
319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4.4810148731408574E-2"/>
                  <c:y val="2.092009332166813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Хонь
6124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5.5292432195975523E-2"/>
                  <c:y val="7.5767716535433141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Ямаа
7163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Sheet1!$K$138:$K$142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Sheet1!$L$138:$L$142</c:f>
              <c:numCache>
                <c:formatCode>General</c:formatCode>
                <c:ptCount val="5"/>
                <c:pt idx="0">
                  <c:v>3</c:v>
                </c:pt>
                <c:pt idx="1">
                  <c:v>395</c:v>
                </c:pt>
                <c:pt idx="2">
                  <c:v>319</c:v>
                </c:pt>
                <c:pt idx="3">
                  <c:v>6124</c:v>
                </c:pt>
                <c:pt idx="4">
                  <c:v>7163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768F30-3978-4EB8-9B1C-5A8E27F219A9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748C6D-F82D-4352-9A80-C87F1D24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20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28CDA-34C5-4C72-B0F1-3D7BB35306F6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1" y="4415157"/>
            <a:ext cx="5608640" cy="4183697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EF5EC-0510-4F23-84BE-838873A6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A941-C8AA-4372-A724-CB1B603760B7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8B3C-D66E-4ADF-99E2-2D78C0F2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2AE5-DD10-40D6-8357-767550BC62B0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EFFB-E695-41C1-B440-59921F34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6169-29E2-4E40-A9B8-89A7603C7279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0F68-38C5-4145-8986-25DC162F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2723-455B-4E7C-8252-55F7083A17D9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10A6-507A-4F06-8C52-CE20B734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C6F-A819-462F-8BEB-A8879A407427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FBB-E1C7-4DB1-96EC-79072B5A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8346-BB27-4579-B94E-20EB69129CF8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505-0A00-4B20-A1B3-B8139449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8EDE-44DE-4575-A0D2-B1C18169491E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FAB7-4DC9-4CA2-88CF-4550A01E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177-AFDE-4C8A-96F8-4F7C590F7FD6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7029-C94B-4A37-8F01-7C7DBF8C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AF44-C6A1-431B-8365-0F37F7A927B6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020-6E71-4268-B638-44D0900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4241-23C1-46FF-9D51-47D75E33A220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B126-337F-40F2-ACA9-7CDF736E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77E8-A385-4CAD-98F7-4220D7D7CB3E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DE8B-3AB0-4DA0-98F1-BFDFEF08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A0995-9E5B-47A8-8988-B45A5F9A5E37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F94B20-1311-49DC-9101-20D0F003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609600"/>
            <a:ext cx="80772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65065" y="5715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57600"/>
            <a:ext cx="7772400" cy="609600"/>
          </a:xfrm>
        </p:spPr>
        <p:txBody>
          <a:bodyPr/>
          <a:lstStyle/>
          <a:p>
            <a:pPr algn="ctr"/>
            <a:r>
              <a:rPr lang="mn-M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6FBB-E1C7-4DB1-96EC-79072B5A51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20738" y="43434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r>
              <a:rPr lang="mn-MN" dirty="0" smtClean="0">
                <a:solidFill>
                  <a:srgbClr val="663300"/>
                </a:solidFill>
                <a:latin typeface="Arial Mon" pitchFamily="34" charset="0"/>
                <a:cs typeface="+mn-cs"/>
              </a:rPr>
              <a:t>Завхан аймгийн статистикийн хэлтэс </a:t>
            </a: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/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endParaRPr lang="en-US" dirty="0">
              <a:solidFill>
                <a:srgbClr val="663300"/>
              </a:solidFill>
              <a:latin typeface="Arial Mon" pitchFamily="34" charset="0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069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smtClean="0">
                <a:solidFill>
                  <a:srgbClr val="000000"/>
                </a:solidFill>
                <a:cs typeface="Arial" charset="0"/>
              </a:rPr>
              <a:t>             ХҮН АМ, НИЙГМИЙН ҮЗҮҮЛЭЛТ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mn-MN" sz="2400" smtClean="0">
                <a:solidFill>
                  <a:srgbClr val="000000"/>
                </a:solidFill>
                <a:cs typeface="Arial" charset="0"/>
              </a:rPr>
              <a:t>Хүн ам</a:t>
            </a:r>
            <a:br>
              <a:rPr lang="mn-MN" sz="2400" smtClean="0">
                <a:solidFill>
                  <a:srgbClr val="000000"/>
                </a:solidFill>
                <a:cs typeface="Arial" charset="0"/>
              </a:rPr>
            </a:br>
            <a:endParaRPr lang="en-US" sz="240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086A6-9A24-49B3-BAD6-FB2B666C4D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6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609600"/>
            <a:ext cx="990600" cy="7620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5029200"/>
          <a:ext cx="7391401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176"/>
                <a:gridCol w="1240515"/>
                <a:gridCol w="1240515"/>
                <a:gridCol w="3282195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Хувь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999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Төрсөн эх 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26.3 хувиар өссөн байна.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Төрөлт 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25.9 хувиар өссөн байна.</a:t>
                      </a:r>
                      <a:endParaRPr lang="mn-MN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 баралт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25.9 хувиар өссөн байна.</a:t>
                      </a:r>
                      <a:endParaRPr lang="mn-M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286000" y="1219200"/>
          <a:ext cx="6096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cs typeface="Arial" charset="0"/>
              </a:rPr>
              <a:t>               ХҮН АМ, НИЙГМИЙН ҮЗҮҮЛЭЛТ - Хөдөлмөр</a:t>
            </a:r>
            <a:endParaRPr lang="en-US" sz="2400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61F7-E566-4328-B1A9-15767441AC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0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09600"/>
            <a:ext cx="990600" cy="762000"/>
          </a:xfrm>
        </p:spPr>
      </p:pic>
      <p:sp>
        <p:nvSpPr>
          <p:cNvPr id="4101" name="Title 1"/>
          <p:cNvSpPr txBox="1">
            <a:spLocks/>
          </p:cNvSpPr>
          <p:nvPr/>
        </p:nvSpPr>
        <p:spPr bwMode="auto">
          <a:xfrm>
            <a:off x="930275" y="4572000"/>
            <a:ext cx="77724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mn-MN" sz="2400" dirty="0">
                <a:solidFill>
                  <a:srgbClr val="000000"/>
                </a:solidFill>
              </a:rPr>
              <a:t>     </a:t>
            </a:r>
            <a:endParaRPr lang="en-US" sz="24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mn-MN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mn-MN" sz="2200" dirty="0" smtClean="0">
                <a:solidFill>
                  <a:srgbClr val="000000"/>
                </a:solidFill>
              </a:rPr>
              <a:t>Эхний </a:t>
            </a:r>
            <a:r>
              <a:rPr lang="mn-MN" sz="2200" dirty="0" smtClean="0">
                <a:solidFill>
                  <a:srgbClr val="000000"/>
                </a:solidFill>
              </a:rPr>
              <a:t>3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сард 1050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хүн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хөдөлмөр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эрхлэлтийн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албанд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бүртгэгдсэн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нь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өнгөрсөн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оны мөн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үеэс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24.0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хувь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буюу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200</a:t>
            </a:r>
            <a:r>
              <a:rPr lang="en-US" sz="2200" dirty="0" smtClean="0">
                <a:solidFill>
                  <a:srgbClr val="000000"/>
                </a:solidFill>
              </a:rPr>
              <a:t>  </a:t>
            </a:r>
            <a:r>
              <a:rPr lang="mn-MN" sz="2200" dirty="0" smtClean="0">
                <a:solidFill>
                  <a:srgbClr val="000000"/>
                </a:solidFill>
              </a:rPr>
              <a:t>хүнээр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mn-MN" sz="2200" dirty="0" smtClean="0">
                <a:solidFill>
                  <a:srgbClr val="000000"/>
                </a:solidFill>
              </a:rPr>
              <a:t>буурч, аймгийн </a:t>
            </a:r>
            <a:r>
              <a:rPr lang="mn-MN" sz="2200" smtClean="0">
                <a:solidFill>
                  <a:srgbClr val="000000"/>
                </a:solidFill>
              </a:rPr>
              <a:t>дүнгээр 104 хүн ажилд зуучлагдан орсон нь өнгөрсөн оны мөн </a:t>
            </a:r>
            <a:r>
              <a:rPr lang="mn-MN" sz="2200" dirty="0">
                <a:solidFill>
                  <a:srgbClr val="000000"/>
                </a:solidFill>
              </a:rPr>
              <a:t>үеэс </a:t>
            </a:r>
            <a:r>
              <a:rPr lang="en-US" sz="2200" dirty="0">
                <a:solidFill>
                  <a:srgbClr val="000000"/>
                </a:solidFill>
              </a:rPr>
              <a:t>206</a:t>
            </a:r>
            <a:r>
              <a:rPr lang="mn-MN" sz="2200" dirty="0">
                <a:solidFill>
                  <a:srgbClr val="000000"/>
                </a:solidFill>
              </a:rPr>
              <a:t> хүнээр буурсан байна.</a:t>
            </a:r>
            <a:endParaRPr lang="en-US" sz="2200" dirty="0">
              <a:solidFill>
                <a:srgbClr val="000000"/>
              </a:solidFill>
            </a:endParaRPr>
          </a:p>
          <a:p>
            <a:pPr algn="ctr" eaLnBrk="0" hangingPunct="0"/>
            <a:endParaRPr lang="en-US" sz="2400" dirty="0"/>
          </a:p>
        </p:txBody>
      </p:sp>
      <p:pic>
        <p:nvPicPr>
          <p:cNvPr id="8" name="Chart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603375"/>
            <a:ext cx="3559175" cy="2736850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48200" y="1600200"/>
          <a:ext cx="41751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smtClean="0">
                <a:solidFill>
                  <a:srgbClr val="000000"/>
                </a:solidFill>
                <a:cs typeface="Arial" charset="0"/>
              </a:rPr>
              <a:t>ХҮН АМ, НИЙГМИЙН ҮЗҮҮЛЭЛТ</a:t>
            </a:r>
            <a:br>
              <a:rPr lang="mn-MN" sz="2400" smtClean="0">
                <a:solidFill>
                  <a:srgbClr val="000000"/>
                </a:solidFill>
                <a:cs typeface="Arial" charset="0"/>
              </a:rPr>
            </a:br>
            <a:r>
              <a:rPr lang="mn-MN" sz="2400" smtClean="0">
                <a:solidFill>
                  <a:srgbClr val="000000"/>
                </a:solidFill>
                <a:cs typeface="Arial" charset="0"/>
              </a:rPr>
              <a:t>-Эрүүл мэнд</a:t>
            </a:r>
            <a:endParaRPr lang="en-US" sz="240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F1BA1-B939-4EFA-A6A3-CFF327DA82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4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066800" y="1371600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26" name="Chart 11"/>
          <p:cNvGraphicFramePr>
            <a:graphicFrameLocks/>
          </p:cNvGraphicFramePr>
          <p:nvPr/>
        </p:nvGraphicFramePr>
        <p:xfrm>
          <a:off x="5130800" y="1320800"/>
          <a:ext cx="3835400" cy="2754313"/>
        </p:xfrm>
        <a:graphic>
          <a:graphicData uri="http://schemas.openxmlformats.org/presentationml/2006/ole">
            <p:oleObj spid="_x0000_s1026" r:id="rId5" imgW="3834716" imgH="2749534" progId="Excel.Sheet.8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4191000"/>
          <a:ext cx="7848600" cy="2002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  <a:gridCol w="1066800"/>
                <a:gridCol w="1143000"/>
                <a:gridCol w="2133600"/>
              </a:tblGrid>
              <a:tr h="33248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Үзүүлэлт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Хувь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314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Амаржсан эх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26.3 </a:t>
                      </a:r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хувиар өссөн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2486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Төрсөн хүүхэд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хувиар өссөн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2486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 баралт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 хувиар өссөн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2486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Нялхсын эндэгдэл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33.3 хувиар өссөн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772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Халдварт өвчнөөр өвчлөгчдын тоо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924800" cy="960438"/>
          </a:xfrm>
        </p:spPr>
        <p:txBody>
          <a:bodyPr/>
          <a:lstStyle/>
          <a:p>
            <a:r>
              <a:rPr lang="mn-MN" sz="220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mn-MN" sz="2400" smtClean="0">
                <a:solidFill>
                  <a:srgbClr val="000000"/>
                </a:solidFill>
                <a:cs typeface="Arial" charset="0"/>
              </a:rPr>
              <a:t>МАКРО ЭДИЙН ЗАСГИЙН ҮЗҮҮЛЭЛТ</a:t>
            </a:r>
            <a:br>
              <a:rPr lang="mn-MN" sz="2400" smtClean="0">
                <a:solidFill>
                  <a:srgbClr val="000000"/>
                </a:solidFill>
                <a:cs typeface="Arial" charset="0"/>
              </a:rPr>
            </a:br>
            <a:r>
              <a:rPr lang="mn-MN" sz="2400" smtClean="0">
                <a:solidFill>
                  <a:srgbClr val="000000"/>
                </a:solidFill>
                <a:cs typeface="Arial" charset="0"/>
              </a:rPr>
              <a:t>Хэрэглээний үнийн индекс</a:t>
            </a: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2591-CFF0-40DA-8528-2B80F0221A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8" name="Picture 2" descr="C:\Documents and Settings\All Users\Documents\Information logo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itle 1"/>
          <p:cNvSpPr txBox="1">
            <a:spLocks/>
          </p:cNvSpPr>
          <p:nvPr/>
        </p:nvSpPr>
        <p:spPr bwMode="auto">
          <a:xfrm>
            <a:off x="762000" y="4937125"/>
            <a:ext cx="7924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mn-MN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Хэрэглээний бараа үйлчилгээний ерөнхий индекс өмнөх оны мөн үеэс 10.2 хувиар, 2012 оноос 14.9  хувиар тус тус өссөн байна.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72490" y="1905000"/>
          <a:ext cx="65809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1400" smtClean="0">
                <a:solidFill>
                  <a:srgbClr val="0070C0"/>
                </a:solidFill>
                <a:cs typeface="Arial" charset="0"/>
              </a:rPr>
              <a:t>АЖ</a:t>
            </a:r>
            <a:r>
              <a:rPr lang="mn-MN" sz="240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mn-MN" sz="1600" smtClean="0">
                <a:solidFill>
                  <a:srgbClr val="0070C0"/>
                </a:solidFill>
                <a:cs typeface="Arial" charset="0"/>
              </a:rPr>
              <a:t>ҮЙЛДВЭРИЙН САЛБАРЫН НИЙТ ҮЙЛДВЭРЛЭЛ </a:t>
            </a:r>
            <a:br>
              <a:rPr lang="mn-MN" sz="1600" smtClean="0">
                <a:solidFill>
                  <a:srgbClr val="0070C0"/>
                </a:solidFill>
                <a:cs typeface="Arial" charset="0"/>
              </a:rPr>
            </a:br>
            <a:r>
              <a:rPr lang="mn-MN" sz="1600" smtClean="0">
                <a:solidFill>
                  <a:srgbClr val="0070C0"/>
                </a:solidFill>
                <a:cs typeface="Arial" charset="0"/>
              </a:rPr>
              <a:t>ЭХНИЙ 2 САРЫН БАЙДЛААР </a:t>
            </a:r>
            <a:r>
              <a:rPr lang="mn-MN" sz="1100" smtClean="0">
                <a:solidFill>
                  <a:srgbClr val="FF0000"/>
                </a:solidFill>
                <a:cs typeface="Arial" charset="0"/>
              </a:rPr>
              <a:t>/ОНЫ ҮНЭЭР/</a:t>
            </a:r>
            <a:endParaRPr lang="en-US" sz="11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58030-A66D-448D-AB2F-0E73DD128A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2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1752600" y="1651660"/>
          <a:ext cx="6477000" cy="204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Chart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3962400"/>
            <a:ext cx="6486525" cy="2127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smtClean="0">
                <a:solidFill>
                  <a:srgbClr val="FF0000"/>
                </a:solidFill>
              </a:rPr>
              <a:t>НЭГ ЦОНХНЫ ҮЙЛЧИЛГЭЭ </a:t>
            </a:r>
            <a:br>
              <a:rPr lang="mn-MN" sz="2400" smtClean="0">
                <a:solidFill>
                  <a:srgbClr val="FF0000"/>
                </a:solidFill>
              </a:rPr>
            </a:br>
            <a:r>
              <a:rPr lang="mn-MN" sz="2400" smtClean="0">
                <a:solidFill>
                  <a:srgbClr val="FF0000"/>
                </a:solidFill>
              </a:rPr>
              <a:t>ЭХНИЙ 2 САРЫН БАЙДЛААР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97D66-C83A-449A-A43E-3BCF60B136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90600" y="1524000"/>
          <a:ext cx="80009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smtClean="0">
                <a:solidFill>
                  <a:srgbClr val="FF0000"/>
                </a:solidFill>
                <a:cs typeface="Arial" charset="0"/>
              </a:rPr>
              <a:t>ХӨДӨӨ АЖ АХУЙН САЛБАР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67CF8-5ACA-4624-B73D-8BACAD1117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0" name="Picture 2" descr="C:\Documents and Settings\All Users\Documents\Information logo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09600"/>
            <a:ext cx="1143000" cy="914400"/>
          </a:xfrm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mn-MN" sz="1200">
                <a:cs typeface="Times New Roman" pitchFamily="18" charset="0"/>
              </a:rPr>
              <a:t>           </a:t>
            </a:r>
            <a:endParaRPr lang="en-US" sz="1100"/>
          </a:p>
          <a:p>
            <a:pPr eaLnBrk="0" hangingPunct="0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4343400"/>
          <a:ext cx="7239000" cy="188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133600" y="1524000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smtClean="0">
                <a:solidFill>
                  <a:srgbClr val="FF0000"/>
                </a:solidFill>
                <a:cs typeface="Arial" charset="0"/>
              </a:rPr>
              <a:t>ХӨДӨӨ АЖ АХУЙН САЛБАР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08DB7-BF16-4FFB-9D1C-3AB3CDD2B7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4" name="Picture 2" descr="C:\Documents and Settings\All Users\Documents\Information logo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09600"/>
            <a:ext cx="1143000" cy="914400"/>
          </a:xfrm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mn-MN" sz="1200">
                <a:cs typeface="Times New Roman" pitchFamily="18" charset="0"/>
              </a:rPr>
              <a:t>           </a:t>
            </a:r>
            <a:endParaRPr lang="en-US" sz="1100"/>
          </a:p>
          <a:p>
            <a:pPr eaLnBrk="0" hangingPunct="0"/>
            <a:endParaRPr lang="en-US"/>
          </a:p>
        </p:txBody>
      </p:sp>
      <p:pic>
        <p:nvPicPr>
          <p:cNvPr id="8" name="Chart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25" y="1524000"/>
            <a:ext cx="6632575" cy="2359025"/>
          </a:xfrm>
          <a:prstGeom prst="rect">
            <a:avLst/>
          </a:prstGeom>
          <a:noFill/>
        </p:spPr>
      </p:pic>
      <p:pic>
        <p:nvPicPr>
          <p:cNvPr id="9" name="Chart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825" y="4035425"/>
            <a:ext cx="6248400" cy="2212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Судалгааны үр дүн 1">
  <a:themeElements>
    <a:clrScheme name="Custom 2">
      <a:dk1>
        <a:srgbClr val="938953"/>
      </a:dk1>
      <a:lt1>
        <a:srgbClr val="FFFFFF"/>
      </a:lt1>
      <a:dk2>
        <a:srgbClr val="938953"/>
      </a:dk2>
      <a:lt2>
        <a:srgbClr val="EEECE1"/>
      </a:lt2>
      <a:accent1>
        <a:srgbClr val="0070C0"/>
      </a:accent1>
      <a:accent2>
        <a:srgbClr val="FF0000"/>
      </a:accent2>
      <a:accent3>
        <a:srgbClr val="92D050"/>
      </a:accent3>
      <a:accent4>
        <a:srgbClr val="7030A0"/>
      </a:accent4>
      <a:accent5>
        <a:srgbClr val="00B0F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2">
    <a:dk1>
      <a:srgbClr val="938953"/>
    </a:dk1>
    <a:lt1>
      <a:srgbClr val="FFFFFF"/>
    </a:lt1>
    <a:dk2>
      <a:srgbClr val="938953"/>
    </a:dk2>
    <a:lt2>
      <a:srgbClr val="EEECE1"/>
    </a:lt2>
    <a:accent1>
      <a:srgbClr val="0070C0"/>
    </a:accent1>
    <a:accent2>
      <a:srgbClr val="FF0000"/>
    </a:accent2>
    <a:accent3>
      <a:srgbClr val="92D050"/>
    </a:accent3>
    <a:accent4>
      <a:srgbClr val="7030A0"/>
    </a:accent4>
    <a:accent5>
      <a:srgbClr val="00B0F0"/>
    </a:accent5>
    <a:accent6>
      <a:srgbClr val="FFC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</TotalTime>
  <Words>300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Судалгааны үр дүн 1</vt:lpstr>
      <vt:lpstr>Microsoft Office Excel 97-2003 Worksheet</vt:lpstr>
      <vt:lpstr>Slide 1</vt:lpstr>
      <vt:lpstr>             ХҮН АМ, НИЙГМИЙН ҮЗҮҮЛЭЛТ-Хүн ам </vt:lpstr>
      <vt:lpstr>               ХҮН АМ, НИЙГМИЙН ҮЗҮҮЛЭЛТ - Хөдөлмөр</vt:lpstr>
      <vt:lpstr>ХҮН АМ, НИЙГМИЙН ҮЗҮҮЛЭЛТ -Эрүүл мэнд</vt:lpstr>
      <vt:lpstr>    МАКРО ЭДИЙН ЗАСГИЙН ҮЗҮҮЛЭЛТ Хэрэглээний үнийн индекс</vt:lpstr>
      <vt:lpstr>АЖ ҮЙЛДВЭРИЙН САЛБАРЫН НИЙТ ҮЙЛДВЭРЛЭЛ  ЭХНИЙ 2 САРЫН БАЙДЛААР /ОНЫ ҮНЭЭР/</vt:lpstr>
      <vt:lpstr>НЭГ ЦОНХНЫ ҮЙЛЧИЛГЭЭ  ЭХНИЙ 2 САРЫН БАЙДЛААР</vt:lpstr>
      <vt:lpstr>ХӨДӨӨ АЖ АХУЙН САЛБАР</vt:lpstr>
      <vt:lpstr>ХӨДӨӨ АЖ АХУЙН САЛБАР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lkhagvatseren</dc:creator>
  <cp:lastModifiedBy>unku</cp:lastModifiedBy>
  <cp:revision>756</cp:revision>
  <cp:lastPrinted>2014-03-10T06:51:59Z</cp:lastPrinted>
  <dcterms:created xsi:type="dcterms:W3CDTF">2012-05-08T06:38:29Z</dcterms:created>
  <dcterms:modified xsi:type="dcterms:W3CDTF">2014-04-14T09:20:42Z</dcterms:modified>
</cp:coreProperties>
</file>